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1"/>
  </p:notesMasterIdLst>
  <p:sldIdLst>
    <p:sldId id="257" r:id="rId2"/>
    <p:sldId id="292" r:id="rId3"/>
    <p:sldId id="305" r:id="rId4"/>
    <p:sldId id="304" r:id="rId5"/>
    <p:sldId id="306" r:id="rId6"/>
    <p:sldId id="307" r:id="rId7"/>
    <p:sldId id="264" r:id="rId8"/>
    <p:sldId id="265" r:id="rId9"/>
    <p:sldId id="295" r:id="rId10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12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7CB40-FE19-46FA-9A11-19D822382E3F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766B6182-F2CF-4FF4-B61F-8F9EF4D1CE08}">
      <dgm:prSet custT="1"/>
      <dgm:spPr/>
      <dgm:t>
        <a:bodyPr/>
        <a:lstStyle/>
        <a:p>
          <a:pPr algn="l" rtl="0"/>
          <a:r>
            <a:rPr lang="cs-CZ" sz="2700" b="1" dirty="0" smtClean="0"/>
            <a:t>2. Politika sociálního zabezpečení</a:t>
          </a:r>
        </a:p>
        <a:p>
          <a:pPr algn="just" rtl="0"/>
          <a:r>
            <a:rPr lang="cs-CZ" sz="2400" b="0" dirty="0" smtClean="0"/>
            <a:t>-</a:t>
          </a:r>
          <a:r>
            <a:rPr lang="cs-CZ" sz="2400" b="1" dirty="0" smtClean="0"/>
            <a:t> </a:t>
          </a:r>
          <a:r>
            <a:rPr lang="cs-CZ" sz="2400" b="0" dirty="0" smtClean="0"/>
            <a:t>definice soc. zabezpečení, jednotlivé pilíře, subsystémy pojištění, financování soc. sféry, jednotlivé pojistné a nepojistné dávky;</a:t>
          </a:r>
        </a:p>
        <a:p>
          <a:pPr algn="just" rtl="0"/>
          <a:r>
            <a:rPr lang="cs-CZ" sz="2400" b="0" dirty="0" smtClean="0"/>
            <a:t>- sociální pojištění – nemocenské a důchodové – charakteristiky systémů, podmínky pro výplatu jednotlivých dávek z nemocenského a důchodového pojištění</a:t>
          </a:r>
          <a:endParaRPr lang="cs-CZ" sz="2400" b="0" dirty="0"/>
        </a:p>
      </dgm:t>
    </dgm:pt>
    <dgm:pt modelId="{5991DC95-D763-49E3-850F-1F106E08DCDA}" type="parTrans" cxnId="{82DF270C-B4F3-4019-9532-BCB32EDB4580}">
      <dgm:prSet/>
      <dgm:spPr/>
      <dgm:t>
        <a:bodyPr/>
        <a:lstStyle/>
        <a:p>
          <a:endParaRPr lang="cs-CZ"/>
        </a:p>
      </dgm:t>
    </dgm:pt>
    <dgm:pt modelId="{5B01AF8B-CF6F-474F-87EF-339CA083E444}" type="sibTrans" cxnId="{82DF270C-B4F3-4019-9532-BCB32EDB4580}">
      <dgm:prSet/>
      <dgm:spPr/>
      <dgm:t>
        <a:bodyPr/>
        <a:lstStyle/>
        <a:p>
          <a:endParaRPr lang="cs-CZ"/>
        </a:p>
      </dgm:t>
    </dgm:pt>
    <dgm:pt modelId="{77872C4E-36C5-44AE-B868-6C4C36C247B9}">
      <dgm:prSet custT="1"/>
      <dgm:spPr/>
      <dgm:t>
        <a:bodyPr/>
        <a:lstStyle/>
        <a:p>
          <a:pPr algn="l"/>
          <a:r>
            <a:rPr lang="cs-CZ" sz="2700" b="1" dirty="0" smtClean="0"/>
            <a:t>1. Oblast sociální správy</a:t>
          </a:r>
        </a:p>
        <a:p>
          <a:pPr algn="l"/>
          <a:r>
            <a:rPr lang="cs-CZ" sz="2400" b="0" dirty="0" smtClean="0"/>
            <a:t>- definice soc. správy, veřejná správa x soukromá správa, objekty x subjekty, výstavba soc. správy,  principy soc. správy</a:t>
          </a:r>
          <a:endParaRPr lang="cs-CZ" sz="2400" b="0" dirty="0"/>
        </a:p>
      </dgm:t>
    </dgm:pt>
    <dgm:pt modelId="{2A145075-6C69-44CF-A75C-16F65630EB76}" type="parTrans" cxnId="{E99A11D9-C82A-46F2-89F0-DFD99885A60B}">
      <dgm:prSet/>
      <dgm:spPr/>
      <dgm:t>
        <a:bodyPr/>
        <a:lstStyle/>
        <a:p>
          <a:endParaRPr lang="cs-CZ"/>
        </a:p>
      </dgm:t>
    </dgm:pt>
    <dgm:pt modelId="{96B4F1E4-A277-4EFC-9114-75BD5789D1D6}" type="sibTrans" cxnId="{E99A11D9-C82A-46F2-89F0-DFD99885A60B}">
      <dgm:prSet/>
      <dgm:spPr/>
      <dgm:t>
        <a:bodyPr/>
        <a:lstStyle/>
        <a:p>
          <a:endParaRPr lang="cs-CZ"/>
        </a:p>
      </dgm:t>
    </dgm:pt>
    <dgm:pt modelId="{24726D2C-16B0-465B-961B-0C5051A35FDA}" type="pres">
      <dgm:prSet presAssocID="{9797CB40-FE19-46FA-9A11-19D822382E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D87686-B2D2-4EE8-A947-FDC46DEABCE4}" type="pres">
      <dgm:prSet presAssocID="{77872C4E-36C5-44AE-B868-6C4C36C247B9}" presName="parentText" presStyleLbl="node1" presStyleIdx="0" presStyleCnt="2" custScaleY="7513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8D16A5-879B-4B0A-A2BB-9EE77BD6BA95}" type="pres">
      <dgm:prSet presAssocID="{96B4F1E4-A277-4EFC-9114-75BD5789D1D6}" presName="spacer" presStyleCnt="0"/>
      <dgm:spPr/>
      <dgm:t>
        <a:bodyPr/>
        <a:lstStyle/>
        <a:p>
          <a:endParaRPr lang="cs-CZ"/>
        </a:p>
      </dgm:t>
    </dgm:pt>
    <dgm:pt modelId="{1E261D24-8C04-458C-B6DC-8D1624FFC13E}" type="pres">
      <dgm:prSet presAssocID="{766B6182-F2CF-4FF4-B61F-8F9EF4D1CE08}" presName="parentText" presStyleLbl="node1" presStyleIdx="1" presStyleCnt="2" custLinFactNeighborX="9580" custLinFactNeighborY="-169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99A11D9-C82A-46F2-89F0-DFD99885A60B}" srcId="{9797CB40-FE19-46FA-9A11-19D822382E3F}" destId="{77872C4E-36C5-44AE-B868-6C4C36C247B9}" srcOrd="0" destOrd="0" parTransId="{2A145075-6C69-44CF-A75C-16F65630EB76}" sibTransId="{96B4F1E4-A277-4EFC-9114-75BD5789D1D6}"/>
    <dgm:cxn modelId="{8DB385D8-4FB8-4342-B4B9-23B437DA134F}" type="presOf" srcId="{77872C4E-36C5-44AE-B868-6C4C36C247B9}" destId="{83D87686-B2D2-4EE8-A947-FDC46DEABCE4}" srcOrd="0" destOrd="0" presId="urn:microsoft.com/office/officeart/2005/8/layout/vList2"/>
    <dgm:cxn modelId="{82DF270C-B4F3-4019-9532-BCB32EDB4580}" srcId="{9797CB40-FE19-46FA-9A11-19D822382E3F}" destId="{766B6182-F2CF-4FF4-B61F-8F9EF4D1CE08}" srcOrd="1" destOrd="0" parTransId="{5991DC95-D763-49E3-850F-1F106E08DCDA}" sibTransId="{5B01AF8B-CF6F-474F-87EF-339CA083E444}"/>
    <dgm:cxn modelId="{0F85FDEC-F641-4459-A0CA-E0FBC9F82665}" type="presOf" srcId="{9797CB40-FE19-46FA-9A11-19D822382E3F}" destId="{24726D2C-16B0-465B-961B-0C5051A35FDA}" srcOrd="0" destOrd="0" presId="urn:microsoft.com/office/officeart/2005/8/layout/vList2"/>
    <dgm:cxn modelId="{2B3A257C-EC1F-4B3A-BEEB-575EA0DC828B}" type="presOf" srcId="{766B6182-F2CF-4FF4-B61F-8F9EF4D1CE08}" destId="{1E261D24-8C04-458C-B6DC-8D1624FFC13E}" srcOrd="0" destOrd="0" presId="urn:microsoft.com/office/officeart/2005/8/layout/vList2"/>
    <dgm:cxn modelId="{D3EAE18E-C42F-4F69-9DFC-84F3C78F8413}" type="presParOf" srcId="{24726D2C-16B0-465B-961B-0C5051A35FDA}" destId="{83D87686-B2D2-4EE8-A947-FDC46DEABCE4}" srcOrd="0" destOrd="0" presId="urn:microsoft.com/office/officeart/2005/8/layout/vList2"/>
    <dgm:cxn modelId="{26534AC9-15B2-40BB-B4E5-183B6C309299}" type="presParOf" srcId="{24726D2C-16B0-465B-961B-0C5051A35FDA}" destId="{FE8D16A5-879B-4B0A-A2BB-9EE77BD6BA95}" srcOrd="1" destOrd="0" presId="urn:microsoft.com/office/officeart/2005/8/layout/vList2"/>
    <dgm:cxn modelId="{6F416C11-E75A-434C-BB4D-EC077BA0BF19}" type="presParOf" srcId="{24726D2C-16B0-465B-961B-0C5051A35FDA}" destId="{1E261D24-8C04-458C-B6DC-8D1624FFC13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D87686-B2D2-4EE8-A947-FDC46DEABCE4}">
      <dsp:nvSpPr>
        <dsp:cNvPr id="0" name=""/>
        <dsp:cNvSpPr/>
      </dsp:nvSpPr>
      <dsp:spPr>
        <a:xfrm>
          <a:off x="0" y="227412"/>
          <a:ext cx="10840474" cy="16702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/>
            <a:t>1. Oblast sociální správy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- definice soc. správy, veřejná správa x soukromá správa, objekty x subjekty, výstavba soc. správy,  principy soc. správy</a:t>
          </a:r>
          <a:endParaRPr lang="cs-CZ" sz="2400" b="0" kern="1200" dirty="0"/>
        </a:p>
      </dsp:txBody>
      <dsp:txXfrm>
        <a:off x="0" y="227412"/>
        <a:ext cx="10840474" cy="1670228"/>
      </dsp:txXfrm>
    </dsp:sp>
    <dsp:sp modelId="{1E261D24-8C04-458C-B6DC-8D1624FFC13E}">
      <dsp:nvSpPr>
        <dsp:cNvPr id="0" name=""/>
        <dsp:cNvSpPr/>
      </dsp:nvSpPr>
      <dsp:spPr>
        <a:xfrm>
          <a:off x="0" y="2078837"/>
          <a:ext cx="10840474" cy="2223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/>
            <a:t>2. Politika sociálního zabezpečení</a:t>
          </a:r>
        </a:p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-</a:t>
          </a:r>
          <a:r>
            <a:rPr lang="cs-CZ" sz="2400" b="1" kern="1200" dirty="0" smtClean="0"/>
            <a:t> </a:t>
          </a:r>
          <a:r>
            <a:rPr lang="cs-CZ" sz="2400" b="0" kern="1200" dirty="0" smtClean="0"/>
            <a:t>definice soc. zabezpečení, jednotlivé pilíře, subsystémy pojištění, financování soc. sféry, jednotlivé pojistné a nepojistné dávky;</a:t>
          </a:r>
        </a:p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dirty="0" smtClean="0"/>
            <a:t>- sociální pojištění – nemocenské a důchodové – charakteristiky systémů, podmínky pro výplatu jednotlivých dávek z nemocenského a důchodového pojištění</a:t>
          </a:r>
          <a:endParaRPr lang="cs-CZ" sz="2400" b="0" kern="1200" dirty="0"/>
        </a:p>
      </dsp:txBody>
      <dsp:txXfrm>
        <a:off x="0" y="2078837"/>
        <a:ext cx="10840474" cy="222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B21CF8F-4BD6-45F4-9148-17316D920ACF}" type="datetimeFigureOut">
              <a:rPr lang="cs-CZ" smtClean="0"/>
              <a:pPr/>
              <a:t>5.9.2019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57E2A6D-D4F1-43F2-A0A8-3E2FA649E8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890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75A9360-8FDD-4C03-8E0D-EBD1B75902F4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3063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4830-91CF-4EEF-BA21-FD47C7E96B63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646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9ECC-421F-4A8F-8E47-F1EF8778A163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8629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1A12-2BFF-4420-BB02-B5AD88D5A165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253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769B-B8C4-4B8D-A2C4-E5134FDB2AA8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9558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71A-3852-4754-9EA0-C6F44B6EB780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696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2CCA-114C-411F-B37C-2496AFE7638C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595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1AF48-48FC-4F4A-8361-70AAC652BCAE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992939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02E2-977C-4FB6-ACAA-CA48CE68AA2F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39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39C4-25D2-4796-9242-61FE1DB30B7A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476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2EBD-9DB7-4C23-9795-5FBD8709145C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2224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A1AF48-48FC-4F4A-8361-70AAC652BCAE}" type="datetime1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Úvod do sociální politiky. Jabok, ETF 2015. Michael Martinek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602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Obory sociální politiky i</a:t>
            </a: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3000" b="1" dirty="0" smtClean="0">
                <a:solidFill>
                  <a:schemeClr val="accent1"/>
                </a:solidFill>
              </a:rPr>
              <a:t>sylabus předmětu, literatura, požadavky </a:t>
            </a:r>
            <a:br>
              <a:rPr lang="cs-CZ" sz="3000" b="1" dirty="0" smtClean="0">
                <a:solidFill>
                  <a:schemeClr val="accent1"/>
                </a:solidFill>
              </a:rPr>
            </a:br>
            <a:r>
              <a:rPr lang="cs-CZ" sz="3000" b="1" dirty="0" smtClean="0">
                <a:solidFill>
                  <a:schemeClr val="accent1"/>
                </a:solidFill>
              </a:rPr>
              <a:t>k udělení klasifikovaného zápočtu</a:t>
            </a:r>
            <a:endParaRPr lang="cs-CZ" sz="3800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VOŠ </a:t>
            </a:r>
            <a:r>
              <a:rPr lang="cs-CZ" dirty="0" err="1" smtClean="0"/>
              <a:t>Jabok</a:t>
            </a:r>
            <a:endParaRPr lang="cs-CZ" dirty="0" smtClean="0"/>
          </a:p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r</a:t>
            </a:r>
            <a:r>
              <a:rPr lang="cs-CZ" dirty="0" smtClean="0"/>
              <a:t>očník</a:t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97604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7932" y="927574"/>
            <a:ext cx="10972800" cy="78069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Sociální politika během studia: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858296"/>
            <a:ext cx="10972800" cy="4610319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1. semestr – </a:t>
            </a:r>
            <a:r>
              <a:rPr lang="cs-CZ" sz="2400" b="1" dirty="0"/>
              <a:t>Ú</a:t>
            </a:r>
            <a:r>
              <a:rPr lang="cs-CZ" sz="2400" b="1" dirty="0" smtClean="0"/>
              <a:t>vod do sociální politiky </a:t>
            </a:r>
            <a:r>
              <a:rPr lang="cs-CZ" sz="2400" dirty="0" smtClean="0"/>
              <a:t>/základní pojmy, principy soc. politiky, funkce, objekty x subjekty, financování, nezaměstnanost, chudoba/ </a:t>
            </a:r>
          </a:p>
          <a:p>
            <a:pPr algn="just"/>
            <a:r>
              <a:rPr lang="cs-CZ" sz="2400" dirty="0" smtClean="0"/>
              <a:t>2. semestr a</a:t>
            </a:r>
            <a:r>
              <a:rPr lang="cs-CZ" sz="2400" b="1" dirty="0" smtClean="0"/>
              <a:t> </a:t>
            </a:r>
            <a:r>
              <a:rPr lang="cs-CZ" sz="2400" dirty="0" smtClean="0"/>
              <a:t>3. semestr – </a:t>
            </a:r>
            <a:r>
              <a:rPr lang="cs-CZ" sz="2400" b="1" dirty="0"/>
              <a:t>O</a:t>
            </a:r>
            <a:r>
              <a:rPr lang="cs-CZ" sz="2400" b="1" dirty="0" smtClean="0"/>
              <a:t>bory sociální politiky I a II </a:t>
            </a:r>
            <a:r>
              <a:rPr lang="cs-CZ" sz="2400" dirty="0" smtClean="0"/>
              <a:t>/úvod do sociální správy, soc. zabezpečení, rodinná politika, vzdělávací politika, politika zaměstnanosti, bytová politika, zdravotní politika/ </a:t>
            </a:r>
          </a:p>
          <a:p>
            <a:r>
              <a:rPr lang="cs-CZ" sz="2400" dirty="0" smtClean="0"/>
              <a:t>4. semestr – </a:t>
            </a:r>
            <a:r>
              <a:rPr lang="cs-CZ" sz="2400" b="1" dirty="0" smtClean="0"/>
              <a:t>Mezinárodní sociální politika /</a:t>
            </a:r>
            <a:r>
              <a:rPr lang="cs-CZ" sz="2400" dirty="0"/>
              <a:t>z</a:t>
            </a:r>
            <a:r>
              <a:rPr lang="cs-CZ" sz="2400" dirty="0" smtClean="0"/>
              <a:t>ákladní orientace v mezinárodní politice, globální sociální situace, rozvojová pomoc, hlavní mezinárodní politické instituce - OSN, NATO…, Evropská unie: historie, instituce, politiky, sociální politika/</a:t>
            </a:r>
          </a:p>
        </p:txBody>
      </p:sp>
    </p:spTree>
    <p:extLst>
      <p:ext uri="{BB962C8B-B14F-4D97-AF65-F5344CB8AC3E}">
        <p14:creationId xmlns:p14="http://schemas.microsoft.com/office/powerpoint/2010/main" xmlns="" val="9025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2355273"/>
            <a:ext cx="10972800" cy="4339878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1. Oblast </a:t>
            </a:r>
            <a:r>
              <a:rPr lang="cs-CZ" sz="2400" dirty="0"/>
              <a:t>sociální správy </a:t>
            </a:r>
          </a:p>
          <a:p>
            <a:pPr lvl="0"/>
            <a:r>
              <a:rPr lang="cs-CZ" sz="2400" dirty="0"/>
              <a:t>2. Politika sociálního zabezpečení </a:t>
            </a:r>
          </a:p>
          <a:p>
            <a:pPr lvl="0" algn="just"/>
            <a:r>
              <a:rPr lang="cs-CZ" sz="2400" dirty="0"/>
              <a:t>3. Zdravotní politika</a:t>
            </a:r>
          </a:p>
          <a:p>
            <a:pPr lvl="0"/>
            <a:r>
              <a:rPr lang="cs-CZ" sz="2400" dirty="0"/>
              <a:t>4. Rodinná politika</a:t>
            </a:r>
          </a:p>
          <a:p>
            <a:pPr lvl="0" algn="just"/>
            <a:r>
              <a:rPr lang="cs-CZ" sz="2400" dirty="0"/>
              <a:t>5. Politika zaměstnanosti</a:t>
            </a:r>
          </a:p>
          <a:p>
            <a:pPr lvl="0"/>
            <a:r>
              <a:rPr lang="cs-CZ" sz="2400" dirty="0"/>
              <a:t>6. Bytová politika </a:t>
            </a:r>
          </a:p>
          <a:p>
            <a:pPr lvl="0"/>
            <a:r>
              <a:rPr lang="cs-CZ" sz="2400" dirty="0"/>
              <a:t>7. Vzdělávací politika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24127" y="575980"/>
            <a:ext cx="10484381" cy="1499616"/>
          </a:xfrm>
        </p:spPr>
        <p:txBody>
          <a:bodyPr>
            <a:normAutofit/>
          </a:bodyPr>
          <a:lstStyle/>
          <a:p>
            <a:pPr algn="just"/>
            <a:r>
              <a:rPr lang="cs-CZ" altLang="cs-CZ" b="1" dirty="0">
                <a:solidFill>
                  <a:schemeClr val="accent1"/>
                </a:solidFill>
              </a:rPr>
              <a:t>Sylabus předmětu – obory Soc. Politiky i a II (ZS + LS):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99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43896" y="894736"/>
            <a:ext cx="10635486" cy="742950"/>
          </a:xfrm>
        </p:spPr>
        <p:txBody>
          <a:bodyPr>
            <a:noAutofit/>
          </a:bodyPr>
          <a:lstStyle/>
          <a:p>
            <a:pPr algn="just" eaLnBrk="1" hangingPunct="1"/>
            <a:r>
              <a:rPr lang="cs-CZ" altLang="cs-CZ" b="1" dirty="0" smtClean="0">
                <a:ln>
                  <a:noFill/>
                </a:ln>
                <a:solidFill>
                  <a:schemeClr val="accent1"/>
                </a:solidFill>
              </a:rPr>
              <a:t>Obsah výuky v ZS 2. ročník – obory Soc. Politiky i: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7598486"/>
              </p:ext>
            </p:extLst>
          </p:nvPr>
        </p:nvGraphicFramePr>
        <p:xfrm>
          <a:off x="738908" y="2071627"/>
          <a:ext cx="10840474" cy="453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45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338" y="2075596"/>
            <a:ext cx="10972800" cy="4339878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/>
              <a:t>1.1  Pojetí sociální správy v ČR</a:t>
            </a:r>
          </a:p>
          <a:p>
            <a:pPr lvl="0" algn="just"/>
            <a:r>
              <a:rPr lang="cs-CZ" sz="2400" dirty="0"/>
              <a:t>1.2 Geneze idejí a institucí</a:t>
            </a:r>
          </a:p>
          <a:p>
            <a:pPr lvl="0" algn="just"/>
            <a:r>
              <a:rPr lang="cs-CZ" sz="2400" dirty="0"/>
              <a:t>1.3 Financování sociální správy</a:t>
            </a:r>
          </a:p>
          <a:p>
            <a:pPr algn="just"/>
            <a:r>
              <a:rPr lang="cs-CZ" sz="2400" dirty="0"/>
              <a:t>1.4 Objekty x subjekty sociální správy, výstavba soc. správy, financování, správní řád</a:t>
            </a:r>
          </a:p>
          <a:p>
            <a:pPr lvl="0"/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24127" y="575980"/>
            <a:ext cx="10484381" cy="1499616"/>
          </a:xfrm>
        </p:spPr>
        <p:txBody>
          <a:bodyPr>
            <a:normAutofit/>
          </a:bodyPr>
          <a:lstStyle/>
          <a:p>
            <a:pPr algn="just"/>
            <a:r>
              <a:rPr lang="cs-CZ" altLang="cs-CZ" b="1" dirty="0" smtClean="0">
                <a:solidFill>
                  <a:schemeClr val="accent1"/>
                </a:solidFill>
              </a:rPr>
              <a:t>1. Oblast sociální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26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338" y="2075596"/>
            <a:ext cx="10972800" cy="433987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/>
              <a:t>2.1 </a:t>
            </a:r>
            <a:r>
              <a:rPr lang="cs-CZ" sz="2400" dirty="0" smtClean="0"/>
              <a:t>Systém </a:t>
            </a:r>
            <a:r>
              <a:rPr lang="cs-CZ" sz="2400" dirty="0"/>
              <a:t>sociálního zabezpečení v ČR</a:t>
            </a:r>
          </a:p>
          <a:p>
            <a:pPr marL="0" lvl="0" indent="0">
              <a:buNone/>
            </a:pPr>
            <a:r>
              <a:rPr lang="cs-CZ" sz="2400" dirty="0"/>
              <a:t>2.2 Financování sociálního zabezpečení</a:t>
            </a:r>
          </a:p>
          <a:p>
            <a:pPr marL="0" lvl="0" indent="0">
              <a:buNone/>
            </a:pPr>
            <a:r>
              <a:rPr lang="cs-CZ" sz="2400" dirty="0"/>
              <a:t>2.3 Oblasti sociálního zabezpečení (sociální pojištění x sociální podpora x sociální pomoc a sociální služby)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24127" y="575980"/>
            <a:ext cx="10484381" cy="1499616"/>
          </a:xfrm>
        </p:spPr>
        <p:txBody>
          <a:bodyPr>
            <a:normAutofit/>
          </a:bodyPr>
          <a:lstStyle/>
          <a:p>
            <a:pPr algn="just"/>
            <a:r>
              <a:rPr lang="cs-CZ" altLang="cs-CZ" b="1" dirty="0" smtClean="0">
                <a:solidFill>
                  <a:schemeClr val="accent1"/>
                </a:solidFill>
              </a:rPr>
              <a:t>2. Politika sociálního zabezpečení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27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45470" y="585216"/>
            <a:ext cx="9720072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Literatura: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1" y="1809134"/>
            <a:ext cx="11082177" cy="4443457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400" b="1" dirty="0" smtClean="0"/>
              <a:t>Základní - povinná:</a:t>
            </a:r>
          </a:p>
          <a:p>
            <a:pPr lvl="1"/>
            <a:r>
              <a:rPr lang="cs-CZ" sz="2400" dirty="0" smtClean="0"/>
              <a:t>KREBS, V. </a:t>
            </a:r>
            <a:r>
              <a:rPr lang="cs-CZ" sz="2400" dirty="0"/>
              <a:t>a </a:t>
            </a:r>
            <a:r>
              <a:rPr lang="cs-CZ" sz="2400" dirty="0" smtClean="0"/>
              <a:t>kol.: </a:t>
            </a:r>
            <a:r>
              <a:rPr lang="cs-CZ" sz="2400" i="1" dirty="0" smtClean="0"/>
              <a:t>Sociální </a:t>
            </a:r>
            <a:r>
              <a:rPr lang="cs-CZ" sz="2400" i="1" dirty="0"/>
              <a:t>politika</a:t>
            </a:r>
            <a:r>
              <a:rPr lang="cs-CZ" sz="2400" dirty="0"/>
              <a:t>. 6. vydání. Praha,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, 2015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dirty="0" smtClean="0"/>
              <a:t>TOMEŠ, I.: Obory sociální politiky. Praha, Portál, 2011.</a:t>
            </a:r>
          </a:p>
          <a:p>
            <a:pPr lvl="1"/>
            <a:r>
              <a:rPr lang="pt-BR" sz="2400" dirty="0" smtClean="0"/>
              <a:t>T</a:t>
            </a:r>
            <a:r>
              <a:rPr lang="cs-CZ" sz="2400" dirty="0" smtClean="0"/>
              <a:t>OMEŠ</a:t>
            </a:r>
            <a:r>
              <a:rPr lang="pt-BR" sz="2400" dirty="0" smtClean="0"/>
              <a:t>, </a:t>
            </a:r>
            <a:r>
              <a:rPr lang="pt-BR" sz="2400" dirty="0"/>
              <a:t>I.: </a:t>
            </a:r>
            <a:r>
              <a:rPr lang="pt-BR" sz="2400" i="1" dirty="0" smtClean="0"/>
              <a:t>Sociální</a:t>
            </a:r>
            <a:r>
              <a:rPr lang="cs-CZ" sz="2400" i="1" dirty="0" smtClean="0"/>
              <a:t> </a:t>
            </a:r>
            <a:r>
              <a:rPr lang="pt-BR" sz="2400" i="1" dirty="0" smtClean="0"/>
              <a:t>správa</a:t>
            </a:r>
            <a:r>
              <a:rPr lang="pt-BR" sz="2400" i="1" dirty="0"/>
              <a:t>: úvod do teorie a praxe.</a:t>
            </a:r>
            <a:r>
              <a:rPr lang="pt-BR" sz="2400" dirty="0"/>
              <a:t> Portál, Praha 2009. </a:t>
            </a:r>
            <a:endParaRPr lang="cs-CZ" sz="2400" dirty="0" smtClean="0"/>
          </a:p>
          <a:p>
            <a:pPr lvl="1"/>
            <a:r>
              <a:rPr lang="cs-CZ" sz="2400" dirty="0" smtClean="0"/>
              <a:t>TOMEŠ, I.: </a:t>
            </a:r>
            <a:r>
              <a:rPr lang="cs-CZ" sz="2400" i="1" dirty="0" smtClean="0"/>
              <a:t>Úvod do teorie a metodologie sociální politiky. </a:t>
            </a:r>
            <a:r>
              <a:rPr lang="cs-CZ" sz="2400" dirty="0" smtClean="0"/>
              <a:t>Praha, Portál, 2010.</a:t>
            </a:r>
          </a:p>
          <a:p>
            <a:pPr marL="128016" lvl="1" indent="0">
              <a:buNone/>
            </a:pPr>
            <a:endParaRPr lang="cs-CZ" sz="2400" dirty="0"/>
          </a:p>
          <a:p>
            <a:pPr marL="128016" lvl="1" indent="0">
              <a:buNone/>
            </a:pPr>
            <a:r>
              <a:rPr lang="cs-CZ" sz="2400" dirty="0" smtClean="0"/>
              <a:t>Další zdroje budou uvedeny vždy v rámci konkrétního tématu.</a:t>
            </a:r>
          </a:p>
          <a:p>
            <a:pPr lvl="1"/>
            <a:endParaRPr lang="cs-CZ" sz="2400" dirty="0" smtClean="0">
              <a:cs typeface="Times New Roman" pitchFamily="18" charset="0"/>
            </a:endParaRPr>
          </a:p>
          <a:p>
            <a:pPr lvl="1"/>
            <a:endParaRPr lang="cs-CZ" sz="2000" dirty="0">
              <a:cs typeface="Times New Roman" pitchFamily="18" charset="0"/>
            </a:endParaRPr>
          </a:p>
          <a:p>
            <a:pPr marL="128016" lvl="1" indent="0">
              <a:buNone/>
            </a:pPr>
            <a:endParaRPr lang="cs-CZ" sz="2000" dirty="0" smtClean="0">
              <a:cs typeface="Times New Roman" pitchFamily="18" charset="0"/>
            </a:endParaRPr>
          </a:p>
        </p:txBody>
      </p:sp>
      <p:sp>
        <p:nvSpPr>
          <p:cNvPr id="5" name="AutoShape 2" descr="Výsledek obrázku pro učebnice evropské integra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4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76265" y="930492"/>
            <a:ext cx="10685303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Základní Internetové zdroje: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992" y="2286000"/>
            <a:ext cx="9720073" cy="402336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www.portal.gov.cz</a:t>
            </a:r>
          </a:p>
          <a:p>
            <a:r>
              <a:rPr lang="cs-CZ" sz="2400" b="1" dirty="0" smtClean="0">
                <a:solidFill>
                  <a:schemeClr val="accent1"/>
                </a:solidFill>
              </a:rPr>
              <a:t>www.mpsv.cz</a:t>
            </a:r>
            <a:endParaRPr lang="cs-CZ" sz="2400" b="1" dirty="0">
              <a:solidFill>
                <a:schemeClr val="accent1"/>
              </a:solidFill>
            </a:endParaRPr>
          </a:p>
          <a:p>
            <a:r>
              <a:rPr lang="cs-CZ" sz="2400" b="1" dirty="0" smtClean="0">
                <a:solidFill>
                  <a:schemeClr val="accent1"/>
                </a:solidFill>
              </a:rPr>
              <a:t>portal.mpsv.cz</a:t>
            </a:r>
          </a:p>
          <a:p>
            <a:r>
              <a:rPr lang="cs-CZ" sz="2400" b="1" dirty="0" smtClean="0">
                <a:solidFill>
                  <a:schemeClr val="accent1"/>
                </a:solidFill>
              </a:rPr>
              <a:t>www.cssz.cz</a:t>
            </a:r>
          </a:p>
        </p:txBody>
      </p:sp>
    </p:spTree>
    <p:extLst>
      <p:ext uri="{BB962C8B-B14F-4D97-AF65-F5344CB8AC3E}">
        <p14:creationId xmlns:p14="http://schemas.microsoft.com/office/powerpoint/2010/main" xmlns="" val="1118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76266" y="930492"/>
            <a:ext cx="10517644" cy="706090"/>
          </a:xfrm>
        </p:spPr>
        <p:txBody>
          <a:bodyPr>
            <a:noAutofit/>
          </a:bodyPr>
          <a:lstStyle/>
          <a:p>
            <a:pPr algn="just"/>
            <a:r>
              <a:rPr lang="cs-CZ" b="1" dirty="0" smtClean="0">
                <a:solidFill>
                  <a:schemeClr val="accent1"/>
                </a:solidFill>
              </a:rPr>
              <a:t>Požadavky k získání klasifikovaného zápočtu: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992" y="2286000"/>
            <a:ext cx="10636931" cy="402336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 základní </a:t>
            </a:r>
            <a:r>
              <a:rPr lang="cs-CZ" sz="2400" dirty="0"/>
              <a:t>znalosti </a:t>
            </a:r>
            <a:r>
              <a:rPr lang="cs-CZ" sz="2400" dirty="0" smtClean="0"/>
              <a:t>z probírané látky: </a:t>
            </a:r>
            <a:r>
              <a:rPr lang="cs-CZ" sz="2400" b="1" dirty="0">
                <a:solidFill>
                  <a:schemeClr val="accent1"/>
                </a:solidFill>
              </a:rPr>
              <a:t>písemný </a:t>
            </a:r>
            <a:r>
              <a:rPr lang="cs-CZ" sz="2400" b="1" dirty="0" smtClean="0">
                <a:solidFill>
                  <a:schemeClr val="accent1"/>
                </a:solidFill>
              </a:rPr>
              <a:t>test </a:t>
            </a:r>
            <a:r>
              <a:rPr lang="cs-CZ" sz="2400" dirty="0" smtClean="0"/>
              <a:t>tvořený otevřenými a uzavřenými otázkami; max. 20 bodů, pro získání zápočtu je potřeba získat alespoň 13 bodů (65% úspěšnost).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561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285</TotalTime>
  <Words>466</Words>
  <Application>Microsoft Office PowerPoint</Application>
  <PresentationFormat>Custom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Integrál</vt:lpstr>
      <vt:lpstr>Obory sociální politiky i sylabus předmětu, literatura, požadavky  k udělení klasifikovaného zápočtu</vt:lpstr>
      <vt:lpstr>Sociální politika během studia:</vt:lpstr>
      <vt:lpstr>Sylabus předmětu – obory Soc. Politiky i a II (ZS + LS):</vt:lpstr>
      <vt:lpstr>Obsah výuky v ZS 2. ročník – obory Soc. Politiky i:</vt:lpstr>
      <vt:lpstr>1. Oblast sociální správy</vt:lpstr>
      <vt:lpstr>2. Politika sociálního zabezpečení</vt:lpstr>
      <vt:lpstr>Literatura:</vt:lpstr>
      <vt:lpstr>Základní Internetové zdroje:</vt:lpstr>
      <vt:lpstr>Požadavky k získání klasifikovaného zápočtu: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sociální politiky</dc:title>
  <dc:creator>Spol_Cest</dc:creator>
  <cp:lastModifiedBy>Uživatel</cp:lastModifiedBy>
  <cp:revision>43</cp:revision>
  <dcterms:created xsi:type="dcterms:W3CDTF">2017-04-25T13:17:20Z</dcterms:created>
  <dcterms:modified xsi:type="dcterms:W3CDTF">2019-09-05T08:01:46Z</dcterms:modified>
</cp:coreProperties>
</file>