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sldIdLst>
    <p:sldId id="256" r:id="rId5"/>
    <p:sldId id="276" r:id="rId6"/>
    <p:sldId id="290" r:id="rId7"/>
    <p:sldId id="277" r:id="rId8"/>
    <p:sldId id="288" r:id="rId9"/>
    <p:sldId id="289" r:id="rId10"/>
    <p:sldId id="291" r:id="rId11"/>
    <p:sldId id="285" r:id="rId12"/>
    <p:sldId id="282" r:id="rId13"/>
    <p:sldId id="283" r:id="rId14"/>
    <p:sldId id="281" r:id="rId15"/>
    <p:sldId id="278" r:id="rId16"/>
    <p:sldId id="287" r:id="rId17"/>
    <p:sldId id="292" r:id="rId18"/>
    <p:sldId id="279" r:id="rId19"/>
    <p:sldId id="293" r:id="rId20"/>
    <p:sldId id="28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85" autoAdjust="0"/>
    <p:restoredTop sz="94660"/>
  </p:normalViewPr>
  <p:slideViewPr>
    <p:cSldViewPr snapToGrid="0">
      <p:cViewPr varScale="1">
        <p:scale>
          <a:sx n="88" d="100"/>
          <a:sy n="88" d="100"/>
        </p:scale>
        <p:origin x="39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cs-CZ"/>
              <a:t>Kliknutím lze upravit styl.</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cs-CZ"/>
              <a:t>Kliknutím lze upravit styl.</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12/14/2020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12/14/2020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12/14/2020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12/14/2020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cs-CZ"/>
              <a:t>Kliknutím lze upravit styl.</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DA16AA21-1863-4931-97CB-99D0A168701B}" type="datetimeFigureOut">
              <a:rPr lang="en-US" dirty="0"/>
              <a:t>12/14/2020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cs-CZ"/>
              <a:t>Kliknutím lze upravit styl.</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3772C379-9A7C-4C87-A116-CBE9F58B04C5}" type="datetimeFigureOut">
              <a:rPr lang="en-US" dirty="0"/>
              <a:t>12/14/2020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12/14/2020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p-p-p.cz/index.php/cs/" TargetMode="External"/><Relationship Id="rId2" Type="http://schemas.openxmlformats.org/officeDocument/2006/relationships/hyperlink" Target="https://www.ceske-socialni-podnikani.cz/"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medmvXFe4fc" TargetMode="External"/><Relationship Id="rId2" Type="http://schemas.openxmlformats.org/officeDocument/2006/relationships/hyperlink" Target="http://jakodoma.org/kucharky-bez-domova-2/" TargetMode="External"/><Relationship Id="rId1" Type="http://schemas.openxmlformats.org/officeDocument/2006/relationships/slideLayout" Target="../slideLayouts/slideLayout2.xml"/><Relationship Id="rId5" Type="http://schemas.openxmlformats.org/officeDocument/2006/relationships/hyperlink" Target="https://www.ergotep.cz/cs/" TargetMode="External"/><Relationship Id="rId4" Type="http://schemas.openxmlformats.org/officeDocument/2006/relationships/hyperlink" Target="https://ceske-socialni-podnikani.cz/socialni-podnikani/videa/2287-dokumentarni-film-o-socialni-ekonomice-a-socialnim-podnikani-v-cr"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greendoors.cz/cs/homepage/" TargetMode="External"/><Relationship Id="rId2" Type="http://schemas.openxmlformats.org/officeDocument/2006/relationships/hyperlink" Target="http://moznostitujsou.cz/"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hithit.com/cs/project/2535/chceme-zehlit-s-chladnou-hlavou" TargetMode="External"/><Relationship Id="rId2" Type="http://schemas.openxmlformats.org/officeDocument/2006/relationships/hyperlink" Target="https://www.hithit.com/cs/project/1514/bajkazyl-brno-kavarna-cyklodilna-kulturni-scena" TargetMode="External"/><Relationship Id="rId1" Type="http://schemas.openxmlformats.org/officeDocument/2006/relationships/slideLayout" Target="../slideLayouts/slideLayout2.xml"/><Relationship Id="rId4" Type="http://schemas.openxmlformats.org/officeDocument/2006/relationships/hyperlink" Target="https://www.hithit.com/cs/project/6962/dilna-u-beranka"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Sociální podnikání</a:t>
            </a:r>
          </a:p>
        </p:txBody>
      </p:sp>
      <p:sp>
        <p:nvSpPr>
          <p:cNvPr id="3" name="Podnadpis 2"/>
          <p:cNvSpPr>
            <a:spLocks noGrp="1"/>
          </p:cNvSpPr>
          <p:nvPr>
            <p:ph type="subTitle" idx="1"/>
          </p:nvPr>
        </p:nvSpPr>
        <p:spPr/>
        <p:txBody>
          <a:bodyPr>
            <a:normAutofit/>
          </a:bodyPr>
          <a:lstStyle/>
          <a:p>
            <a:endParaRPr lang="cs-CZ" dirty="0"/>
          </a:p>
          <a:p>
            <a:r>
              <a:rPr lang="cs-CZ" dirty="0"/>
              <a:t>Úvod do tématu</a:t>
            </a:r>
          </a:p>
        </p:txBody>
      </p:sp>
    </p:spTree>
    <p:extLst>
      <p:ext uri="{BB962C8B-B14F-4D97-AF65-F5344CB8AC3E}">
        <p14:creationId xmlns:p14="http://schemas.microsoft.com/office/powerpoint/2010/main" val="8205569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Klíčové oblasti dle komory sociálních podniků</a:t>
            </a:r>
          </a:p>
        </p:txBody>
      </p:sp>
      <p:sp>
        <p:nvSpPr>
          <p:cNvPr id="3" name="Zástupný symbol pro obsah 2"/>
          <p:cNvSpPr>
            <a:spLocks noGrp="1"/>
          </p:cNvSpPr>
          <p:nvPr>
            <p:ph idx="1"/>
          </p:nvPr>
        </p:nvSpPr>
        <p:spPr>
          <a:xfrm>
            <a:off x="1069848" y="1710466"/>
            <a:ext cx="10058400" cy="4808668"/>
          </a:xfrm>
        </p:spPr>
        <p:txBody>
          <a:bodyPr>
            <a:normAutofit lnSpcReduction="10000"/>
          </a:bodyPr>
          <a:lstStyle/>
          <a:p>
            <a:pPr marL="0" indent="0">
              <a:buNone/>
            </a:pPr>
            <a:endParaRPr lang="cs-CZ" sz="2400" dirty="0"/>
          </a:p>
          <a:p>
            <a:pPr marL="0" indent="0">
              <a:buNone/>
            </a:pPr>
            <a:r>
              <a:rPr lang="cs-CZ" sz="2400" b="1" dirty="0"/>
              <a:t>Udržitelný rozvoj </a:t>
            </a:r>
          </a:p>
          <a:p>
            <a:r>
              <a:rPr lang="cs-CZ" dirty="0"/>
              <a:t>sociální podnik je orientován lokálně a environmentálně a respektuje principy udržitelného rozvoje regionu. Uspokojuje místní potřeby a využívá místní zdroje, vstupuje do místních iniciativ a partnerství a přispívá místnímu rozvoji. Mezi spolupracující subjekty a instituce patří státní správa, samosprávné celky, sociální partneři a další.</a:t>
            </a:r>
          </a:p>
          <a:p>
            <a:endParaRPr lang="cs-CZ" sz="2400" dirty="0"/>
          </a:p>
          <a:p>
            <a:pPr marL="0" indent="0">
              <a:buNone/>
            </a:pPr>
            <a:r>
              <a:rPr lang="cs-CZ" sz="2400" b="1" dirty="0"/>
              <a:t>Sociální soudržnost </a:t>
            </a:r>
          </a:p>
          <a:p>
            <a:r>
              <a:rPr lang="cs-CZ" dirty="0"/>
              <a:t>zapojení pracovníků do rozhodování. Zaměstnanci jsou maximálně zapojeni do jeho činnosti. Mají právo vyjadřovat se ke strategickým dokumentům týkajících se fungování sociálního podniku, svobodně mohou prezentovat své podněty, stížnosti či výhrady, a to v rámci individuálních či skupinových porad. Pracovní podmínky zaměstnanců jsou rovné, všichni zaměstnanci mají stejná práva a povinnosti.</a:t>
            </a:r>
            <a:endParaRPr lang="cs-CZ" sz="2400" dirty="0"/>
          </a:p>
        </p:txBody>
      </p:sp>
    </p:spTree>
    <p:extLst>
      <p:ext uri="{BB962C8B-B14F-4D97-AF65-F5344CB8AC3E}">
        <p14:creationId xmlns:p14="http://schemas.microsoft.com/office/powerpoint/2010/main" val="3591828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Historie sociální ekonomiky</a:t>
            </a:r>
          </a:p>
        </p:txBody>
      </p:sp>
      <p:sp>
        <p:nvSpPr>
          <p:cNvPr id="3" name="Zástupný symbol pro obsah 2"/>
          <p:cNvSpPr>
            <a:spLocks noGrp="1"/>
          </p:cNvSpPr>
          <p:nvPr>
            <p:ph idx="1"/>
          </p:nvPr>
        </p:nvSpPr>
        <p:spPr>
          <a:xfrm>
            <a:off x="1069848" y="1710466"/>
            <a:ext cx="10058400" cy="4808668"/>
          </a:xfrm>
        </p:spPr>
        <p:txBody>
          <a:bodyPr>
            <a:normAutofit fontScale="92500" lnSpcReduction="20000"/>
          </a:bodyPr>
          <a:lstStyle/>
          <a:p>
            <a:pPr marL="0" indent="0" algn="ctr">
              <a:buNone/>
            </a:pPr>
            <a:endParaRPr lang="cs-CZ" sz="2400" b="1" dirty="0"/>
          </a:p>
          <a:p>
            <a:pPr marL="0" indent="0" algn="ctr">
              <a:buNone/>
            </a:pPr>
            <a:r>
              <a:rPr lang="cs-CZ" sz="2400" b="1" dirty="0"/>
              <a:t>V Česku dlouhá a bohatá tradice sociálního podnikání </a:t>
            </a:r>
          </a:p>
          <a:p>
            <a:pPr marL="0" indent="0">
              <a:buNone/>
            </a:pPr>
            <a:r>
              <a:rPr lang="cs-CZ" sz="2400" dirty="0"/>
              <a:t>Už za habsburské říše byla česká kulturní a hospodářská identita založena na dobrovolnických aktivitách občanské společnosti.</a:t>
            </a:r>
          </a:p>
          <a:p>
            <a:pPr marL="0" indent="0">
              <a:buNone/>
            </a:pPr>
            <a:endParaRPr lang="cs-CZ" sz="2400" dirty="0"/>
          </a:p>
          <a:p>
            <a:pPr marL="0" indent="0">
              <a:buNone/>
            </a:pPr>
            <a:r>
              <a:rPr lang="cs-CZ" sz="2400" dirty="0"/>
              <a:t>Aktivní činnost malých a středně velkých podniků, výrobních a spotřebních družstev, spolků, vzájemných či obecných záložen a družstevních kampeliček – dnes bychom to nazvali sdílenou ekonomikou.</a:t>
            </a:r>
          </a:p>
          <a:p>
            <a:pPr marL="0" indent="0">
              <a:buNone/>
            </a:pPr>
            <a:endParaRPr lang="cs-CZ" sz="2400" dirty="0"/>
          </a:p>
          <a:p>
            <a:pPr marL="0" indent="0">
              <a:buNone/>
            </a:pPr>
            <a:r>
              <a:rPr lang="cs-CZ" sz="2400" dirty="0"/>
              <a:t>V době velké hospodářské krize v průběhu 20. a 30. let 20. století úloha družstev a společností ještě posílila.</a:t>
            </a:r>
          </a:p>
          <a:p>
            <a:pPr marL="0" indent="0">
              <a:buNone/>
            </a:pPr>
            <a:endParaRPr lang="cs-CZ" sz="2400" dirty="0"/>
          </a:p>
          <a:p>
            <a:pPr marL="0" indent="0">
              <a:buNone/>
            </a:pPr>
            <a:r>
              <a:rPr lang="cs-CZ" sz="2400" dirty="0"/>
              <a:t>Tradice sociální ekonomiky byla přerušena totalitním vývojem v průběhu války a po roce 1948.</a:t>
            </a:r>
          </a:p>
          <a:p>
            <a:pPr marL="0" indent="0">
              <a:buNone/>
            </a:pPr>
            <a:endParaRPr lang="cs-CZ" sz="2400" dirty="0"/>
          </a:p>
        </p:txBody>
      </p:sp>
    </p:spTree>
    <p:extLst>
      <p:ext uri="{BB962C8B-B14F-4D97-AF65-F5344CB8AC3E}">
        <p14:creationId xmlns:p14="http://schemas.microsoft.com/office/powerpoint/2010/main" val="2658598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Charita vs. sociální ekonomika</a:t>
            </a:r>
          </a:p>
        </p:txBody>
      </p:sp>
      <p:sp>
        <p:nvSpPr>
          <p:cNvPr id="3" name="Zástupný symbol pro obsah 2"/>
          <p:cNvSpPr>
            <a:spLocks noGrp="1"/>
          </p:cNvSpPr>
          <p:nvPr>
            <p:ph idx="1"/>
          </p:nvPr>
        </p:nvSpPr>
        <p:spPr>
          <a:xfrm>
            <a:off x="1069848" y="1710466"/>
            <a:ext cx="10058400" cy="4808668"/>
          </a:xfrm>
        </p:spPr>
        <p:txBody>
          <a:bodyPr>
            <a:normAutofit/>
          </a:bodyPr>
          <a:lstStyle/>
          <a:p>
            <a:pPr marL="0" indent="0">
              <a:buNone/>
            </a:pPr>
            <a:endParaRPr lang="cs-CZ" sz="2400" dirty="0"/>
          </a:p>
          <a:p>
            <a:pPr marL="0" indent="0" algn="ctr">
              <a:buNone/>
            </a:pPr>
            <a:endParaRPr lang="cs-CZ" sz="2400" dirty="0"/>
          </a:p>
          <a:p>
            <a:pPr marL="0" indent="0" algn="ctr">
              <a:buNone/>
            </a:pPr>
            <a:r>
              <a:rPr lang="cs-CZ" sz="2400" dirty="0"/>
              <a:t>Např. výrobky z chráněných dílen jako přidružená vedlejší činnost, výrobky mají především terapeutický </a:t>
            </a:r>
            <a:r>
              <a:rPr lang="cs-CZ" sz="2400" dirty="0" smtClean="0"/>
              <a:t> a propagační význam</a:t>
            </a:r>
            <a:endParaRPr lang="cs-CZ" sz="2400" dirty="0"/>
          </a:p>
          <a:p>
            <a:pPr marL="0" indent="0" algn="ctr">
              <a:buNone/>
            </a:pPr>
            <a:endParaRPr lang="cs-CZ" sz="2400" dirty="0"/>
          </a:p>
          <a:p>
            <a:pPr marL="0" indent="0" algn="ctr">
              <a:buNone/>
            </a:pPr>
            <a:r>
              <a:rPr lang="cs-CZ" sz="2400" dirty="0"/>
              <a:t>X </a:t>
            </a:r>
          </a:p>
          <a:p>
            <a:pPr marL="0" indent="0" algn="ctr">
              <a:buNone/>
            </a:pPr>
            <a:endParaRPr lang="cs-CZ" sz="2400" dirty="0"/>
          </a:p>
          <a:p>
            <a:pPr marL="0" indent="0" algn="ctr">
              <a:buNone/>
            </a:pPr>
            <a:r>
              <a:rPr lang="cs-CZ" sz="2400" dirty="0"/>
              <a:t>Sociální podnikání jako výdělečný projekt s propracovaným byznys plánem </a:t>
            </a:r>
          </a:p>
          <a:p>
            <a:pPr marL="0" indent="0">
              <a:buNone/>
            </a:pPr>
            <a:endParaRPr lang="cs-CZ" sz="2400" dirty="0"/>
          </a:p>
        </p:txBody>
      </p:sp>
    </p:spTree>
    <p:extLst>
      <p:ext uri="{BB962C8B-B14F-4D97-AF65-F5344CB8AC3E}">
        <p14:creationId xmlns:p14="http://schemas.microsoft.com/office/powerpoint/2010/main" val="5803146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odkazy</a:t>
            </a:r>
          </a:p>
        </p:txBody>
      </p:sp>
      <p:sp>
        <p:nvSpPr>
          <p:cNvPr id="3" name="Zástupný symbol pro obsah 2"/>
          <p:cNvSpPr>
            <a:spLocks noGrp="1"/>
          </p:cNvSpPr>
          <p:nvPr>
            <p:ph idx="1"/>
          </p:nvPr>
        </p:nvSpPr>
        <p:spPr/>
        <p:txBody>
          <a:bodyPr/>
          <a:lstStyle/>
          <a:p>
            <a:pPr marL="0" indent="0">
              <a:buNone/>
            </a:pPr>
            <a:endParaRPr lang="cs-CZ" dirty="0"/>
          </a:p>
          <a:p>
            <a:pPr marL="0" indent="0">
              <a:buNone/>
            </a:pPr>
            <a:r>
              <a:rPr lang="cs-CZ" sz="2400" dirty="0"/>
              <a:t>České sociální </a:t>
            </a:r>
            <a:r>
              <a:rPr lang="cs-CZ" sz="2400" dirty="0" smtClean="0"/>
              <a:t>podnikání: informace o sociálním podnikání</a:t>
            </a:r>
            <a:endParaRPr lang="cs-CZ" sz="2400" dirty="0"/>
          </a:p>
          <a:p>
            <a:r>
              <a:rPr lang="cs-CZ" sz="2400" dirty="0">
                <a:hlinkClick r:id="rId2"/>
              </a:rPr>
              <a:t>https://www.ceske-socialni-podnikani.cz/</a:t>
            </a:r>
            <a:endParaRPr lang="cs-CZ" sz="2400" dirty="0"/>
          </a:p>
          <a:p>
            <a:endParaRPr lang="cs-CZ" sz="2400" dirty="0"/>
          </a:p>
          <a:p>
            <a:pPr marL="0" indent="0">
              <a:buNone/>
            </a:pPr>
            <a:endParaRPr lang="cs-CZ" sz="2400" dirty="0"/>
          </a:p>
          <a:p>
            <a:pPr marL="0" indent="0">
              <a:buNone/>
            </a:pPr>
            <a:r>
              <a:rPr lang="cs-CZ" sz="2400" dirty="0" err="1"/>
              <a:t>People</a:t>
            </a:r>
            <a:r>
              <a:rPr lang="cs-CZ" sz="2400" dirty="0"/>
              <a:t> Planet </a:t>
            </a:r>
            <a:r>
              <a:rPr lang="cs-CZ" sz="2400" dirty="0" smtClean="0"/>
              <a:t>Profit: poradenská společnost pro sociální podnikání</a:t>
            </a:r>
            <a:endParaRPr lang="cs-CZ" sz="2400" dirty="0"/>
          </a:p>
          <a:p>
            <a:r>
              <a:rPr lang="cs-CZ" sz="2400" dirty="0">
                <a:hlinkClick r:id="rId3"/>
              </a:rPr>
              <a:t>http://p-p-p.cz/index.php/cs/</a:t>
            </a:r>
            <a:endParaRPr lang="cs-CZ" sz="2400" dirty="0"/>
          </a:p>
          <a:p>
            <a:endParaRPr lang="cs-CZ" dirty="0"/>
          </a:p>
          <a:p>
            <a:pPr marL="0" indent="0">
              <a:buNone/>
            </a:pPr>
            <a:endParaRPr lang="cs-CZ" dirty="0"/>
          </a:p>
        </p:txBody>
      </p:sp>
    </p:spTree>
    <p:extLst>
      <p:ext uri="{BB962C8B-B14F-4D97-AF65-F5344CB8AC3E}">
        <p14:creationId xmlns:p14="http://schemas.microsoft.com/office/powerpoint/2010/main" val="28630225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Příklady sociálního podnikání</a:t>
            </a:r>
          </a:p>
        </p:txBody>
      </p:sp>
      <p:sp>
        <p:nvSpPr>
          <p:cNvPr id="3" name="Zástupný symbol pro obsah 2"/>
          <p:cNvSpPr>
            <a:spLocks noGrp="1"/>
          </p:cNvSpPr>
          <p:nvPr>
            <p:ph idx="1"/>
          </p:nvPr>
        </p:nvSpPr>
        <p:spPr/>
        <p:txBody>
          <a:bodyPr>
            <a:normAutofit fontScale="92500" lnSpcReduction="10000"/>
          </a:bodyPr>
          <a:lstStyle/>
          <a:p>
            <a:pPr marL="0" indent="0">
              <a:buNone/>
            </a:pPr>
            <a:endParaRPr lang="cs-CZ" dirty="0"/>
          </a:p>
          <a:p>
            <a:pPr marL="0" indent="0">
              <a:buNone/>
            </a:pPr>
            <a:r>
              <a:rPr lang="cs-CZ" sz="2400" dirty="0" smtClean="0"/>
              <a:t>Jako doma / Kuchařky bez domova</a:t>
            </a:r>
            <a:endParaRPr lang="cs-CZ" sz="2400" dirty="0"/>
          </a:p>
          <a:p>
            <a:pPr marL="0" indent="0">
              <a:buNone/>
            </a:pPr>
            <a:r>
              <a:rPr lang="cs-CZ" sz="2400" dirty="0" smtClean="0"/>
              <a:t>Jídelna a catering </a:t>
            </a:r>
            <a:r>
              <a:rPr lang="cs-CZ" sz="2400" dirty="0"/>
              <a:t>– zaměstnávání lidí </a:t>
            </a:r>
            <a:r>
              <a:rPr lang="cs-CZ" sz="2400" dirty="0" smtClean="0"/>
              <a:t>bez domova</a:t>
            </a:r>
            <a:endParaRPr lang="cs-CZ" sz="2400" dirty="0"/>
          </a:p>
          <a:p>
            <a:pPr marL="0" indent="0">
              <a:buNone/>
            </a:pPr>
            <a:r>
              <a:rPr lang="cs-CZ" sz="2400" dirty="0">
                <a:hlinkClick r:id="rId2"/>
              </a:rPr>
              <a:t>http://jakodoma.org/kucharky-bez-domova-2</a:t>
            </a:r>
            <a:r>
              <a:rPr lang="cs-CZ" sz="2400" dirty="0" smtClean="0">
                <a:hlinkClick r:id="rId2"/>
              </a:rPr>
              <a:t>/</a:t>
            </a:r>
            <a:r>
              <a:rPr lang="cs-CZ" sz="2400" dirty="0" smtClean="0"/>
              <a:t> </a:t>
            </a:r>
          </a:p>
          <a:p>
            <a:pPr marL="0" indent="0">
              <a:buNone/>
            </a:pPr>
            <a:r>
              <a:rPr lang="cs-CZ" sz="2400" dirty="0">
                <a:hlinkClick r:id="rId3"/>
              </a:rPr>
              <a:t>https://</a:t>
            </a:r>
            <a:r>
              <a:rPr lang="cs-CZ" sz="2400" dirty="0" smtClean="0">
                <a:hlinkClick r:id="rId3"/>
              </a:rPr>
              <a:t>www.youtube.com/watch?v=medmvXFe4fc</a:t>
            </a:r>
            <a:r>
              <a:rPr lang="cs-CZ" sz="2400" dirty="0" smtClean="0"/>
              <a:t> </a:t>
            </a:r>
            <a:endParaRPr lang="cs-CZ" sz="2400" dirty="0"/>
          </a:p>
          <a:p>
            <a:pPr marL="0" indent="0">
              <a:buNone/>
            </a:pPr>
            <a:endParaRPr lang="cs-CZ" sz="2400" dirty="0" smtClean="0"/>
          </a:p>
          <a:p>
            <a:pPr marL="0" indent="0">
              <a:buNone/>
            </a:pPr>
            <a:r>
              <a:rPr lang="cs-CZ" sz="2400" dirty="0" err="1" smtClean="0"/>
              <a:t>Ergotep</a:t>
            </a:r>
            <a:endParaRPr lang="cs-CZ" sz="2400" dirty="0"/>
          </a:p>
          <a:p>
            <a:pPr marL="0" indent="0">
              <a:buNone/>
            </a:pPr>
            <a:r>
              <a:rPr lang="cs-CZ" sz="2400" dirty="0" smtClean="0">
                <a:hlinkClick r:id="rId4"/>
              </a:rPr>
              <a:t>https</a:t>
            </a:r>
            <a:r>
              <a:rPr lang="cs-CZ" sz="2400" dirty="0">
                <a:hlinkClick r:id="rId4"/>
              </a:rPr>
              <a:t>://</a:t>
            </a:r>
            <a:r>
              <a:rPr lang="cs-CZ" sz="2400" dirty="0" smtClean="0">
                <a:hlinkClick r:id="rId4"/>
              </a:rPr>
              <a:t>ceske-socialni-podnikani.cz/socialni-podnikani/videa/2287-dokumentarni-film-o-socialni-ekonomice-a-socialnim-podnikani-v-cr</a:t>
            </a:r>
            <a:r>
              <a:rPr lang="cs-CZ" sz="2400" dirty="0" smtClean="0"/>
              <a:t> </a:t>
            </a:r>
          </a:p>
          <a:p>
            <a:pPr marL="0" indent="0">
              <a:buNone/>
            </a:pPr>
            <a:r>
              <a:rPr lang="cs-CZ" sz="2400" dirty="0">
                <a:hlinkClick r:id="rId5"/>
              </a:rPr>
              <a:t>https://www.ergotep.cz/cs</a:t>
            </a:r>
            <a:r>
              <a:rPr lang="cs-CZ" sz="2400" dirty="0" smtClean="0">
                <a:hlinkClick r:id="rId5"/>
              </a:rPr>
              <a:t>/</a:t>
            </a:r>
            <a:r>
              <a:rPr lang="cs-CZ" sz="2400" dirty="0" smtClean="0"/>
              <a:t> </a:t>
            </a:r>
            <a:endParaRPr lang="cs-CZ" sz="2400" dirty="0"/>
          </a:p>
        </p:txBody>
      </p:sp>
    </p:spTree>
    <p:extLst>
      <p:ext uri="{BB962C8B-B14F-4D97-AF65-F5344CB8AC3E}">
        <p14:creationId xmlns:p14="http://schemas.microsoft.com/office/powerpoint/2010/main" val="4274825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Příklady sociálního podnikání</a:t>
            </a:r>
          </a:p>
        </p:txBody>
      </p:sp>
      <p:sp>
        <p:nvSpPr>
          <p:cNvPr id="3" name="Zástupný symbol pro obsah 2"/>
          <p:cNvSpPr>
            <a:spLocks noGrp="1"/>
          </p:cNvSpPr>
          <p:nvPr>
            <p:ph idx="1"/>
          </p:nvPr>
        </p:nvSpPr>
        <p:spPr/>
        <p:txBody>
          <a:bodyPr>
            <a:normAutofit/>
          </a:bodyPr>
          <a:lstStyle/>
          <a:p>
            <a:pPr marL="0" indent="0">
              <a:buNone/>
            </a:pPr>
            <a:endParaRPr lang="cs-CZ" dirty="0"/>
          </a:p>
          <a:p>
            <a:pPr marL="0" indent="0">
              <a:buNone/>
            </a:pPr>
            <a:r>
              <a:rPr lang="cs-CZ" sz="2400" dirty="0"/>
              <a:t>Diakonie – Západ: Možnosti tu jsou, o.p.s. </a:t>
            </a:r>
          </a:p>
          <a:p>
            <a:pPr marL="0" indent="0">
              <a:buNone/>
            </a:pPr>
            <a:r>
              <a:rPr lang="cs-CZ" sz="2400" dirty="0"/>
              <a:t>Restaurace, catering, secondhand – zaměstnávání lidí s postižením</a:t>
            </a:r>
          </a:p>
          <a:p>
            <a:pPr marL="0" indent="0">
              <a:buNone/>
            </a:pPr>
            <a:r>
              <a:rPr lang="cs-CZ" sz="2400" dirty="0">
                <a:hlinkClick r:id="rId2"/>
              </a:rPr>
              <a:t>http://moznostitujsou.cz/</a:t>
            </a:r>
            <a:endParaRPr lang="cs-CZ" sz="2400" dirty="0"/>
          </a:p>
          <a:p>
            <a:pPr marL="0" indent="0">
              <a:buNone/>
            </a:pPr>
            <a:endParaRPr lang="cs-CZ" sz="2400" dirty="0"/>
          </a:p>
          <a:p>
            <a:pPr marL="0" indent="0">
              <a:buNone/>
            </a:pPr>
            <a:r>
              <a:rPr lang="cs-CZ" sz="2400" dirty="0"/>
              <a:t>Green </a:t>
            </a:r>
            <a:r>
              <a:rPr lang="cs-CZ" sz="2400" dirty="0" err="1" smtClean="0"/>
              <a:t>Doors</a:t>
            </a:r>
            <a:endParaRPr lang="cs-CZ" sz="2400" dirty="0"/>
          </a:p>
          <a:p>
            <a:pPr marL="0" indent="0">
              <a:buNone/>
            </a:pPr>
            <a:r>
              <a:rPr lang="cs-CZ" sz="2400" dirty="0" smtClean="0"/>
              <a:t>Tréninková kavárna a restaurace - zaměstnávání </a:t>
            </a:r>
            <a:r>
              <a:rPr lang="cs-CZ" sz="2400" dirty="0"/>
              <a:t>lidí s postižením</a:t>
            </a:r>
          </a:p>
          <a:p>
            <a:pPr marL="0" indent="0">
              <a:buNone/>
            </a:pPr>
            <a:r>
              <a:rPr lang="cs-CZ" sz="2400" dirty="0">
                <a:hlinkClick r:id="rId3"/>
              </a:rPr>
              <a:t>https://www.greendoors.cz/cs/homepage/</a:t>
            </a:r>
            <a:r>
              <a:rPr lang="cs-CZ" sz="2400" dirty="0"/>
              <a:t> </a:t>
            </a:r>
          </a:p>
        </p:txBody>
      </p:sp>
    </p:spTree>
    <p:extLst>
      <p:ext uri="{BB962C8B-B14F-4D97-AF65-F5344CB8AC3E}">
        <p14:creationId xmlns:p14="http://schemas.microsoft.com/office/powerpoint/2010/main" val="4085201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Příklady sociálního podnikání</a:t>
            </a:r>
          </a:p>
        </p:txBody>
      </p:sp>
      <p:sp>
        <p:nvSpPr>
          <p:cNvPr id="3" name="Zástupný symbol pro obsah 2"/>
          <p:cNvSpPr>
            <a:spLocks noGrp="1"/>
          </p:cNvSpPr>
          <p:nvPr>
            <p:ph idx="1"/>
          </p:nvPr>
        </p:nvSpPr>
        <p:spPr/>
        <p:txBody>
          <a:bodyPr>
            <a:normAutofit/>
          </a:bodyPr>
          <a:lstStyle/>
          <a:p>
            <a:pPr marL="0" indent="0" algn="ctr">
              <a:buNone/>
            </a:pPr>
            <a:r>
              <a:rPr lang="cs-CZ" sz="2400" b="1" dirty="0" smtClean="0"/>
              <a:t>Projekty sociálního podnikání na Hit </a:t>
            </a:r>
            <a:r>
              <a:rPr lang="cs-CZ" sz="2400" b="1" dirty="0" err="1" smtClean="0"/>
              <a:t>Hit</a:t>
            </a:r>
            <a:endParaRPr lang="cs-CZ" sz="2400" b="1" dirty="0"/>
          </a:p>
          <a:p>
            <a:pPr marL="0" indent="0">
              <a:buNone/>
            </a:pPr>
            <a:r>
              <a:rPr lang="cs-CZ" sz="2400" dirty="0" err="1" smtClean="0"/>
              <a:t>Bajkazyl</a:t>
            </a:r>
            <a:endParaRPr lang="cs-CZ" sz="2400" dirty="0"/>
          </a:p>
          <a:p>
            <a:pPr marL="0" indent="0">
              <a:buNone/>
            </a:pPr>
            <a:r>
              <a:rPr lang="cs-CZ" sz="2400" dirty="0">
                <a:hlinkClick r:id="rId2"/>
              </a:rPr>
              <a:t>https://</a:t>
            </a:r>
            <a:r>
              <a:rPr lang="cs-CZ" sz="2400" dirty="0" smtClean="0">
                <a:hlinkClick r:id="rId2"/>
              </a:rPr>
              <a:t>www.hithit.com/cs/project/1514/bajkazyl-brno-kavarna-cyklodilna-kulturni-scena</a:t>
            </a:r>
            <a:r>
              <a:rPr lang="cs-CZ" sz="2400" dirty="0" smtClean="0"/>
              <a:t> </a:t>
            </a:r>
          </a:p>
          <a:p>
            <a:pPr marL="0" indent="0">
              <a:buNone/>
            </a:pPr>
            <a:r>
              <a:rPr lang="cs-CZ" sz="2400" dirty="0" smtClean="0"/>
              <a:t>Zelený ostrov</a:t>
            </a:r>
            <a:endParaRPr lang="cs-CZ" sz="2400" dirty="0"/>
          </a:p>
          <a:p>
            <a:pPr marL="0" indent="0">
              <a:buNone/>
            </a:pPr>
            <a:r>
              <a:rPr lang="cs-CZ" sz="2400" dirty="0">
                <a:hlinkClick r:id="rId3"/>
              </a:rPr>
              <a:t>https://</a:t>
            </a:r>
            <a:r>
              <a:rPr lang="cs-CZ" sz="2400" dirty="0" smtClean="0">
                <a:hlinkClick r:id="rId3"/>
              </a:rPr>
              <a:t>www.hithit.com/cs/project/2535/chceme-zehlit-s-chladnou-hlavou</a:t>
            </a:r>
            <a:r>
              <a:rPr lang="cs-CZ" sz="2400" dirty="0" smtClean="0"/>
              <a:t> </a:t>
            </a:r>
          </a:p>
          <a:p>
            <a:pPr marL="0" indent="0">
              <a:buNone/>
            </a:pPr>
            <a:r>
              <a:rPr lang="cs-CZ" sz="2400" dirty="0" smtClean="0"/>
              <a:t>Dílna U Beránka</a:t>
            </a:r>
          </a:p>
          <a:p>
            <a:pPr marL="0" indent="0">
              <a:buNone/>
            </a:pPr>
            <a:r>
              <a:rPr lang="cs-CZ" sz="2400" dirty="0">
                <a:hlinkClick r:id="rId4"/>
              </a:rPr>
              <a:t>https://</a:t>
            </a:r>
            <a:r>
              <a:rPr lang="cs-CZ" sz="2400" dirty="0" smtClean="0">
                <a:hlinkClick r:id="rId4"/>
              </a:rPr>
              <a:t>www.hithit.com/cs/project/6962/dilna-u-beranka</a:t>
            </a:r>
            <a:r>
              <a:rPr lang="cs-CZ" sz="2400" dirty="0" smtClean="0"/>
              <a:t> </a:t>
            </a:r>
            <a:endParaRPr lang="cs-CZ" sz="2400" dirty="0"/>
          </a:p>
        </p:txBody>
      </p:sp>
    </p:spTree>
    <p:extLst>
      <p:ext uri="{BB962C8B-B14F-4D97-AF65-F5344CB8AC3E}">
        <p14:creationId xmlns:p14="http://schemas.microsoft.com/office/powerpoint/2010/main" val="837016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Příklady sociálního podnikání</a:t>
            </a:r>
          </a:p>
        </p:txBody>
      </p:sp>
      <p:sp>
        <p:nvSpPr>
          <p:cNvPr id="3" name="Zástupný symbol pro obsah 2"/>
          <p:cNvSpPr>
            <a:spLocks noGrp="1"/>
          </p:cNvSpPr>
          <p:nvPr>
            <p:ph idx="1"/>
          </p:nvPr>
        </p:nvSpPr>
        <p:spPr/>
        <p:txBody>
          <a:bodyPr>
            <a:normAutofit/>
          </a:bodyPr>
          <a:lstStyle/>
          <a:p>
            <a:endParaRPr lang="cs-CZ" dirty="0"/>
          </a:p>
          <a:p>
            <a:r>
              <a:rPr lang="cs-CZ" sz="2400" dirty="0"/>
              <a:t>Máte zkušenost s nějakým sociálním podnikem?</a:t>
            </a:r>
          </a:p>
          <a:p>
            <a:pPr marL="0" indent="0">
              <a:buNone/>
            </a:pPr>
            <a:endParaRPr lang="cs-CZ" sz="2400" dirty="0"/>
          </a:p>
          <a:p>
            <a:pPr marL="0" indent="0">
              <a:buNone/>
            </a:pPr>
            <a:endParaRPr lang="cs-CZ" sz="2400" dirty="0"/>
          </a:p>
          <a:p>
            <a:r>
              <a:rPr lang="cs-CZ" sz="2400" dirty="0"/>
              <a:t>Mohli byste uplatnit prvky sociálního podnikání na vašem projektu?</a:t>
            </a:r>
          </a:p>
          <a:p>
            <a:endParaRPr lang="cs-CZ" sz="2400" dirty="0"/>
          </a:p>
          <a:p>
            <a:endParaRPr lang="cs-CZ" sz="2400" dirty="0"/>
          </a:p>
          <a:p>
            <a:r>
              <a:rPr lang="cs-CZ" sz="2400" dirty="0"/>
              <a:t>Máte nápad na nějakou formu sociálního podnikání?</a:t>
            </a:r>
          </a:p>
          <a:p>
            <a:endParaRPr lang="cs-CZ" dirty="0"/>
          </a:p>
          <a:p>
            <a:endParaRPr lang="cs-CZ" dirty="0"/>
          </a:p>
        </p:txBody>
      </p:sp>
    </p:spTree>
    <p:extLst>
      <p:ext uri="{BB962C8B-B14F-4D97-AF65-F5344CB8AC3E}">
        <p14:creationId xmlns:p14="http://schemas.microsoft.com/office/powerpoint/2010/main" val="2167063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 co jde aneb kapitalismus s lidskou tváří</a:t>
            </a:r>
          </a:p>
        </p:txBody>
      </p:sp>
      <p:sp>
        <p:nvSpPr>
          <p:cNvPr id="3" name="Zástupný symbol pro obsah 2"/>
          <p:cNvSpPr>
            <a:spLocks noGrp="1"/>
          </p:cNvSpPr>
          <p:nvPr>
            <p:ph idx="1"/>
          </p:nvPr>
        </p:nvSpPr>
        <p:spPr>
          <a:xfrm>
            <a:off x="1069848" y="1710466"/>
            <a:ext cx="10058400" cy="4808668"/>
          </a:xfrm>
        </p:spPr>
        <p:txBody>
          <a:bodyPr>
            <a:normAutofit fontScale="92500" lnSpcReduction="10000"/>
          </a:bodyPr>
          <a:lstStyle/>
          <a:p>
            <a:pPr marL="0" indent="0">
              <a:buNone/>
            </a:pPr>
            <a:endParaRPr lang="cs-CZ" dirty="0"/>
          </a:p>
          <a:p>
            <a:pPr marL="0" indent="0">
              <a:buNone/>
            </a:pPr>
            <a:endParaRPr lang="cs-CZ" dirty="0"/>
          </a:p>
          <a:p>
            <a:r>
              <a:rPr lang="cs-CZ" sz="2800" dirty="0"/>
              <a:t>sociální podnikání jsou podnikatelské aktivity prospívající společnosti a životnímu prostředí neboli dosahování sociálních cílů ekonomickými </a:t>
            </a:r>
            <a:r>
              <a:rPr lang="cs-CZ" sz="2800" dirty="0" smtClean="0"/>
              <a:t>prostředky</a:t>
            </a:r>
            <a:endParaRPr lang="cs-CZ" sz="2800" dirty="0"/>
          </a:p>
          <a:p>
            <a:endParaRPr lang="cs-CZ" sz="2800" dirty="0"/>
          </a:p>
          <a:p>
            <a:r>
              <a:rPr lang="cs-CZ" sz="2800" dirty="0"/>
              <a:t>hraje důležitou roli v místním rozvoji a často vytváří pracovní příležitosti pro osoby se zdravotním, sociálním nebo kulturním znevýhodněním</a:t>
            </a:r>
          </a:p>
          <a:p>
            <a:endParaRPr lang="cs-CZ" sz="2800" dirty="0"/>
          </a:p>
          <a:p>
            <a:r>
              <a:rPr lang="cs-CZ" sz="2800" dirty="0"/>
              <a:t>pro sociální podnik je stejně důležité dosahování zisku i zvýšení veřejného prospěchu</a:t>
            </a:r>
          </a:p>
          <a:p>
            <a:pPr marL="0" indent="0">
              <a:buNone/>
            </a:pPr>
            <a:endParaRPr lang="cs-CZ" sz="2400" dirty="0"/>
          </a:p>
        </p:txBody>
      </p:sp>
    </p:spTree>
    <p:extLst>
      <p:ext uri="{BB962C8B-B14F-4D97-AF65-F5344CB8AC3E}">
        <p14:creationId xmlns:p14="http://schemas.microsoft.com/office/powerpoint/2010/main" val="32154345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Sociální encykliky katolické církve</a:t>
            </a:r>
            <a:endParaRPr lang="cs-CZ" dirty="0"/>
          </a:p>
        </p:txBody>
      </p:sp>
      <p:sp>
        <p:nvSpPr>
          <p:cNvPr id="3" name="Zástupný symbol pro obsah 2"/>
          <p:cNvSpPr>
            <a:spLocks noGrp="1"/>
          </p:cNvSpPr>
          <p:nvPr>
            <p:ph idx="1"/>
          </p:nvPr>
        </p:nvSpPr>
        <p:spPr>
          <a:xfrm>
            <a:off x="1069848" y="1710466"/>
            <a:ext cx="10058400" cy="4808668"/>
          </a:xfrm>
        </p:spPr>
        <p:txBody>
          <a:bodyPr>
            <a:normAutofit/>
          </a:bodyPr>
          <a:lstStyle/>
          <a:p>
            <a:pPr marL="0" indent="0">
              <a:buNone/>
            </a:pPr>
            <a:endParaRPr lang="cs-CZ" dirty="0"/>
          </a:p>
          <a:p>
            <a:pPr marL="0" indent="0">
              <a:buNone/>
            </a:pPr>
            <a:endParaRPr lang="cs-CZ" dirty="0"/>
          </a:p>
          <a:p>
            <a:r>
              <a:rPr lang="cs-CZ" sz="2800" dirty="0" err="1" smtClean="0"/>
              <a:t>Populorum</a:t>
            </a:r>
            <a:r>
              <a:rPr lang="cs-CZ" sz="2800" dirty="0" smtClean="0"/>
              <a:t> </a:t>
            </a:r>
            <a:r>
              <a:rPr lang="cs-CZ" sz="2800" dirty="0" err="1" smtClean="0"/>
              <a:t>progressio</a:t>
            </a:r>
            <a:r>
              <a:rPr lang="cs-CZ" sz="2800" dirty="0" smtClean="0"/>
              <a:t> Pavla VI. (1967): soukromé vlastnictví není nejvyšším a bezvýhradným právem; důležitá je celosvětová spolupráce, nelze se řídit pouze principy ekonomiky a volného obchodu</a:t>
            </a:r>
            <a:endParaRPr lang="cs-CZ" sz="2800" dirty="0"/>
          </a:p>
          <a:p>
            <a:r>
              <a:rPr lang="cs-CZ" sz="2800" dirty="0" smtClean="0"/>
              <a:t>Encykliky Jana Pavla II. z 80. a 90. let: cílem práce je člověk a ne naopak; práce má přednost před kapitálem; výrobní prostředky mají sloužit práci; zajištění osobního rozměru</a:t>
            </a:r>
          </a:p>
          <a:p>
            <a:r>
              <a:rPr lang="cs-CZ" sz="2800" dirty="0" smtClean="0"/>
              <a:t>Další rozvíjení za pontifikátu Benedikta XVI. a především v současnosti za papeže Františka</a:t>
            </a:r>
            <a:endParaRPr lang="cs-CZ" sz="2400" dirty="0"/>
          </a:p>
        </p:txBody>
      </p:sp>
    </p:spTree>
    <p:extLst>
      <p:ext uri="{BB962C8B-B14F-4D97-AF65-F5344CB8AC3E}">
        <p14:creationId xmlns:p14="http://schemas.microsoft.com/office/powerpoint/2010/main" val="1206431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Principy </a:t>
            </a:r>
          </a:p>
        </p:txBody>
      </p:sp>
      <p:sp>
        <p:nvSpPr>
          <p:cNvPr id="3" name="Zástupný symbol pro obsah 2"/>
          <p:cNvSpPr>
            <a:spLocks noGrp="1"/>
          </p:cNvSpPr>
          <p:nvPr>
            <p:ph idx="1"/>
          </p:nvPr>
        </p:nvSpPr>
        <p:spPr>
          <a:xfrm>
            <a:off x="1069848" y="1710466"/>
            <a:ext cx="10058400" cy="4808668"/>
          </a:xfrm>
        </p:spPr>
        <p:txBody>
          <a:bodyPr>
            <a:normAutofit/>
          </a:bodyPr>
          <a:lstStyle/>
          <a:p>
            <a:pPr marL="0" indent="0" algn="ctr">
              <a:buNone/>
            </a:pPr>
            <a:r>
              <a:rPr lang="cs-CZ" sz="4000" dirty="0" smtClean="0"/>
              <a:t/>
            </a:r>
            <a:br>
              <a:rPr lang="cs-CZ" sz="4000" dirty="0" smtClean="0"/>
            </a:br>
            <a:r>
              <a:rPr lang="cs-CZ" sz="4000" dirty="0" smtClean="0"/>
              <a:t>Sociální </a:t>
            </a:r>
            <a:endParaRPr lang="cs-CZ" sz="4000" dirty="0"/>
          </a:p>
          <a:p>
            <a:pPr marL="0" indent="0" algn="ctr">
              <a:buNone/>
            </a:pPr>
            <a:endParaRPr lang="cs-CZ" dirty="0"/>
          </a:p>
          <a:p>
            <a:pPr>
              <a:buFontTx/>
              <a:buChar char="-"/>
            </a:pPr>
            <a:r>
              <a:rPr lang="cs-CZ" sz="2400" dirty="0"/>
              <a:t>vzdělávání zaměstnanců a péče o </a:t>
            </a:r>
            <a:r>
              <a:rPr lang="cs-CZ" sz="2400" dirty="0" smtClean="0"/>
              <a:t>zaměstnance</a:t>
            </a:r>
            <a:endParaRPr lang="cs-CZ" sz="2400" dirty="0"/>
          </a:p>
          <a:p>
            <a:pPr>
              <a:buFontTx/>
              <a:buChar char="-"/>
            </a:pPr>
            <a:r>
              <a:rPr lang="cs-CZ" sz="2400" dirty="0"/>
              <a:t>sladění pracovního a osobního </a:t>
            </a:r>
            <a:r>
              <a:rPr lang="cs-CZ" sz="2400" dirty="0" smtClean="0"/>
              <a:t>života</a:t>
            </a:r>
            <a:endParaRPr lang="cs-CZ" sz="2400" dirty="0"/>
          </a:p>
          <a:p>
            <a:pPr>
              <a:buFontTx/>
              <a:buChar char="-"/>
            </a:pPr>
            <a:r>
              <a:rPr lang="cs-CZ" sz="2400" dirty="0"/>
              <a:t>zaměstnávání znevýhodněných osob – integrace do společnosti </a:t>
            </a:r>
          </a:p>
          <a:p>
            <a:pPr>
              <a:buFontTx/>
              <a:buChar char="-"/>
            </a:pPr>
            <a:r>
              <a:rPr lang="cs-CZ" sz="2400" dirty="0"/>
              <a:t>podnik založen na demokratických hodnotách – participativní management</a:t>
            </a:r>
          </a:p>
          <a:p>
            <a:pPr>
              <a:buFontTx/>
              <a:buChar char="-"/>
            </a:pPr>
            <a:endParaRPr lang="cs-CZ" sz="2400" dirty="0"/>
          </a:p>
          <a:p>
            <a:pPr marL="0" indent="0">
              <a:buNone/>
            </a:pPr>
            <a:endParaRPr lang="cs-CZ" sz="2400" dirty="0"/>
          </a:p>
        </p:txBody>
      </p:sp>
    </p:spTree>
    <p:extLst>
      <p:ext uri="{BB962C8B-B14F-4D97-AF65-F5344CB8AC3E}">
        <p14:creationId xmlns:p14="http://schemas.microsoft.com/office/powerpoint/2010/main" val="2371132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Principy </a:t>
            </a:r>
          </a:p>
        </p:txBody>
      </p:sp>
      <p:sp>
        <p:nvSpPr>
          <p:cNvPr id="3" name="Zástupný symbol pro obsah 2"/>
          <p:cNvSpPr>
            <a:spLocks noGrp="1"/>
          </p:cNvSpPr>
          <p:nvPr>
            <p:ph idx="1"/>
          </p:nvPr>
        </p:nvSpPr>
        <p:spPr>
          <a:xfrm>
            <a:off x="1069848" y="1710466"/>
            <a:ext cx="10058400" cy="4808668"/>
          </a:xfrm>
        </p:spPr>
        <p:txBody>
          <a:bodyPr>
            <a:normAutofit/>
          </a:bodyPr>
          <a:lstStyle/>
          <a:p>
            <a:pPr marL="0" indent="0">
              <a:buNone/>
            </a:pPr>
            <a:endParaRPr lang="cs-CZ" sz="2400" dirty="0"/>
          </a:p>
          <a:p>
            <a:pPr marL="0" indent="0" algn="ctr">
              <a:buNone/>
            </a:pPr>
            <a:r>
              <a:rPr lang="cs-CZ" sz="4000" dirty="0"/>
              <a:t>Ekonomický</a:t>
            </a:r>
          </a:p>
          <a:p>
            <a:pPr>
              <a:buFontTx/>
              <a:buChar char="-"/>
            </a:pPr>
            <a:endParaRPr lang="cs-CZ" dirty="0"/>
          </a:p>
          <a:p>
            <a:pPr>
              <a:buFontTx/>
              <a:buChar char="-"/>
            </a:pPr>
            <a:r>
              <a:rPr lang="cs-CZ" sz="2400" dirty="0"/>
              <a:t>rozvoj podniku</a:t>
            </a:r>
          </a:p>
          <a:p>
            <a:pPr>
              <a:buFontTx/>
              <a:buChar char="-"/>
            </a:pPr>
            <a:r>
              <a:rPr lang="cs-CZ" sz="2400" dirty="0"/>
              <a:t>úspora veřejných prostředků</a:t>
            </a:r>
          </a:p>
          <a:p>
            <a:pPr>
              <a:buFontTx/>
              <a:buChar char="-"/>
            </a:pPr>
            <a:r>
              <a:rPr lang="cs-CZ" sz="2400" dirty="0"/>
              <a:t>kultivace podnikatelského prostředí</a:t>
            </a:r>
          </a:p>
          <a:p>
            <a:pPr>
              <a:buFontTx/>
              <a:buChar char="-"/>
            </a:pPr>
            <a:r>
              <a:rPr lang="cs-CZ" sz="2400" dirty="0"/>
              <a:t>aktivní politika zaměstnanosti</a:t>
            </a:r>
          </a:p>
          <a:p>
            <a:pPr>
              <a:buFontTx/>
              <a:buChar char="-"/>
            </a:pPr>
            <a:r>
              <a:rPr lang="cs-CZ" sz="2400" dirty="0"/>
              <a:t>pro neziskové organizace: </a:t>
            </a:r>
            <a:r>
              <a:rPr lang="cs-CZ" sz="2400" dirty="0" smtClean="0"/>
              <a:t>finanční nezávislost </a:t>
            </a:r>
            <a:r>
              <a:rPr lang="cs-CZ" sz="2400" dirty="0"/>
              <a:t>na veřejných a soukromých institucí </a:t>
            </a:r>
          </a:p>
          <a:p>
            <a:pPr marL="0" indent="0">
              <a:buNone/>
            </a:pPr>
            <a:endParaRPr lang="cs-CZ" sz="2400" dirty="0"/>
          </a:p>
        </p:txBody>
      </p:sp>
    </p:spTree>
    <p:extLst>
      <p:ext uri="{BB962C8B-B14F-4D97-AF65-F5344CB8AC3E}">
        <p14:creationId xmlns:p14="http://schemas.microsoft.com/office/powerpoint/2010/main" val="40721620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Principy </a:t>
            </a:r>
          </a:p>
        </p:txBody>
      </p:sp>
      <p:sp>
        <p:nvSpPr>
          <p:cNvPr id="3" name="Zástupný symbol pro obsah 2"/>
          <p:cNvSpPr>
            <a:spLocks noGrp="1"/>
          </p:cNvSpPr>
          <p:nvPr>
            <p:ph idx="1"/>
          </p:nvPr>
        </p:nvSpPr>
        <p:spPr>
          <a:xfrm>
            <a:off x="1069848" y="1710466"/>
            <a:ext cx="10058400" cy="4808668"/>
          </a:xfrm>
        </p:spPr>
        <p:txBody>
          <a:bodyPr>
            <a:normAutofit/>
          </a:bodyPr>
          <a:lstStyle/>
          <a:p>
            <a:pPr marL="0" indent="0" algn="ctr">
              <a:buNone/>
            </a:pPr>
            <a:r>
              <a:rPr lang="cs-CZ" sz="4000" dirty="0" smtClean="0"/>
              <a:t/>
            </a:r>
            <a:br>
              <a:rPr lang="cs-CZ" sz="4000" dirty="0" smtClean="0"/>
            </a:br>
            <a:r>
              <a:rPr lang="cs-CZ" sz="4000" dirty="0" smtClean="0"/>
              <a:t>Environmentální </a:t>
            </a:r>
            <a:r>
              <a:rPr lang="cs-CZ" sz="4000" dirty="0"/>
              <a:t>/ Lokální</a:t>
            </a:r>
          </a:p>
          <a:p>
            <a:pPr marL="0" indent="0">
              <a:buNone/>
            </a:pPr>
            <a:endParaRPr lang="cs-CZ" dirty="0"/>
          </a:p>
          <a:p>
            <a:pPr>
              <a:buFontTx/>
              <a:buChar char="-"/>
            </a:pPr>
            <a:r>
              <a:rPr lang="cs-CZ" sz="2400" dirty="0"/>
              <a:t>uspokojování místních potřeb a využívání místních zdrojů</a:t>
            </a:r>
          </a:p>
          <a:p>
            <a:pPr>
              <a:buFontTx/>
              <a:buChar char="-"/>
            </a:pPr>
            <a:r>
              <a:rPr lang="cs-CZ" sz="2400" dirty="0"/>
              <a:t>podpora lokálních producentů</a:t>
            </a:r>
          </a:p>
          <a:p>
            <a:pPr>
              <a:buFontTx/>
              <a:buChar char="-"/>
            </a:pPr>
            <a:r>
              <a:rPr lang="cs-CZ" sz="2400" dirty="0"/>
              <a:t>vytváření </a:t>
            </a:r>
            <a:r>
              <a:rPr lang="cs-CZ" sz="2400" dirty="0" smtClean="0"/>
              <a:t>komunit a sítí</a:t>
            </a:r>
            <a:endParaRPr lang="cs-CZ" sz="2400" dirty="0"/>
          </a:p>
          <a:p>
            <a:pPr>
              <a:buFontTx/>
              <a:buChar char="-"/>
            </a:pPr>
            <a:r>
              <a:rPr lang="cs-CZ" sz="2400" dirty="0"/>
              <a:t>respekt k životnímu prostředí a místním tradicím</a:t>
            </a:r>
          </a:p>
          <a:p>
            <a:pPr marL="0" indent="0">
              <a:buNone/>
            </a:pPr>
            <a:endParaRPr lang="cs-CZ" sz="2400" dirty="0"/>
          </a:p>
        </p:txBody>
      </p:sp>
    </p:spTree>
    <p:extLst>
      <p:ext uri="{BB962C8B-B14F-4D97-AF65-F5344CB8AC3E}">
        <p14:creationId xmlns:p14="http://schemas.microsoft.com/office/powerpoint/2010/main" val="1934867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Právní zakotvení </a:t>
            </a:r>
            <a:endParaRPr lang="cs-CZ" dirty="0"/>
          </a:p>
        </p:txBody>
      </p:sp>
      <p:sp>
        <p:nvSpPr>
          <p:cNvPr id="3" name="Zástupný symbol pro obsah 2"/>
          <p:cNvSpPr>
            <a:spLocks noGrp="1"/>
          </p:cNvSpPr>
          <p:nvPr>
            <p:ph idx="1"/>
          </p:nvPr>
        </p:nvSpPr>
        <p:spPr>
          <a:xfrm>
            <a:off x="1069848" y="1710466"/>
            <a:ext cx="10058400" cy="4808668"/>
          </a:xfrm>
        </p:spPr>
        <p:txBody>
          <a:bodyPr>
            <a:normAutofit/>
          </a:bodyPr>
          <a:lstStyle/>
          <a:p>
            <a:pPr marL="0" indent="0" algn="ctr">
              <a:buNone/>
            </a:pPr>
            <a:r>
              <a:rPr lang="cs-CZ" sz="4000" dirty="0" smtClean="0"/>
              <a:t/>
            </a:r>
            <a:br>
              <a:rPr lang="cs-CZ" sz="4000" dirty="0" smtClean="0"/>
            </a:br>
            <a:endParaRPr lang="cs-CZ" dirty="0"/>
          </a:p>
          <a:p>
            <a:pPr>
              <a:buFontTx/>
              <a:buChar char="-"/>
            </a:pPr>
            <a:r>
              <a:rPr lang="cs-CZ" sz="2400" dirty="0"/>
              <a:t>v</a:t>
            </a:r>
            <a:r>
              <a:rPr lang="cs-CZ" sz="2400" dirty="0" smtClean="0"/>
              <a:t> legislativě </a:t>
            </a:r>
            <a:r>
              <a:rPr lang="cs-CZ" sz="2400" dirty="0"/>
              <a:t>ČR není sociální podnikání pevně zakotveno. Zatím byl vytvořen systém základních ukazatelů, podle něhož je sociální podnik definován, a to zejména z důvodu definování žadatele pro účely možného získání dotací z fondů EU</a:t>
            </a:r>
            <a:r>
              <a:rPr lang="cs-CZ" sz="2400" dirty="0" smtClean="0"/>
              <a:t>.</a:t>
            </a:r>
          </a:p>
          <a:p>
            <a:pPr>
              <a:buFontTx/>
              <a:buChar char="-"/>
            </a:pPr>
            <a:r>
              <a:rPr lang="cs-CZ" sz="2400" dirty="0"/>
              <a:t>s</a:t>
            </a:r>
            <a:r>
              <a:rPr lang="cs-CZ" sz="2400" dirty="0" smtClean="0"/>
              <a:t>ociální </a:t>
            </a:r>
            <a:r>
              <a:rPr lang="cs-CZ" sz="2400" dirty="0"/>
              <a:t>podnik naplňuje veřejně prospěšný cíl, který je formulován v zakládacích dokumentech</a:t>
            </a:r>
          </a:p>
          <a:p>
            <a:pPr>
              <a:buFontTx/>
              <a:buChar char="-"/>
            </a:pPr>
            <a:endParaRPr lang="cs-CZ" sz="2400" dirty="0"/>
          </a:p>
        </p:txBody>
      </p:sp>
    </p:spTree>
    <p:extLst>
      <p:ext uri="{BB962C8B-B14F-4D97-AF65-F5344CB8AC3E}">
        <p14:creationId xmlns:p14="http://schemas.microsoft.com/office/powerpoint/2010/main" val="11588409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Povinné zaměstnávání postižených lidí</a:t>
            </a:r>
          </a:p>
        </p:txBody>
      </p:sp>
      <p:sp>
        <p:nvSpPr>
          <p:cNvPr id="3" name="Zástupný symbol pro obsah 2"/>
          <p:cNvSpPr>
            <a:spLocks noGrp="1"/>
          </p:cNvSpPr>
          <p:nvPr>
            <p:ph idx="1"/>
          </p:nvPr>
        </p:nvSpPr>
        <p:spPr>
          <a:xfrm>
            <a:off x="1069848" y="1710466"/>
            <a:ext cx="10058400" cy="4808668"/>
          </a:xfrm>
        </p:spPr>
        <p:txBody>
          <a:bodyPr>
            <a:normAutofit lnSpcReduction="10000"/>
          </a:bodyPr>
          <a:lstStyle/>
          <a:p>
            <a:pPr marL="0" indent="0">
              <a:buNone/>
            </a:pPr>
            <a:endParaRPr lang="cs-CZ" sz="2400" dirty="0"/>
          </a:p>
          <a:p>
            <a:pPr marL="0" indent="0" fontAlgn="base">
              <a:buNone/>
            </a:pPr>
            <a:r>
              <a:rPr lang="cs-CZ" b="1" dirty="0"/>
              <a:t>Od 1.1.2002 je povinností zaměstnavatelů s více než 25 zaměstnanci zaměstnávat osoby se zdravotním postižením ve výši povinného podílu. Povinnost zaměstnavatelům ukládá zákon č. 435/2004 Sb.</a:t>
            </a:r>
            <a:endParaRPr lang="cs-CZ" dirty="0"/>
          </a:p>
          <a:p>
            <a:pPr fontAlgn="base"/>
            <a:r>
              <a:rPr lang="cs-CZ" dirty="0"/>
              <a:t>Povinný podíl zdravotně postižených osob zákon stanovuje ve výši 4 % z celkového počtu zaměstnanců (§ 81 odst. 1).</a:t>
            </a:r>
          </a:p>
          <a:p>
            <a:pPr marL="0" indent="0" fontAlgn="base">
              <a:buNone/>
            </a:pPr>
            <a:r>
              <a:rPr lang="cs-CZ" b="1" dirty="0"/>
              <a:t>Zákon dává podle § 81 odst. 2 zaměstnavateli tři možnosti plnění povinného podílu, které lze vzájemně kombinovat.</a:t>
            </a:r>
            <a:endParaRPr lang="cs-CZ" dirty="0"/>
          </a:p>
          <a:p>
            <a:pPr fontAlgn="base"/>
            <a:r>
              <a:rPr lang="cs-CZ" dirty="0"/>
              <a:t>1.Přímé zaměstnávání osoby se ZP. </a:t>
            </a:r>
          </a:p>
          <a:p>
            <a:pPr fontAlgn="base"/>
            <a:r>
              <a:rPr lang="cs-CZ" dirty="0"/>
              <a:t>2. Zákonným odvodem výši 2,5 násobku průměrné mzdy stanovené zvláštním právním předpisem.</a:t>
            </a:r>
          </a:p>
          <a:p>
            <a:pPr fontAlgn="base"/>
            <a:r>
              <a:rPr lang="cs-CZ" dirty="0"/>
              <a:t>3. Možnost započíst ekvivalent odebrané produkce (výrobků, služeb), který je možno považovat za tzv. </a:t>
            </a:r>
            <a:r>
              <a:rPr lang="cs-CZ" b="1" dirty="0"/>
              <a:t>„NÁHRADNÍ PLNĚNÍ“.</a:t>
            </a:r>
            <a:r>
              <a:rPr lang="cs-CZ" dirty="0"/>
              <a:t> Tento ekvivalent se stanovuje ve výši sedminásobku průměrné mzdy. </a:t>
            </a:r>
          </a:p>
          <a:p>
            <a:pPr marL="0" indent="0">
              <a:buNone/>
            </a:pPr>
            <a:endParaRPr lang="cs-CZ" sz="2400" dirty="0"/>
          </a:p>
        </p:txBody>
      </p:sp>
    </p:spTree>
    <p:extLst>
      <p:ext uri="{BB962C8B-B14F-4D97-AF65-F5344CB8AC3E}">
        <p14:creationId xmlns:p14="http://schemas.microsoft.com/office/powerpoint/2010/main" val="4091006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Klíčové oblasti dle komory sociálních podniků</a:t>
            </a:r>
          </a:p>
        </p:txBody>
      </p:sp>
      <p:sp>
        <p:nvSpPr>
          <p:cNvPr id="3" name="Zástupný symbol pro obsah 2"/>
          <p:cNvSpPr>
            <a:spLocks noGrp="1"/>
          </p:cNvSpPr>
          <p:nvPr>
            <p:ph idx="1"/>
          </p:nvPr>
        </p:nvSpPr>
        <p:spPr>
          <a:xfrm>
            <a:off x="1069848" y="1710466"/>
            <a:ext cx="10058400" cy="4808668"/>
          </a:xfrm>
        </p:spPr>
        <p:txBody>
          <a:bodyPr>
            <a:normAutofit lnSpcReduction="10000"/>
          </a:bodyPr>
          <a:lstStyle/>
          <a:p>
            <a:pPr marL="0" indent="0">
              <a:buNone/>
            </a:pPr>
            <a:endParaRPr lang="cs-CZ" sz="2400" dirty="0"/>
          </a:p>
          <a:p>
            <a:pPr marL="0" indent="0">
              <a:buNone/>
            </a:pPr>
            <a:r>
              <a:rPr lang="cs-CZ" sz="2400" b="1" dirty="0"/>
              <a:t>Snižování nezaměstnanosti </a:t>
            </a:r>
          </a:p>
          <a:p>
            <a:pPr fontAlgn="base"/>
            <a:r>
              <a:rPr lang="cs-CZ" dirty="0"/>
              <a:t>minimálně 40 % zaměstnanců z jejich celkového počtu musí pocházet z vymezených cílových skupin v regionu.</a:t>
            </a:r>
          </a:p>
          <a:p>
            <a:pPr fontAlgn="base"/>
            <a:r>
              <a:rPr lang="cs-CZ" dirty="0"/>
              <a:t>podporovanými cílovými skupinami jsou lidé sociálně vyloučení nebo tímto vyloučením ohrožení. Jde o osoby se zdravotním postižením, mladé lidi ve věku 15 až 26 let, osoby bez přístřeší, osoby opouštějící zařízení pro výkon ústavní nebo ochranné výchovy a osoby opouštějící výkon trestu odnětí svobody, osoby pečující o osobu blízkou, osoby se zkušeností se závislostí na návykových látkách a osoby dlouhodobě nezaměstnané.</a:t>
            </a:r>
          </a:p>
          <a:p>
            <a:pPr marL="0" indent="0">
              <a:buNone/>
            </a:pPr>
            <a:r>
              <a:rPr lang="cs-CZ" sz="2400" b="1" dirty="0"/>
              <a:t>Reinvestice zisku</a:t>
            </a:r>
          </a:p>
          <a:p>
            <a:r>
              <a:rPr lang="cs-CZ" dirty="0"/>
              <a:t>případný zisk je použit pro rozvoj sociálního podniku nebo naplňování jeho obecně prospěšného cíle. Ze zisku bude sociální podnik minimálně 51 % reinvestovat do inovace, pracovních pomůcek, vybavení podniku, zkvalitňování prostředí pro zaměstnance, do zavedení bonusů a zaměstnaneckých výhod.</a:t>
            </a:r>
            <a:endParaRPr lang="cs-CZ" sz="2400" dirty="0"/>
          </a:p>
        </p:txBody>
      </p:sp>
    </p:spTree>
    <p:extLst>
      <p:ext uri="{BB962C8B-B14F-4D97-AF65-F5344CB8AC3E}">
        <p14:creationId xmlns:p14="http://schemas.microsoft.com/office/powerpoint/2010/main" val="23247180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řevo">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0120D28A4FCBE4EAD7613A690AE0F10" ma:contentTypeVersion="12" ma:contentTypeDescription="Vytvoří nový dokument" ma:contentTypeScope="" ma:versionID="35ba7b8b8ec1e0f928205205939f544c">
  <xsd:schema xmlns:xsd="http://www.w3.org/2001/XMLSchema" xmlns:xs="http://www.w3.org/2001/XMLSchema" xmlns:p="http://schemas.microsoft.com/office/2006/metadata/properties" xmlns:ns2="2d8a9ac4-60f6-4978-8be3-644856f48e08" xmlns:ns3="461c17e8-4211-4af9-a2dd-2e4f0aab68ea" targetNamespace="http://schemas.microsoft.com/office/2006/metadata/properties" ma:root="true" ma:fieldsID="0ea73b61b4864cf2554a9ccfb0f4c4c5" ns2:_="" ns3:_="">
    <xsd:import namespace="2d8a9ac4-60f6-4978-8be3-644856f48e08"/>
    <xsd:import namespace="461c17e8-4211-4af9-a2dd-2e4f0aab68e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8a9ac4-60f6-4978-8be3-644856f48e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1c17e8-4211-4af9-a2dd-2e4f0aab68ea" elementFormDefault="qualified">
    <xsd:import namespace="http://schemas.microsoft.com/office/2006/documentManagement/types"/>
    <xsd:import namespace="http://schemas.microsoft.com/office/infopath/2007/PartnerControls"/>
    <xsd:element name="SharedWithUsers" ma:index="10"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dílené s podrobnost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33F8B6-1555-4772-B71A-F21F48E697C7}">
  <ds:schemaRefs>
    <ds:schemaRef ds:uri="http://purl.org/dc/elements/1.1/"/>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purl.org/dc/dcmitype/"/>
    <ds:schemaRef ds:uri="461c17e8-4211-4af9-a2dd-2e4f0aab68ea"/>
    <ds:schemaRef ds:uri="2d8a9ac4-60f6-4978-8be3-644856f48e08"/>
    <ds:schemaRef ds:uri="http://purl.org/dc/terms/"/>
  </ds:schemaRefs>
</ds:datastoreItem>
</file>

<file path=customXml/itemProps2.xml><?xml version="1.0" encoding="utf-8"?>
<ds:datastoreItem xmlns:ds="http://schemas.openxmlformats.org/officeDocument/2006/customXml" ds:itemID="{04153092-348A-4D96-9DB5-195530E29F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8a9ac4-60f6-4978-8be3-644856f48e08"/>
    <ds:schemaRef ds:uri="461c17e8-4211-4af9-a2dd-2e4f0aab68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7A4F8D2-CCAB-40DC-B905-D7C205A10C0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TM03090434[[fn=Dřevo]]</Template>
  <TotalTime>1948</TotalTime>
  <Words>589</Words>
  <Application>Microsoft Office PowerPoint</Application>
  <PresentationFormat>Širokoúhlá obrazovka</PresentationFormat>
  <Paragraphs>128</Paragraphs>
  <Slides>17</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17</vt:i4>
      </vt:variant>
    </vt:vector>
  </HeadingPairs>
  <TitlesOfParts>
    <vt:vector size="21" baseType="lpstr">
      <vt:lpstr>Rockwell</vt:lpstr>
      <vt:lpstr>Rockwell Condensed</vt:lpstr>
      <vt:lpstr>Wingdings</vt:lpstr>
      <vt:lpstr>Dřevo</vt:lpstr>
      <vt:lpstr>Sociální podnikání</vt:lpstr>
      <vt:lpstr>O co jde aneb kapitalismus s lidskou tváří</vt:lpstr>
      <vt:lpstr>Sociální encykliky katolické církve</vt:lpstr>
      <vt:lpstr>Principy </vt:lpstr>
      <vt:lpstr>Principy </vt:lpstr>
      <vt:lpstr>Principy </vt:lpstr>
      <vt:lpstr>Právní zakotvení </vt:lpstr>
      <vt:lpstr>Povinné zaměstnávání postižených lidí</vt:lpstr>
      <vt:lpstr>Klíčové oblasti dle komory sociálních podniků</vt:lpstr>
      <vt:lpstr>Klíčové oblasti dle komory sociálních podniků</vt:lpstr>
      <vt:lpstr>Historie sociální ekonomiky</vt:lpstr>
      <vt:lpstr>Charita vs. sociální ekonomika</vt:lpstr>
      <vt:lpstr>odkazy</vt:lpstr>
      <vt:lpstr>Příklady sociálního podnikání</vt:lpstr>
      <vt:lpstr>Příklady sociálního podnikání</vt:lpstr>
      <vt:lpstr>Příklady sociálního podnikání</vt:lpstr>
      <vt:lpstr>Příklady sociálního podnikání</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Jednotlivé fáze projektu</dc:title>
  <dc:creator>Petr Bruna</dc:creator>
  <cp:lastModifiedBy>Vedoucí</cp:lastModifiedBy>
  <cp:revision>102</cp:revision>
  <dcterms:created xsi:type="dcterms:W3CDTF">2018-08-07T09:49:42Z</dcterms:created>
  <dcterms:modified xsi:type="dcterms:W3CDTF">2020-12-14T08:54:10Z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0x01010070120D28A4FCBE4EAD7613A690AE0F10</vt:lpwstr>
  </property>
</Properties>
</file>