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77" r:id="rId6"/>
    <p:sldId id="291" r:id="rId7"/>
    <p:sldId id="286" r:id="rId8"/>
    <p:sldId id="280" r:id="rId9"/>
    <p:sldId id="278" r:id="rId10"/>
    <p:sldId id="274" r:id="rId11"/>
    <p:sldId id="257" r:id="rId12"/>
    <p:sldId id="295" r:id="rId13"/>
    <p:sldId id="262" r:id="rId14"/>
    <p:sldId id="294" r:id="rId15"/>
    <p:sldId id="272" r:id="rId16"/>
    <p:sldId id="293" r:id="rId17"/>
    <p:sldId id="271" r:id="rId18"/>
    <p:sldId id="275" r:id="rId19"/>
    <p:sldId id="292" r:id="rId20"/>
    <p:sldId id="258" r:id="rId21"/>
    <p:sldId id="276" r:id="rId22"/>
    <p:sldId id="281" r:id="rId23"/>
    <p:sldId id="285" r:id="rId24"/>
    <p:sldId id="287" r:id="rId25"/>
    <p:sldId id="288" r:id="rId26"/>
    <p:sldId id="289" r:id="rId27"/>
    <p:sldId id="290" r:id="rId28"/>
    <p:sldId id="296" r:id="rId29"/>
    <p:sldId id="297" r:id="rId30"/>
    <p:sldId id="298" r:id="rId31"/>
    <p:sldId id="29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12/7/2020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tobariery.cz/home.aspx" TargetMode="External"/><Relationship Id="rId7" Type="http://schemas.openxmlformats.org/officeDocument/2006/relationships/hyperlink" Target="https://infografiky.ihned.cz/nadace-a-nadacni-fondy-2018/r~be3312140d0311ea9b40ac1f6b220ee8/" TargetMode="External"/><Relationship Id="rId2" Type="http://schemas.openxmlformats.org/officeDocument/2006/relationships/hyperlink" Target="https://www.nadacevia.cz/co-nabizi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bryandel.cz/" TargetMode="External"/><Relationship Id="rId5" Type="http://schemas.openxmlformats.org/officeDocument/2006/relationships/hyperlink" Target="https://www,divokehusy.cz/" TargetMode="External"/><Relationship Id="rId4" Type="http://schemas.openxmlformats.org/officeDocument/2006/relationships/hyperlink" Target="https://www.visegradfund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thit.com/cs/search" TargetMode="External"/><Relationship Id="rId2" Type="http://schemas.openxmlformats.org/officeDocument/2006/relationships/hyperlink" Target="https://www.skutecnydarek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rikralovasbirka.cz/vysledky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ziskovky.cz/" TargetMode="External"/><Relationship Id="rId2" Type="http://schemas.openxmlformats.org/officeDocument/2006/relationships/hyperlink" Target="https://fundraising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Úvod do tématu</a:t>
            </a:r>
          </a:p>
        </p:txBody>
      </p:sp>
    </p:spTree>
    <p:extLst>
      <p:ext uri="{BB962C8B-B14F-4D97-AF65-F5344CB8AC3E}">
        <p14:creationId xmlns:p14="http://schemas.microsoft.com/office/powerpoint/2010/main" val="82055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99923"/>
          </a:xfrm>
        </p:spPr>
        <p:txBody>
          <a:bodyPr/>
          <a:lstStyle/>
          <a:p>
            <a:pPr algn="ctr"/>
            <a:r>
              <a:rPr lang="cs-CZ" dirty="0"/>
              <a:t>Nadace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312433"/>
            <a:ext cx="10058400" cy="53250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b="1" dirty="0"/>
              <a:t>Zdroje: </a:t>
            </a:r>
            <a:r>
              <a:rPr lang="cs-CZ" sz="2400" dirty="0"/>
              <a:t>nadace a nadační fondy založené firmami, mecenáši, skupinami obyvatel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Výhody: </a:t>
            </a:r>
            <a:r>
              <a:rPr lang="cs-CZ" sz="2400" dirty="0"/>
              <a:t>konkrétní a cílené, lidé se zájmem o dané téma, rozvíjení netradičních forem dárcovství i projektů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Nevýhody: </a:t>
            </a:r>
            <a:r>
              <a:rPr lang="cs-CZ" sz="2400" dirty="0"/>
              <a:t>malé prostředky mezi hodně zájemců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3869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99923"/>
          </a:xfrm>
        </p:spPr>
        <p:txBody>
          <a:bodyPr/>
          <a:lstStyle/>
          <a:p>
            <a:pPr algn="ctr"/>
            <a:r>
              <a:rPr lang="cs-CZ" dirty="0"/>
              <a:t>Nadace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312433"/>
            <a:ext cx="10058400" cy="5325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 smtClean="0"/>
              <a:t>Příklady českých i mezinárodních nadací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Nadace </a:t>
            </a:r>
            <a:r>
              <a:rPr lang="cs-CZ" sz="2400" dirty="0"/>
              <a:t>Via: </a:t>
            </a:r>
            <a:r>
              <a:rPr lang="cs-CZ" sz="2400" dirty="0">
                <a:hlinkClick r:id="rId2"/>
              </a:rPr>
              <a:t>https://www.nadacevia.cz/co-nabizime/</a:t>
            </a:r>
            <a:endParaRPr lang="cs-CZ" sz="2400" dirty="0"/>
          </a:p>
          <a:p>
            <a:pPr>
              <a:buFontTx/>
              <a:buChar char="-"/>
            </a:pPr>
            <a:r>
              <a:rPr lang="cs-CZ" sz="2400" dirty="0" smtClean="0"/>
              <a:t>Konto </a:t>
            </a:r>
            <a:r>
              <a:rPr lang="cs-CZ" sz="2400" dirty="0"/>
              <a:t>Bariéry: </a:t>
            </a:r>
            <a:r>
              <a:rPr lang="cs-CZ" sz="2400" dirty="0">
                <a:hlinkClick r:id="rId3"/>
              </a:rPr>
              <a:t>https://www.kontobariery.cz/home.aspx</a:t>
            </a:r>
            <a:r>
              <a:rPr lang="cs-CZ" sz="2400" dirty="0"/>
              <a:t> </a:t>
            </a:r>
            <a:endParaRPr lang="cs-CZ" sz="2400" dirty="0" smtClean="0"/>
          </a:p>
          <a:p>
            <a:pPr>
              <a:buFontTx/>
              <a:buChar char="-"/>
            </a:pPr>
            <a:r>
              <a:rPr lang="cs-CZ" sz="2400" dirty="0" err="1" smtClean="0"/>
              <a:t>Visegrad</a:t>
            </a:r>
            <a:r>
              <a:rPr lang="cs-CZ" sz="2400" dirty="0" smtClean="0"/>
              <a:t> </a:t>
            </a:r>
            <a:r>
              <a:rPr lang="cs-CZ" sz="2400" dirty="0" err="1" smtClean="0"/>
              <a:t>Fund</a:t>
            </a:r>
            <a:r>
              <a:rPr lang="cs-CZ" sz="2400" dirty="0" smtClean="0"/>
              <a:t>: </a:t>
            </a:r>
            <a:r>
              <a:rPr lang="cs-CZ" sz="2400" dirty="0">
                <a:hlinkClick r:id="rId4"/>
              </a:rPr>
              <a:t>https://</a:t>
            </a:r>
            <a:r>
              <a:rPr lang="cs-CZ" sz="2400" dirty="0" smtClean="0">
                <a:hlinkClick r:id="rId4"/>
              </a:rPr>
              <a:t>www.visegradfund.org</a:t>
            </a:r>
            <a:r>
              <a:rPr lang="cs-CZ" sz="2400" dirty="0" smtClean="0"/>
              <a:t> </a:t>
            </a:r>
          </a:p>
          <a:p>
            <a:pPr>
              <a:buFontTx/>
              <a:buChar char="-"/>
            </a:pPr>
            <a:r>
              <a:rPr lang="cs-CZ" sz="2400" dirty="0" smtClean="0"/>
              <a:t>Nadace Divoké Husy: </a:t>
            </a:r>
            <a:r>
              <a:rPr lang="cs-CZ" sz="2400" dirty="0">
                <a:hlinkClick r:id="rId5"/>
              </a:rPr>
              <a:t>https://</a:t>
            </a:r>
            <a:r>
              <a:rPr lang="cs-CZ" sz="2400" dirty="0" smtClean="0">
                <a:hlinkClick r:id="rId5"/>
              </a:rPr>
              <a:t>www,divokehusy.cz</a:t>
            </a:r>
            <a:r>
              <a:rPr lang="cs-CZ" sz="2400" dirty="0" smtClean="0"/>
              <a:t> </a:t>
            </a:r>
          </a:p>
          <a:p>
            <a:pPr>
              <a:buFontTx/>
              <a:buChar char="-"/>
            </a:pPr>
            <a:r>
              <a:rPr lang="cs-CZ" sz="2400" dirty="0" smtClean="0"/>
              <a:t>Nadace Dobrý anděl: </a:t>
            </a:r>
            <a:r>
              <a:rPr lang="cs-CZ" sz="2400" dirty="0" smtClean="0">
                <a:hlinkClick r:id="rId6"/>
              </a:rPr>
              <a:t>http://www.dobryandel.cz</a:t>
            </a:r>
            <a:r>
              <a:rPr lang="cs-CZ" sz="2400" dirty="0" smtClean="0"/>
              <a:t> </a:t>
            </a:r>
            <a:endParaRPr lang="cs-CZ" sz="2400" dirty="0"/>
          </a:p>
          <a:p>
            <a:pPr>
              <a:buFontTx/>
              <a:buChar char="-"/>
            </a:pPr>
            <a:r>
              <a:rPr lang="cs-CZ" sz="2400" dirty="0" smtClean="0"/>
              <a:t>Nadace ČEZ, Terezy Maxové, ve sportu, literatuře, vědě, regionální (OKD), policistů a hasičů</a:t>
            </a:r>
          </a:p>
          <a:p>
            <a:pPr>
              <a:buFontTx/>
              <a:buChar char="-"/>
            </a:pPr>
            <a:r>
              <a:rPr lang="cs-CZ" sz="2400" dirty="0" smtClean="0"/>
              <a:t>Přehled největších neziskovek</a:t>
            </a:r>
            <a:r>
              <a:rPr lang="cs-CZ" sz="2400" dirty="0"/>
              <a:t>: </a:t>
            </a:r>
            <a:r>
              <a:rPr lang="cs-CZ" sz="2400" dirty="0" smtClean="0">
                <a:hlinkClick r:id="rId7"/>
              </a:rPr>
              <a:t>https://infografiky.ihned.cz/nadace-a-nadacni-fondy-2018/r~be3312140d0311ea9b40ac1f6b220ee8/</a:t>
            </a:r>
            <a:r>
              <a:rPr lang="cs-CZ" sz="2400" dirty="0" smtClean="0"/>
              <a:t>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6398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6446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firemní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904104"/>
            <a:ext cx="10058400" cy="4292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/>
              <a:t>Zdroje</a:t>
            </a:r>
            <a:r>
              <a:rPr lang="cs-CZ" sz="2400" b="1" dirty="0"/>
              <a:t>: </a:t>
            </a:r>
            <a:r>
              <a:rPr lang="cs-CZ" sz="2400" dirty="0"/>
              <a:t>výdělečné firmy, živnostníci, </a:t>
            </a:r>
            <a:r>
              <a:rPr lang="cs-CZ" sz="2400" dirty="0" smtClean="0"/>
              <a:t>obchody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Nevýhody: </a:t>
            </a:r>
            <a:r>
              <a:rPr lang="cs-CZ" sz="2400" dirty="0" smtClean="0"/>
              <a:t>obtížné </a:t>
            </a:r>
            <a:r>
              <a:rPr lang="cs-CZ" sz="2400" dirty="0"/>
              <a:t>hledání potencionálního partnera a budování důvěry a vztahu, nutná schopnost přesvědčit a </a:t>
            </a:r>
            <a:r>
              <a:rPr lang="cs-CZ" sz="2400" dirty="0" smtClean="0"/>
              <a:t>zaujmout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Výhody: </a:t>
            </a:r>
            <a:r>
              <a:rPr lang="cs-CZ" sz="2400" dirty="0"/>
              <a:t>nebyrokratické vztahy, volné nevázané prostředky, </a:t>
            </a:r>
            <a:r>
              <a:rPr lang="cs-CZ" sz="2400" dirty="0" smtClean="0"/>
              <a:t>materiální i finanční </a:t>
            </a:r>
            <a:r>
              <a:rPr lang="cs-CZ" sz="2400" dirty="0"/>
              <a:t>dary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 err="1"/>
              <a:t>Corporate</a:t>
            </a:r>
            <a:r>
              <a:rPr lang="cs-CZ" sz="2400" b="1" dirty="0"/>
              <a:t> </a:t>
            </a:r>
            <a:r>
              <a:rPr lang="cs-CZ" sz="2400" b="1" dirty="0" err="1"/>
              <a:t>Social</a:t>
            </a:r>
            <a:r>
              <a:rPr lang="cs-CZ" sz="2400" b="1" dirty="0"/>
              <a:t> </a:t>
            </a:r>
            <a:r>
              <a:rPr lang="cs-CZ" sz="2400" b="1" dirty="0" err="1"/>
              <a:t>Responsibility</a:t>
            </a:r>
            <a:r>
              <a:rPr lang="cs-CZ" sz="2400" b="1" dirty="0"/>
              <a:t>: </a:t>
            </a:r>
            <a:r>
              <a:rPr lang="cs-CZ" sz="2400" dirty="0"/>
              <a:t>zakomponování etiky, ekologie, filantropie apod. do firemních hodnot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49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6446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firemní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904104"/>
            <a:ext cx="10058400" cy="4292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/>
              <a:t>- dary peněžité </a:t>
            </a:r>
            <a:r>
              <a:rPr lang="cs-CZ" sz="2400" dirty="0"/>
              <a:t>či </a:t>
            </a:r>
            <a:r>
              <a:rPr lang="cs-CZ" sz="2400" dirty="0" smtClean="0"/>
              <a:t>věcné</a:t>
            </a:r>
          </a:p>
          <a:p>
            <a:pPr marL="0" indent="0">
              <a:buNone/>
            </a:pPr>
            <a:r>
              <a:rPr lang="cs-CZ" sz="2400" dirty="0" smtClean="0"/>
              <a:t>- finance </a:t>
            </a:r>
            <a:r>
              <a:rPr lang="cs-CZ" sz="2400" dirty="0"/>
              <a:t>z dobročinné aukce, reklamy, </a:t>
            </a:r>
            <a:r>
              <a:rPr lang="cs-CZ" sz="2400" dirty="0" smtClean="0"/>
              <a:t>propagace</a:t>
            </a:r>
          </a:p>
          <a:p>
            <a:pPr marL="0" indent="0">
              <a:buNone/>
            </a:pPr>
            <a:r>
              <a:rPr lang="cs-CZ" sz="2400" dirty="0" smtClean="0"/>
              <a:t>- firemní dobrovolnictví</a:t>
            </a:r>
          </a:p>
          <a:p>
            <a:pPr marL="0" indent="0">
              <a:buNone/>
            </a:pPr>
            <a:r>
              <a:rPr lang="cs-CZ" sz="2400" dirty="0" smtClean="0"/>
              <a:t>- zapůjčení </a:t>
            </a:r>
            <a:r>
              <a:rPr lang="cs-CZ" sz="2400" dirty="0"/>
              <a:t>prostor či </a:t>
            </a:r>
            <a:r>
              <a:rPr lang="cs-CZ" sz="2400" dirty="0" smtClean="0"/>
              <a:t>techniky</a:t>
            </a:r>
          </a:p>
          <a:p>
            <a:pPr marL="0" indent="0">
              <a:buNone/>
            </a:pPr>
            <a:r>
              <a:rPr lang="cs-CZ" sz="2400" dirty="0" smtClean="0"/>
              <a:t>- zapůjčení </a:t>
            </a:r>
            <a:r>
              <a:rPr lang="cs-CZ" sz="2400" dirty="0"/>
              <a:t>pracovníků (např. pro pomoc s účetnictvím, přípravou </a:t>
            </a:r>
            <a:r>
              <a:rPr lang="cs-CZ" sz="2400" dirty="0" smtClean="0"/>
              <a:t> strategického </a:t>
            </a:r>
            <a:r>
              <a:rPr lang="cs-CZ" sz="2400" dirty="0"/>
              <a:t>plánu, s využitím marketingu pro rozvoj </a:t>
            </a:r>
            <a:r>
              <a:rPr lang="cs-CZ" sz="2400" dirty="0" smtClean="0"/>
              <a:t>činnost)</a:t>
            </a:r>
          </a:p>
          <a:p>
            <a:pPr marL="0" indent="0">
              <a:buNone/>
            </a:pPr>
            <a:r>
              <a:rPr lang="cs-CZ" sz="2400" dirty="0" smtClean="0"/>
              <a:t>- slevy </a:t>
            </a:r>
            <a:r>
              <a:rPr lang="cs-CZ" sz="2400" dirty="0"/>
              <a:t>při nákupu zboží a využívání služeb.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082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Individuální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807285"/>
            <a:ext cx="10058400" cy="48301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Zdroje</a:t>
            </a:r>
            <a:r>
              <a:rPr lang="cs-CZ" sz="2400" b="1" dirty="0"/>
              <a:t>: </a:t>
            </a:r>
            <a:r>
              <a:rPr lang="cs-CZ" sz="2400" dirty="0"/>
              <a:t>veřejnost při různých příležitostech a přes různé </a:t>
            </a:r>
            <a:r>
              <a:rPr lang="cs-CZ" sz="2400" dirty="0" smtClean="0"/>
              <a:t>kanály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Výhody: </a:t>
            </a:r>
            <a:r>
              <a:rPr lang="cs-CZ" sz="2400" dirty="0"/>
              <a:t>volné nevázané prostředky, budování komunity a vztahů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Nevýhody: </a:t>
            </a:r>
            <a:r>
              <a:rPr lang="cs-CZ" sz="2400" dirty="0" smtClean="0"/>
              <a:t>nákladná marketingová </a:t>
            </a:r>
            <a:r>
              <a:rPr lang="cs-CZ" sz="2400" dirty="0"/>
              <a:t>a PR příprava, důkladná práce s databází a důsledná komunikace s dárci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61588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Individuální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807285"/>
            <a:ext cx="10058400" cy="48301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Člověk v tísni – Skutečný dárek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https://www.skutecnydarek.cz/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Platforma Hit </a:t>
            </a:r>
            <a:r>
              <a:rPr lang="cs-CZ" sz="2400" dirty="0" err="1"/>
              <a:t>Hit</a:t>
            </a:r>
            <a:r>
              <a:rPr lang="cs-CZ" sz="2400" dirty="0"/>
              <a:t> pro nezávislé propojení lidí a projektů</a:t>
            </a:r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https://www.hithit.com/cs/search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Veřejné sbírky</a:t>
            </a:r>
          </a:p>
          <a:p>
            <a:pPr marL="0" indent="0">
              <a:buNone/>
            </a:pPr>
            <a:r>
              <a:rPr lang="cs-CZ" sz="2400" dirty="0">
                <a:hlinkClick r:id="rId4"/>
              </a:rPr>
              <a:t>https://www.trikralovasbirka.cz/vysledky/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85733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Individuální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807285"/>
            <a:ext cx="10058400" cy="4830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/>
              <a:t>Telefonická </a:t>
            </a:r>
            <a:r>
              <a:rPr lang="cs-CZ" sz="2400" dirty="0"/>
              <a:t>kampaň / Poštovní kampaň</a:t>
            </a:r>
          </a:p>
          <a:p>
            <a:pPr marL="0" indent="0">
              <a:buNone/>
            </a:pPr>
            <a:r>
              <a:rPr lang="cs-CZ" sz="2400" dirty="0"/>
              <a:t>Inzerce / DMS</a:t>
            </a:r>
          </a:p>
          <a:p>
            <a:pPr marL="0" indent="0">
              <a:buNone/>
            </a:pPr>
            <a:r>
              <a:rPr lang="cs-CZ" sz="2400" dirty="0"/>
              <a:t>Dar ze závěti</a:t>
            </a:r>
          </a:p>
          <a:p>
            <a:pPr marL="0" indent="0">
              <a:buNone/>
            </a:pPr>
            <a:r>
              <a:rPr lang="cs-CZ" sz="2400" dirty="0"/>
              <a:t>Přímé oslovení / Veřejná sbírka</a:t>
            </a:r>
          </a:p>
          <a:p>
            <a:pPr marL="0" indent="0">
              <a:buNone/>
            </a:pPr>
            <a:r>
              <a:rPr lang="cs-CZ" sz="2400" dirty="0"/>
              <a:t>Prodej vlastních výrobků a služeb</a:t>
            </a:r>
          </a:p>
          <a:p>
            <a:pPr marL="0" indent="0">
              <a:buNone/>
            </a:pPr>
            <a:r>
              <a:rPr lang="cs-CZ" sz="2400" dirty="0"/>
              <a:t>Členské příspěvky</a:t>
            </a:r>
          </a:p>
          <a:p>
            <a:pPr marL="0" indent="0">
              <a:buNone/>
            </a:pPr>
            <a:r>
              <a:rPr lang="cs-CZ" sz="2400" dirty="0"/>
              <a:t>Sbírkové kasičky</a:t>
            </a:r>
          </a:p>
          <a:p>
            <a:pPr marL="0" indent="0">
              <a:buNone/>
            </a:pPr>
            <a:r>
              <a:rPr lang="cs-CZ" sz="2400" dirty="0"/>
              <a:t>Benefiční koncerty</a:t>
            </a:r>
          </a:p>
          <a:p>
            <a:pPr marL="0" indent="0">
              <a:buNone/>
            </a:pPr>
            <a:r>
              <a:rPr lang="cs-CZ" sz="2400" dirty="0"/>
              <a:t>Osobní vztahy - narozeniny, oslavy, sport, cestování</a:t>
            </a:r>
          </a:p>
          <a:p>
            <a:pPr marL="0" indent="0">
              <a:buNone/>
            </a:pPr>
            <a:r>
              <a:rPr lang="cs-CZ" sz="2400" dirty="0"/>
              <a:t>V zahraničí – daňová asignace, církevní daň, </a:t>
            </a:r>
            <a:r>
              <a:rPr lang="cs-CZ" sz="2400" dirty="0" err="1"/>
              <a:t>postcode</a:t>
            </a:r>
            <a:r>
              <a:rPr lang="cs-CZ" sz="2400" dirty="0"/>
              <a:t> </a:t>
            </a:r>
            <a:r>
              <a:rPr lang="cs-CZ" sz="2400" dirty="0" err="1"/>
              <a:t>lottery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6159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Srovnání </a:t>
            </a:r>
            <a:r>
              <a:rPr lang="cs-CZ" dirty="0" err="1"/>
              <a:t>fundraisingu</a:t>
            </a:r>
            <a:r>
              <a:rPr lang="cs-CZ" dirty="0"/>
              <a:t> v ČR a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b="1" dirty="0"/>
              <a:t>Evropa a ČR</a:t>
            </a:r>
          </a:p>
          <a:p>
            <a:pPr>
              <a:buFontTx/>
              <a:buChar char="-"/>
            </a:pPr>
            <a:r>
              <a:rPr lang="cs-CZ" sz="2400" dirty="0"/>
              <a:t>Tradice státem garantovaných služeb a rozvoj sociálního státu</a:t>
            </a:r>
          </a:p>
          <a:p>
            <a:pPr>
              <a:buFontTx/>
              <a:buChar char="-"/>
            </a:pPr>
            <a:r>
              <a:rPr lang="cs-CZ" sz="2400" dirty="0"/>
              <a:t>V současnosti velký význam neziskového sektoru: mediátor mezi dárci a cílovou skupinou; činnost v oblastech, kde stát a trh selhává; akceschopnější než státní byrokracie a soutěživost trhu vyvažuje důrazem na soudržnost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Anglosaské země</a:t>
            </a:r>
          </a:p>
          <a:p>
            <a:pPr marL="0" indent="0">
              <a:buNone/>
            </a:pPr>
            <a:r>
              <a:rPr lang="cs-CZ" sz="2400" dirty="0"/>
              <a:t>- Velký význam individuálního dárcovství, charitativních akcí, soukromých mecenášů a filantropů</a:t>
            </a:r>
          </a:p>
        </p:txBody>
      </p:sp>
    </p:spTree>
    <p:extLst>
      <p:ext uri="{BB962C8B-B14F-4D97-AF65-F5344CB8AC3E}">
        <p14:creationId xmlns:p14="http://schemas.microsoft.com/office/powerpoint/2010/main" val="310282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Zkušenosti s </a:t>
            </a:r>
            <a:r>
              <a:rPr lang="cs-CZ" dirty="0" err="1"/>
              <a:t>Fundraisingem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Jaké máte vlastní zkušenosti? Psali jste projektovou žádost? U koho jste žádali?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Příklad kreativního </a:t>
            </a:r>
            <a:r>
              <a:rPr lang="cs-CZ" sz="2400" dirty="0" err="1"/>
              <a:t>fundraisingu</a:t>
            </a:r>
            <a:r>
              <a:rPr lang="cs-CZ" sz="2400" dirty="0"/>
              <a:t> z vašeho okolí?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Organizovali jste někdy benefiční akci?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Jaký druh </a:t>
            </a:r>
            <a:r>
              <a:rPr lang="cs-CZ" sz="2400" dirty="0" err="1"/>
              <a:t>fundraisingu</a:t>
            </a:r>
            <a:r>
              <a:rPr lang="cs-CZ" sz="2400" dirty="0"/>
              <a:t> vám přijde nejvhodnější a udržitelný?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Jaký byste využili pro svůj projekt?</a:t>
            </a:r>
          </a:p>
        </p:txBody>
      </p:sp>
    </p:spTree>
    <p:extLst>
      <p:ext uri="{BB962C8B-B14F-4D97-AF65-F5344CB8AC3E}">
        <p14:creationId xmlns:p14="http://schemas.microsoft.com/office/powerpoint/2010/main" val="3215434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Fundraising a váš projekt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sz="2800" b="1" dirty="0"/>
              <a:t>Jakou formu fundraisingu byste využili pro svůj projekt?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11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9015"/>
          </a:xfrm>
        </p:spPr>
        <p:txBody>
          <a:bodyPr/>
          <a:lstStyle/>
          <a:p>
            <a:pPr algn="ctr"/>
            <a:r>
              <a:rPr lang="cs-CZ" dirty="0"/>
              <a:t>Co je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484555"/>
            <a:ext cx="10058400" cy="500230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Systematická </a:t>
            </a:r>
            <a:r>
              <a:rPr lang="cs-CZ" sz="2400" dirty="0"/>
              <a:t>činnost za účelem získání finančních a materiálních prostředků pro obecně prospěšnou činnost 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Soubor </a:t>
            </a:r>
            <a:r>
              <a:rPr lang="cs-CZ" sz="2400" dirty="0"/>
              <a:t>metod o správném výběru potencionálních </a:t>
            </a:r>
            <a:r>
              <a:rPr lang="cs-CZ" sz="2400" dirty="0" smtClean="0"/>
              <a:t>dárců, </a:t>
            </a:r>
            <a:r>
              <a:rPr lang="cs-CZ" sz="2400" dirty="0"/>
              <a:t>dlouhodobé práci s </a:t>
            </a:r>
            <a:r>
              <a:rPr lang="cs-CZ" sz="2400" dirty="0" smtClean="0"/>
              <a:t>nimi a jejich přesvědčování o potřebnosti a nutnosti organizace a projektu pro celou společnost a tím naplnění poslání organizace</a:t>
            </a: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Marketing </a:t>
            </a:r>
            <a:r>
              <a:rPr lang="cs-CZ" sz="2400" dirty="0"/>
              <a:t>neziskových </a:t>
            </a:r>
            <a:r>
              <a:rPr lang="cs-CZ" sz="2400" dirty="0" smtClean="0"/>
              <a:t>organizací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0480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Grantový diář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	</a:t>
            </a:r>
          </a:p>
          <a:p>
            <a:pPr marL="0" indent="0">
              <a:buNone/>
            </a:pPr>
            <a:r>
              <a:rPr lang="cs-CZ" b="1" dirty="0"/>
              <a:t>			</a:t>
            </a:r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F684B645-1AE5-4038-9623-9942A043B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91" y="1710466"/>
            <a:ext cx="8945217" cy="503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0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Fundraising v YMCA </a:t>
            </a:r>
            <a:r>
              <a:rPr lang="cs-CZ" dirty="0" err="1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snímek obrazovky, obrazovka, nákladní auto, počítač&#10;&#10;Popis byl vytvořen automaticky">
            <a:extLst>
              <a:ext uri="{FF2B5EF4-FFF2-40B4-BE49-F238E27FC236}">
                <a16:creationId xmlns:a16="http://schemas.microsoft.com/office/drawing/2014/main" id="{307B51E5-F6FB-4F50-ACF7-69E40A3CC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682" y="1737192"/>
            <a:ext cx="88392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7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Fundraising v YMCA </a:t>
            </a:r>
            <a:r>
              <a:rPr lang="cs-CZ" dirty="0" err="1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Příjmy Mateřského centra Klubíčko na </a:t>
            </a:r>
            <a:r>
              <a:rPr lang="cs-CZ" b="1" dirty="0" smtClean="0"/>
              <a:t>Praze 14  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Ministerstvo práce a sociálních věcí: Dotační program Rodina / 13</a:t>
            </a:r>
            <a:r>
              <a:rPr lang="cs-CZ" dirty="0" smtClean="0"/>
              <a:t>%</a:t>
            </a:r>
          </a:p>
          <a:p>
            <a:r>
              <a:rPr lang="cs-CZ" dirty="0"/>
              <a:t>Městská část Praha </a:t>
            </a:r>
            <a:r>
              <a:rPr lang="cs-CZ" dirty="0" smtClean="0"/>
              <a:t>14: </a:t>
            </a:r>
            <a:r>
              <a:rPr lang="cs-CZ" dirty="0"/>
              <a:t>odbor sociální, kultury, sportu, živ. prostředí, školství / 13%</a:t>
            </a:r>
          </a:p>
          <a:p>
            <a:r>
              <a:rPr lang="cs-CZ" dirty="0"/>
              <a:t>Magistrát hl. m. Prahy: Podpora funkční rodiny– preventivní aktivity na podporu stabilních vztahů v rodině / 9%</a:t>
            </a:r>
          </a:p>
          <a:p>
            <a:r>
              <a:rPr lang="cs-CZ" dirty="0"/>
              <a:t>Účastnické poplatky / 53</a:t>
            </a:r>
            <a:r>
              <a:rPr lang="cs-CZ" dirty="0" smtClean="0"/>
              <a:t>%</a:t>
            </a:r>
            <a:endParaRPr lang="cs-CZ" dirty="0"/>
          </a:p>
          <a:p>
            <a:r>
              <a:rPr lang="cs-CZ" dirty="0"/>
              <a:t>Ministerstvo školství a tělovýchovy: podpora organizované a neorganizované mládeže</a:t>
            </a:r>
          </a:p>
          <a:p>
            <a:r>
              <a:rPr lang="cs-CZ" dirty="0" smtClean="0"/>
              <a:t>Firemní </a:t>
            </a:r>
            <a:r>
              <a:rPr lang="cs-CZ" dirty="0"/>
              <a:t>dárci: Centrum Černý most, Innogy</a:t>
            </a:r>
          </a:p>
          <a:p>
            <a:r>
              <a:rPr lang="cs-CZ" dirty="0" smtClean="0"/>
              <a:t>Vnitřní </a:t>
            </a:r>
            <a:r>
              <a:rPr lang="cs-CZ" dirty="0"/>
              <a:t>zdroje YMCA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909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Fundraising v YMCA </a:t>
            </a:r>
            <a:r>
              <a:rPr lang="cs-CZ" dirty="0" err="1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Příjmy Nízkoprahového klubu Dixie na Praze 7 (klub, terén, </a:t>
            </a:r>
            <a:r>
              <a:rPr lang="cs-CZ" b="1" dirty="0" smtClean="0"/>
              <a:t>výjezdy, preventivní programy)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Ministerstvo práce a sociálních věcí: dotace pro sociální služby v krajských </a:t>
            </a:r>
            <a:r>
              <a:rPr lang="cs-CZ" dirty="0" smtClean="0"/>
              <a:t>sítí</a:t>
            </a:r>
          </a:p>
          <a:p>
            <a:r>
              <a:rPr lang="cs-CZ" dirty="0"/>
              <a:t>Magistrát hl. m. Prahy: odbor sociální, preventivní a volnočasový</a:t>
            </a:r>
          </a:p>
          <a:p>
            <a:r>
              <a:rPr lang="cs-CZ" dirty="0"/>
              <a:t>Městská část Praha 7: odbor sociální, kultury, sportu, živ. prostředí, </a:t>
            </a:r>
            <a:r>
              <a:rPr lang="cs-CZ" dirty="0" smtClean="0"/>
              <a:t>školství</a:t>
            </a:r>
            <a:endParaRPr lang="cs-CZ" dirty="0"/>
          </a:p>
          <a:p>
            <a:r>
              <a:rPr lang="cs-CZ" dirty="0"/>
              <a:t>Ministerstvo školství a tělovýchovy: podpora organizované a neorganizované mládeže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6590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Fundraising v YMCA </a:t>
            </a:r>
            <a:r>
              <a:rPr lang="cs-CZ" dirty="0" err="1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Příjmy letního tábora Kosák</a:t>
            </a:r>
            <a:endParaRPr lang="cs-CZ" dirty="0"/>
          </a:p>
          <a:p>
            <a:r>
              <a:rPr lang="cs-CZ" dirty="0"/>
              <a:t>Ministerstvo školství a tělovýchovy: podpora organizované a neorganizované mládeže</a:t>
            </a:r>
          </a:p>
          <a:p>
            <a:r>
              <a:rPr lang="cs-CZ" dirty="0"/>
              <a:t>Magistrát hl. m. Prahy: odbor volnočasový</a:t>
            </a:r>
          </a:p>
          <a:p>
            <a:r>
              <a:rPr lang="cs-CZ" dirty="0"/>
              <a:t>Účastnické poplatky</a:t>
            </a:r>
          </a:p>
          <a:p>
            <a:pPr marL="0" indent="0">
              <a:buNone/>
            </a:pPr>
            <a:r>
              <a:rPr lang="cs-CZ" b="1" dirty="0"/>
              <a:t>Příjmy </a:t>
            </a:r>
            <a:r>
              <a:rPr lang="cs-CZ" b="1" dirty="0" err="1"/>
              <a:t>tensingových</a:t>
            </a:r>
            <a:r>
              <a:rPr lang="cs-CZ" b="1" dirty="0"/>
              <a:t> skupin</a:t>
            </a:r>
          </a:p>
          <a:p>
            <a:r>
              <a:rPr lang="cs-CZ" dirty="0"/>
              <a:t>Ministerstvo školství a tělovýchovy: podpora organizované a neorganizované mládeže</a:t>
            </a:r>
          </a:p>
          <a:p>
            <a:r>
              <a:rPr lang="cs-CZ" dirty="0"/>
              <a:t>Magistrát hl. m. Prahy: odbor volnočasový</a:t>
            </a:r>
          </a:p>
          <a:p>
            <a:r>
              <a:rPr lang="cs-CZ" dirty="0"/>
              <a:t>Účastnické poplatky</a:t>
            </a:r>
          </a:p>
          <a:p>
            <a:r>
              <a:rPr lang="cs-CZ" dirty="0"/>
              <a:t>Vnitřní zdroj YMCA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992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Poplatky jako součást </a:t>
            </a:r>
            <a:r>
              <a:rPr lang="cs-CZ" dirty="0" err="1" smtClean="0"/>
              <a:t>fundraisingu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Co je zadarmo nebo moc levné, je podezřelé, lidi si toho neváží aneb Nebýt laciný, ale dostupný</a:t>
            </a:r>
          </a:p>
          <a:p>
            <a:r>
              <a:rPr lang="cs-CZ" dirty="0" smtClean="0"/>
              <a:t>Nebát se a umět říct si o peníze, počítat i s negativními reakcemi, být připraven na argumentaci</a:t>
            </a:r>
          </a:p>
          <a:p>
            <a:r>
              <a:rPr lang="cs-CZ" dirty="0" smtClean="0"/>
              <a:t>Do cen zahrnovat vše včetně personálních, materiálních a provozních nákladů, ale také obnovy majetku, nutných investic, propagačních materiálů, odměn pro dobrovolníky atd. apod. </a:t>
            </a:r>
          </a:p>
          <a:p>
            <a:r>
              <a:rPr lang="cs-CZ" dirty="0" smtClean="0"/>
              <a:t>Ten, kdo něco organizuje a pozná práci a náklady do toho zahrnuté, mnohem více respektuje práci i cenu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1494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Projektové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Důležité je zorientovat se ve svých úkolech a mít je strukturované</a:t>
            </a:r>
          </a:p>
          <a:p>
            <a:r>
              <a:rPr lang="cs-CZ" dirty="0" smtClean="0"/>
              <a:t>Úkoly a dokumenty musejí být dostupné a transparentní pro všechny členy týmu</a:t>
            </a:r>
          </a:p>
          <a:p>
            <a:endParaRPr lang="cs-CZ" dirty="0" smtClean="0"/>
          </a:p>
          <a:p>
            <a:r>
              <a:rPr lang="cs-CZ" dirty="0" smtClean="0"/>
              <a:t>Ideální je to, co vám funguje, ať už je to nástěnka na zdi, poznámky ve Wordu nebo sofistikovaný CRM systém</a:t>
            </a:r>
          </a:p>
          <a:p>
            <a:r>
              <a:rPr lang="cs-CZ" dirty="0" smtClean="0"/>
              <a:t>Pro neziskové organizace jsou komerční nástroje často se slevou nebo zdarma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E-mail jako nástroj komunikace</a:t>
            </a:r>
          </a:p>
          <a:p>
            <a:r>
              <a:rPr lang="cs-CZ" dirty="0" smtClean="0"/>
              <a:t>Segmentace adresátů</a:t>
            </a:r>
          </a:p>
          <a:p>
            <a:r>
              <a:rPr lang="cs-CZ" dirty="0" smtClean="0"/>
              <a:t>Přečtené e-maily</a:t>
            </a:r>
          </a:p>
          <a:p>
            <a:r>
              <a:rPr lang="cs-CZ" dirty="0" smtClean="0"/>
              <a:t>Adresář 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Sdílený prostor pro dokumenty</a:t>
            </a:r>
            <a:endParaRPr lang="cs-CZ" b="1" dirty="0"/>
          </a:p>
          <a:p>
            <a:r>
              <a:rPr lang="cs-CZ" dirty="0" smtClean="0"/>
              <a:t>Google Drive, </a:t>
            </a:r>
            <a:r>
              <a:rPr lang="cs-CZ" dirty="0" err="1" smtClean="0"/>
              <a:t>One</a:t>
            </a:r>
            <a:r>
              <a:rPr lang="cs-CZ" dirty="0" smtClean="0"/>
              <a:t> Drive, </a:t>
            </a:r>
            <a:r>
              <a:rPr lang="cs-CZ" dirty="0" err="1" smtClean="0"/>
              <a:t>Dropbox</a:t>
            </a:r>
            <a:r>
              <a:rPr lang="cs-CZ" dirty="0"/>
              <a:t> </a:t>
            </a:r>
            <a:r>
              <a:rPr lang="cs-CZ" dirty="0" smtClean="0"/>
              <a:t>atd.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970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Projektové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Kalendář + </a:t>
            </a:r>
            <a:r>
              <a:rPr lang="cs-CZ" b="1" dirty="0" err="1" smtClean="0"/>
              <a:t>Úkolovník</a:t>
            </a:r>
            <a:r>
              <a:rPr lang="cs-CZ" b="1" dirty="0" smtClean="0"/>
              <a:t> / To Do List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Tvorba dokumentů</a:t>
            </a:r>
            <a:endParaRPr lang="cs-CZ" b="1" dirty="0"/>
          </a:p>
          <a:p>
            <a:r>
              <a:rPr lang="cs-CZ" dirty="0" smtClean="0"/>
              <a:t>Google </a:t>
            </a:r>
            <a:r>
              <a:rPr lang="cs-CZ" dirty="0" err="1" smtClean="0"/>
              <a:t>Docs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Plánování schůzek</a:t>
            </a:r>
            <a:endParaRPr lang="cs-CZ" b="1" dirty="0"/>
          </a:p>
          <a:p>
            <a:r>
              <a:rPr lang="cs-CZ" dirty="0" err="1" smtClean="0"/>
              <a:t>Doodle</a:t>
            </a:r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Správa e-mailové komunikace</a:t>
            </a:r>
            <a:endParaRPr lang="cs-CZ" b="1" dirty="0"/>
          </a:p>
          <a:p>
            <a:r>
              <a:rPr lang="cs-CZ" dirty="0" err="1" smtClean="0"/>
              <a:t>Mailchimp</a:t>
            </a:r>
            <a:r>
              <a:rPr lang="cs-CZ" dirty="0" smtClean="0"/>
              <a:t>, Smart </a:t>
            </a:r>
            <a:r>
              <a:rPr lang="cs-CZ" dirty="0" err="1" smtClean="0"/>
              <a:t>Emailing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9432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Projektové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Oddělování osobních a pracovních ploch a komunikačních platforem</a:t>
            </a:r>
            <a:endParaRPr lang="cs-CZ" b="1" dirty="0"/>
          </a:p>
          <a:p>
            <a:r>
              <a:rPr lang="cs-CZ" dirty="0" smtClean="0"/>
              <a:t>Neposílat pracovní dokumenty přes FB apod.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CRM </a:t>
            </a:r>
            <a:r>
              <a:rPr lang="cs-CZ" b="1" dirty="0"/>
              <a:t>systém (</a:t>
            </a:r>
            <a:r>
              <a:rPr lang="cs-CZ" b="1" dirty="0" err="1"/>
              <a:t>Customer</a:t>
            </a:r>
            <a:r>
              <a:rPr lang="cs-CZ" b="1" dirty="0"/>
              <a:t> </a:t>
            </a:r>
            <a:r>
              <a:rPr lang="cs-CZ" b="1" dirty="0" err="1"/>
              <a:t>Relationship</a:t>
            </a:r>
            <a:r>
              <a:rPr lang="cs-CZ" b="1" dirty="0"/>
              <a:t> Management</a:t>
            </a:r>
            <a:r>
              <a:rPr lang="cs-CZ" b="1" dirty="0" smtClean="0"/>
              <a:t>)</a:t>
            </a:r>
            <a:endParaRPr lang="cs-CZ" b="1" dirty="0"/>
          </a:p>
          <a:p>
            <a:r>
              <a:rPr lang="cs-CZ" dirty="0" smtClean="0"/>
              <a:t>Propojení </a:t>
            </a:r>
            <a:r>
              <a:rPr lang="cs-CZ" dirty="0" err="1" smtClean="0"/>
              <a:t>emailingu</a:t>
            </a:r>
            <a:r>
              <a:rPr lang="cs-CZ" dirty="0" smtClean="0"/>
              <a:t> s databází, účetnictvím aj.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69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9015"/>
          </a:xfrm>
        </p:spPr>
        <p:txBody>
          <a:bodyPr/>
          <a:lstStyle/>
          <a:p>
            <a:pPr algn="ctr"/>
            <a:r>
              <a:rPr lang="cs-CZ" dirty="0" smtClean="0"/>
              <a:t>Kdo je zapojen do </a:t>
            </a:r>
            <a:r>
              <a:rPr lang="cs-CZ" dirty="0" err="1" smtClean="0"/>
              <a:t>fundraisingu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484555"/>
            <a:ext cx="10058400" cy="500230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 smtClean="0"/>
              <a:t>Organizace </a:t>
            </a:r>
            <a:r>
              <a:rPr lang="cs-CZ" sz="2400" b="1" dirty="0"/>
              <a:t>provozující </a:t>
            </a:r>
            <a:r>
              <a:rPr lang="cs-CZ" sz="2400" b="1" dirty="0" err="1" smtClean="0"/>
              <a:t>fundraising</a:t>
            </a:r>
            <a:endParaRPr lang="cs-CZ" sz="2400" b="1" dirty="0"/>
          </a:p>
          <a:p>
            <a:pPr marL="0" indent="0">
              <a:buNone/>
            </a:pPr>
            <a:r>
              <a:rPr lang="cs-CZ" sz="2400" dirty="0" smtClean="0"/>
              <a:t>- neziskové </a:t>
            </a:r>
            <a:r>
              <a:rPr lang="cs-CZ" sz="2400" dirty="0"/>
              <a:t>organizace, příspěvkové instituce (školy, nemocnice), církve, politické </a:t>
            </a:r>
            <a:r>
              <a:rPr lang="cs-CZ" sz="2400" dirty="0" smtClean="0"/>
              <a:t>strany, jednotlivci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 smtClean="0"/>
              <a:t>Dárci</a:t>
            </a:r>
          </a:p>
          <a:p>
            <a:pPr>
              <a:buFontTx/>
              <a:buChar char="-"/>
            </a:pPr>
            <a:r>
              <a:rPr lang="cs-CZ" sz="2400" dirty="0" smtClean="0"/>
              <a:t>jednotlivci</a:t>
            </a:r>
            <a:r>
              <a:rPr lang="cs-CZ" sz="2400" dirty="0"/>
              <a:t>, firmy, nadace, </a:t>
            </a:r>
            <a:r>
              <a:rPr lang="cs-CZ" sz="2400" dirty="0" smtClean="0"/>
              <a:t>veřejná správa, </a:t>
            </a:r>
            <a:r>
              <a:rPr lang="cs-CZ" sz="2400" dirty="0"/>
              <a:t>orgány </a:t>
            </a:r>
            <a:r>
              <a:rPr lang="cs-CZ" sz="2400" dirty="0" smtClean="0"/>
              <a:t>EU, mezinárodní nadace a instituce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Koneční příjemci darů a jejich příběhy</a:t>
            </a:r>
            <a:endParaRPr lang="cs-CZ" sz="2400" b="1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0056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Proč fundraising?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b="1" dirty="0" smtClean="0"/>
              <a:t>fungování</a:t>
            </a:r>
            <a:r>
              <a:rPr lang="cs-CZ" b="1" dirty="0"/>
              <a:t>, </a:t>
            </a:r>
            <a:r>
              <a:rPr lang="cs-CZ" b="1" dirty="0" smtClean="0"/>
              <a:t>udržitelnost </a:t>
            </a:r>
            <a:r>
              <a:rPr lang="cs-CZ" b="1" dirty="0"/>
              <a:t>a rozvoj </a:t>
            </a:r>
            <a:r>
              <a:rPr lang="cs-CZ" b="1" dirty="0" smtClean="0"/>
              <a:t>organizace </a:t>
            </a:r>
            <a:r>
              <a:rPr lang="cs-CZ" dirty="0"/>
              <a:t>- každá organizace potřebuje k přežití peníze. Ať už jsou to peníze na projekt, zaplacení zaměstnanců, pronájem kanceláře, nové technické vybavení atd</a:t>
            </a:r>
            <a:r>
              <a:rPr lang="cs-CZ" dirty="0" smtClean="0"/>
              <a:t>., ale sama organizace by neměla být smyslem, nýbrž její poslání</a:t>
            </a:r>
            <a:endParaRPr lang="cs-CZ" dirty="0"/>
          </a:p>
          <a:p>
            <a:r>
              <a:rPr lang="cs-CZ" b="1" dirty="0" smtClean="0"/>
              <a:t>omezení závislosti a diverzifikace zdrojů </a:t>
            </a:r>
            <a:r>
              <a:rPr lang="cs-CZ" b="1" dirty="0"/>
              <a:t>- </a:t>
            </a:r>
            <a:r>
              <a:rPr lang="cs-CZ" dirty="0"/>
              <a:t>řada organizací je podporována jedním nebo několika mála dárci, kteří poskytují většinu finančních prostředků, které organizace potřebuje. Smyslem fundraisingu je vyvarovat se stavu, kdy jediná zamítnutá žádost o příspěvek může znamenat krizi</a:t>
            </a:r>
          </a:p>
          <a:p>
            <a:r>
              <a:rPr lang="cs-CZ" dirty="0"/>
              <a:t> </a:t>
            </a:r>
            <a:r>
              <a:rPr lang="cs-CZ" b="1" dirty="0"/>
              <a:t>budování podpory - </a:t>
            </a:r>
            <a:r>
              <a:rPr lang="cs-CZ" dirty="0"/>
              <a:t>fundraising není jen o penězích, ale také o počtu </a:t>
            </a:r>
            <a:r>
              <a:rPr lang="cs-CZ" dirty="0" smtClean="0"/>
              <a:t>příznivců</a:t>
            </a:r>
          </a:p>
          <a:p>
            <a:r>
              <a:rPr lang="cs-CZ" dirty="0"/>
              <a:t> </a:t>
            </a:r>
            <a:r>
              <a:rPr lang="cs-CZ" b="1" dirty="0" smtClean="0"/>
              <a:t>budování vazeb a důvěry </a:t>
            </a:r>
            <a:r>
              <a:rPr lang="cs-CZ" dirty="0" smtClean="0"/>
              <a:t>ve společnosti, vytváření komunit a sítí</a:t>
            </a:r>
            <a:endParaRPr lang="cs-CZ" dirty="0"/>
          </a:p>
          <a:p>
            <a:r>
              <a:rPr lang="cs-CZ" sz="1900" b="1" dirty="0" smtClean="0"/>
              <a:t> snížení </a:t>
            </a:r>
            <a:r>
              <a:rPr lang="cs-CZ" sz="1900" b="1" dirty="0"/>
              <a:t>nákladů pro uživatele </a:t>
            </a:r>
            <a:r>
              <a:rPr lang="cs-CZ" sz="1900" b="1" dirty="0" smtClean="0"/>
              <a:t>služeb </a:t>
            </a:r>
          </a:p>
          <a:p>
            <a:r>
              <a:rPr lang="cs-CZ" b="1" dirty="0" smtClean="0"/>
              <a:t> přerozdělování </a:t>
            </a:r>
            <a:r>
              <a:rPr lang="cs-CZ" b="1" dirty="0"/>
              <a:t>prostředků směrem k potřebným </a:t>
            </a:r>
            <a:r>
              <a:rPr lang="cs-CZ" dirty="0"/>
              <a:t>aneb Jak podnítit druhé k dobrým skutkům a získat jejich zájem, čas a důvěru.</a:t>
            </a:r>
          </a:p>
          <a:p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1331391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Zásady fundraisingu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primárně jde o získávání příznivců</a:t>
            </a:r>
          </a:p>
          <a:p>
            <a:r>
              <a:rPr lang="cs-CZ" dirty="0" smtClean="0"/>
              <a:t>Důvěryhodnost, synchronizace </a:t>
            </a:r>
            <a:r>
              <a:rPr lang="cs-CZ" dirty="0"/>
              <a:t>slova a </a:t>
            </a:r>
            <a:r>
              <a:rPr lang="cs-CZ" dirty="0" smtClean="0"/>
              <a:t>činů</a:t>
            </a:r>
          </a:p>
          <a:p>
            <a:r>
              <a:rPr lang="cs-CZ" dirty="0" smtClean="0"/>
              <a:t>dobrá komunikační strategie</a:t>
            </a:r>
          </a:p>
          <a:p>
            <a:r>
              <a:rPr lang="cs-CZ" dirty="0" smtClean="0"/>
              <a:t>pravdivé </a:t>
            </a:r>
            <a:r>
              <a:rPr lang="cs-CZ" dirty="0"/>
              <a:t>informování, účelné a hospodárné využití daru a dodržování pravidel pro ochranu osobních údajů neboli </a:t>
            </a:r>
            <a:r>
              <a:rPr lang="cs-CZ" dirty="0" smtClean="0"/>
              <a:t>transparentnost</a:t>
            </a:r>
          </a:p>
          <a:p>
            <a:r>
              <a:rPr lang="cs-CZ" dirty="0" smtClean="0"/>
              <a:t>smyslem je doslova usilovat o to, aby všichni něco získali, organizace získá podporu a donátor pocit uspokojení či uznání</a:t>
            </a:r>
          </a:p>
          <a:p>
            <a:r>
              <a:rPr lang="cs-CZ" dirty="0" smtClean="0"/>
              <a:t>týmová práce</a:t>
            </a:r>
            <a:endParaRPr lang="cs-CZ" dirty="0"/>
          </a:p>
          <a:p>
            <a:r>
              <a:rPr lang="cs-CZ" dirty="0" smtClean="0"/>
              <a:t>hlavní důvod, proč lidé nepřispívají neziskovým organizacím, je ten, že je nikdo nepožádal</a:t>
            </a:r>
          </a:p>
          <a:p>
            <a:r>
              <a:rPr lang="cs-CZ" dirty="0" smtClean="0"/>
              <a:t>nezapomenout poděkovat.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21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9015"/>
          </a:xfrm>
        </p:spPr>
        <p:txBody>
          <a:bodyPr/>
          <a:lstStyle/>
          <a:p>
            <a:pPr algn="ctr"/>
            <a:r>
              <a:rPr lang="cs-CZ" dirty="0"/>
              <a:t>Informační </a:t>
            </a:r>
            <a:r>
              <a:rPr lang="cs-CZ" dirty="0" smtClean="0"/>
              <a:t>zdroje o </a:t>
            </a:r>
            <a:r>
              <a:rPr lang="cs-CZ" dirty="0" err="1" smtClean="0"/>
              <a:t>Fundraisingu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484555"/>
            <a:ext cx="10058400" cy="50023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r>
              <a:rPr lang="cs-CZ" sz="4000" dirty="0"/>
              <a:t>České centrum fundraisingu</a:t>
            </a:r>
            <a:endParaRPr lang="cs-CZ" sz="2400" dirty="0">
              <a:hlinkClick r:id="rId2"/>
            </a:endParaRP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https://fundraising.cz/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 - online knihovna, kurzy, nabídky práce, informace k tématu </a:t>
            </a:r>
          </a:p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4000" dirty="0"/>
              <a:t>Nadace Neziskovky.cz</a:t>
            </a:r>
            <a:endParaRPr lang="cs-CZ" sz="4000" dirty="0">
              <a:hlinkClick r:id="rId2"/>
            </a:endParaRPr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https://www.neziskovky.cz/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- kurzy, nabídky práce, informace z neziskového sektoru, grantový kalendář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124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9015"/>
          </a:xfrm>
        </p:spPr>
        <p:txBody>
          <a:bodyPr/>
          <a:lstStyle/>
          <a:p>
            <a:pPr algn="ctr"/>
            <a:r>
              <a:rPr lang="cs-CZ" dirty="0"/>
              <a:t>			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484555"/>
            <a:ext cx="10058400" cy="5002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				    Nadace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		       </a:t>
            </a:r>
          </a:p>
          <a:p>
            <a:pPr marL="0" indent="0">
              <a:buNone/>
            </a:pPr>
            <a:r>
              <a:rPr lang="cs-CZ" sz="2400" dirty="0"/>
              <a:t>		      </a:t>
            </a:r>
          </a:p>
          <a:p>
            <a:pPr marL="0" indent="0">
              <a:buNone/>
            </a:pPr>
            <a:r>
              <a:rPr lang="cs-CZ" sz="2400" dirty="0" smtClean="0"/>
              <a:t>Firmy    </a:t>
            </a:r>
            <a:r>
              <a:rPr lang="cs-CZ" sz="2400" dirty="0"/>
              <a:t>	        </a:t>
            </a:r>
            <a:r>
              <a:rPr lang="cs-CZ" sz="2400" dirty="0" smtClean="0"/>
              <a:t>  </a:t>
            </a:r>
            <a:r>
              <a:rPr lang="cs-CZ" sz="2800" dirty="0" smtClean="0"/>
              <a:t>Způsoby </a:t>
            </a:r>
            <a:r>
              <a:rPr lang="cs-CZ" sz="2800" dirty="0" err="1"/>
              <a:t>fundraisingu</a:t>
            </a:r>
            <a:r>
              <a:rPr lang="cs-CZ" sz="2800" dirty="0"/>
              <a:t>                        </a:t>
            </a:r>
            <a:r>
              <a:rPr lang="cs-CZ" sz="2400" dirty="0"/>
              <a:t>Veřejné 								          prostředky 								   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			      Individuální dárci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7745506" y="3398610"/>
            <a:ext cx="14415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nahoru 11"/>
          <p:cNvSpPr/>
          <p:nvPr/>
        </p:nvSpPr>
        <p:spPr>
          <a:xfrm>
            <a:off x="5303520" y="2130014"/>
            <a:ext cx="484632" cy="11932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303520" y="3985708"/>
            <a:ext cx="484632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eva 13"/>
          <p:cNvSpPr/>
          <p:nvPr/>
        </p:nvSpPr>
        <p:spPr>
          <a:xfrm>
            <a:off x="2226833" y="3398610"/>
            <a:ext cx="1279622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43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Grantový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/>
              <a:t>Zdroje: </a:t>
            </a:r>
            <a:r>
              <a:rPr lang="cs-CZ" sz="2600" dirty="0"/>
              <a:t>ministerstva, evropské fondy (Erasmus+, Evropský sociální fond, strukturální fondy), samospráva (obce, kraje)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b="1" dirty="0"/>
              <a:t>Výhody: </a:t>
            </a:r>
            <a:r>
              <a:rPr lang="cs-CZ" sz="2600" dirty="0"/>
              <a:t>stabilní pravidla a </a:t>
            </a:r>
            <a:r>
              <a:rPr lang="cs-CZ" sz="2600" dirty="0" smtClean="0"/>
              <a:t>prostředky, víceleté financování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b="1" dirty="0"/>
              <a:t>Nevýhody: </a:t>
            </a:r>
            <a:r>
              <a:rPr lang="cs-CZ" sz="2600" dirty="0" smtClean="0"/>
              <a:t>byrokratické, přesné dodržení pravidel, analytická </a:t>
            </a:r>
            <a:r>
              <a:rPr lang="cs-CZ" sz="2600" dirty="0"/>
              <a:t>a koncepční </a:t>
            </a:r>
            <a:r>
              <a:rPr lang="cs-CZ" sz="2600" dirty="0" smtClean="0"/>
              <a:t>příprava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171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Grantový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Příklady institucí:</a:t>
            </a:r>
          </a:p>
          <a:p>
            <a:pPr>
              <a:buFontTx/>
              <a:buChar char="-"/>
            </a:pPr>
            <a:r>
              <a:rPr lang="cs-CZ" dirty="0" smtClean="0"/>
              <a:t>Ministerstva: školství a tělovýchovy, kultury, životního prostředí, práce a sociálních věcí</a:t>
            </a:r>
          </a:p>
          <a:p>
            <a:pPr>
              <a:buFontTx/>
              <a:buChar char="-"/>
            </a:pPr>
            <a:r>
              <a:rPr lang="cs-CZ" dirty="0" smtClean="0"/>
              <a:t>Kraje: jednotlivé odbory (sociální, kulturní, životního prostředí, školství atd.)</a:t>
            </a:r>
          </a:p>
          <a:p>
            <a:pPr>
              <a:buFontTx/>
              <a:buChar char="-"/>
            </a:pPr>
            <a:r>
              <a:rPr lang="cs-CZ" dirty="0" smtClean="0"/>
              <a:t>Obce a městské části: jednotlivé odbory </a:t>
            </a:r>
            <a:r>
              <a:rPr lang="cs-CZ" dirty="0"/>
              <a:t>(sociální, kulturní, životního prostředí, školství atd.)</a:t>
            </a:r>
          </a:p>
          <a:p>
            <a:pPr>
              <a:buFontTx/>
              <a:buChar char="-"/>
            </a:pPr>
            <a:r>
              <a:rPr lang="cs-CZ" dirty="0" smtClean="0"/>
              <a:t>Evropské fondy: strukturální fondy, Operační program zaměstnanosti, Místní akční skupiny, Erasmus+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42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120D28A4FCBE4EAD7613A690AE0F10" ma:contentTypeVersion="12" ma:contentTypeDescription="Vytvoří nový dokument" ma:contentTypeScope="" ma:versionID="35ba7b8b8ec1e0f928205205939f544c">
  <xsd:schema xmlns:xsd="http://www.w3.org/2001/XMLSchema" xmlns:xs="http://www.w3.org/2001/XMLSchema" xmlns:p="http://schemas.microsoft.com/office/2006/metadata/properties" xmlns:ns2="2d8a9ac4-60f6-4978-8be3-644856f48e08" xmlns:ns3="461c17e8-4211-4af9-a2dd-2e4f0aab68ea" targetNamespace="http://schemas.microsoft.com/office/2006/metadata/properties" ma:root="true" ma:fieldsID="0ea73b61b4864cf2554a9ccfb0f4c4c5" ns2:_="" ns3:_="">
    <xsd:import namespace="2d8a9ac4-60f6-4978-8be3-644856f48e08"/>
    <xsd:import namespace="461c17e8-4211-4af9-a2dd-2e4f0aab68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9ac4-60f6-4978-8be3-644856f48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c17e8-4211-4af9-a2dd-2e4f0aab68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ECB48E-3E53-44F8-B959-41BA35282D0C}">
  <ds:schemaRefs>
    <ds:schemaRef ds:uri="http://schemas.microsoft.com/office/2006/documentManagement/types"/>
    <ds:schemaRef ds:uri="http://purl.org/dc/terms/"/>
    <ds:schemaRef ds:uri="2d8a9ac4-60f6-4978-8be3-644856f48e08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461c17e8-4211-4af9-a2dd-2e4f0aab68e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F2B1B49-A3B8-4DF5-81CE-A0E6DC1CA7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43BE12-C77F-42FA-9758-DC32EAC154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9ac4-60f6-4978-8be3-644856f48e08"/>
    <ds:schemaRef ds:uri="461c17e8-4211-4af9-a2dd-2e4f0aab68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1564</TotalTime>
  <Words>1399</Words>
  <Application>Microsoft Office PowerPoint</Application>
  <PresentationFormat>Širokoúhlá obrazovka</PresentationFormat>
  <Paragraphs>232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Rockwell</vt:lpstr>
      <vt:lpstr>Rockwell Condensed</vt:lpstr>
      <vt:lpstr>Wingdings</vt:lpstr>
      <vt:lpstr>Dřevo</vt:lpstr>
      <vt:lpstr>Fundraising</vt:lpstr>
      <vt:lpstr>Co je fundraising</vt:lpstr>
      <vt:lpstr>Kdo je zapojen do fundraisingu</vt:lpstr>
      <vt:lpstr>Proč fundraising?</vt:lpstr>
      <vt:lpstr>Zásady fundraisingu</vt:lpstr>
      <vt:lpstr>Informační zdroje o Fundraisingu</vt:lpstr>
      <vt:lpstr>    </vt:lpstr>
      <vt:lpstr>Grantový Fundraising</vt:lpstr>
      <vt:lpstr>Grantový Fundraising</vt:lpstr>
      <vt:lpstr>Nadace</vt:lpstr>
      <vt:lpstr>Nadace</vt:lpstr>
      <vt:lpstr>firemní fundraising</vt:lpstr>
      <vt:lpstr>firemní fundraising</vt:lpstr>
      <vt:lpstr>Individuální fundraising</vt:lpstr>
      <vt:lpstr>Individuální fundraising</vt:lpstr>
      <vt:lpstr>Individuální fundraising</vt:lpstr>
      <vt:lpstr>Srovnání fundraisingu v ČR a světě</vt:lpstr>
      <vt:lpstr>Zkušenosti s Fundraisingem</vt:lpstr>
      <vt:lpstr>Fundraising a váš projekt</vt:lpstr>
      <vt:lpstr>Grantový diář</vt:lpstr>
      <vt:lpstr>Fundraising v YMCA praha</vt:lpstr>
      <vt:lpstr>Fundraising v YMCA praha</vt:lpstr>
      <vt:lpstr>Fundraising v YMCA praha</vt:lpstr>
      <vt:lpstr>Fundraising v YMCA praha</vt:lpstr>
      <vt:lpstr>Poplatky jako součást fundraisingu</vt:lpstr>
      <vt:lpstr>Projektové nástroje</vt:lpstr>
      <vt:lpstr>Projektové nástroje</vt:lpstr>
      <vt:lpstr>Projektové nástroje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Jednotlivé fáze projektu</dc:title>
  <dc:creator>Petr Bruna</dc:creator>
  <cp:lastModifiedBy>Vedoucí</cp:lastModifiedBy>
  <cp:revision>105</cp:revision>
  <dcterms:created xsi:type="dcterms:W3CDTF">2018-08-07T09:49:42Z</dcterms:created>
  <dcterms:modified xsi:type="dcterms:W3CDTF">2020-12-07T07:18:55Z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0x01010070120D28A4FCBE4EAD7613A690AE0F10</vt:lpwstr>
  </property>
</Properties>
</file>