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handoutMasterIdLst>
    <p:handoutMasterId r:id="rId26"/>
  </p:handoutMasterIdLst>
  <p:sldIdLst>
    <p:sldId id="256" r:id="rId5"/>
    <p:sldId id="257" r:id="rId6"/>
    <p:sldId id="287" r:id="rId7"/>
    <p:sldId id="288" r:id="rId8"/>
    <p:sldId id="270" r:id="rId9"/>
    <p:sldId id="271" r:id="rId10"/>
    <p:sldId id="273" r:id="rId11"/>
    <p:sldId id="274" r:id="rId12"/>
    <p:sldId id="285" r:id="rId13"/>
    <p:sldId id="275" r:id="rId14"/>
    <p:sldId id="276" r:id="rId15"/>
    <p:sldId id="28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99" autoAdjust="0"/>
  </p:normalViewPr>
  <p:slideViewPr>
    <p:cSldViewPr>
      <p:cViewPr varScale="1">
        <p:scale>
          <a:sx n="108" d="100"/>
          <a:sy n="108" d="100"/>
        </p:scale>
        <p:origin x="714" y="9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94C91B-8DE6-47D8-9D19-08BE9FD0EB2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08D3FDF-73B9-4744-A9A9-400509829326}">
      <dgm:prSet phldrT="[Text]"/>
      <dgm:spPr/>
      <dgm:t>
        <a:bodyPr/>
        <a:lstStyle/>
        <a:p>
          <a:r>
            <a:rPr lang="cs-CZ" dirty="0"/>
            <a:t>Projekt</a:t>
          </a:r>
        </a:p>
      </dgm:t>
    </dgm:pt>
    <dgm:pt modelId="{3772E5D4-42AB-420F-9DFA-7E3F48474944}" type="parTrans" cxnId="{1B0C2CF2-20E3-4A31-96E3-851FA46855C9}">
      <dgm:prSet/>
      <dgm:spPr/>
      <dgm:t>
        <a:bodyPr/>
        <a:lstStyle/>
        <a:p>
          <a:endParaRPr lang="cs-CZ"/>
        </a:p>
      </dgm:t>
    </dgm:pt>
    <dgm:pt modelId="{652FEF4E-2524-472E-BA92-D916194D7087}" type="sibTrans" cxnId="{1B0C2CF2-20E3-4A31-96E3-851FA46855C9}">
      <dgm:prSet/>
      <dgm:spPr/>
      <dgm:t>
        <a:bodyPr/>
        <a:lstStyle/>
        <a:p>
          <a:endParaRPr lang="cs-CZ"/>
        </a:p>
      </dgm:t>
    </dgm:pt>
    <dgm:pt modelId="{E442893E-F02B-442F-BB84-9A9BA4D2FB95}">
      <dgm:prSet phldrT="[Text]"/>
      <dgm:spPr/>
      <dgm:t>
        <a:bodyPr/>
        <a:lstStyle/>
        <a:p>
          <a:r>
            <a:rPr lang="cs-CZ" dirty="0"/>
            <a:t>Činnost 1</a:t>
          </a:r>
        </a:p>
      </dgm:t>
    </dgm:pt>
    <dgm:pt modelId="{06FA9ED6-D4F6-47FB-A4C3-CABD49AEB919}" type="parTrans" cxnId="{EC5CFC07-51E3-4515-95DE-B08E98A42974}">
      <dgm:prSet/>
      <dgm:spPr/>
      <dgm:t>
        <a:bodyPr/>
        <a:lstStyle/>
        <a:p>
          <a:endParaRPr lang="cs-CZ"/>
        </a:p>
      </dgm:t>
    </dgm:pt>
    <dgm:pt modelId="{91100D1D-CD98-435E-B126-693F70D215C4}" type="sibTrans" cxnId="{EC5CFC07-51E3-4515-95DE-B08E98A42974}">
      <dgm:prSet/>
      <dgm:spPr/>
      <dgm:t>
        <a:bodyPr/>
        <a:lstStyle/>
        <a:p>
          <a:endParaRPr lang="cs-CZ"/>
        </a:p>
      </dgm:t>
    </dgm:pt>
    <dgm:pt modelId="{063323B0-F36C-4258-975A-76BAC23AF477}">
      <dgm:prSet phldrT="[Text]"/>
      <dgm:spPr/>
      <dgm:t>
        <a:bodyPr/>
        <a:lstStyle/>
        <a:p>
          <a:r>
            <a:rPr lang="cs-CZ" dirty="0"/>
            <a:t>Činnost 1.1</a:t>
          </a:r>
        </a:p>
      </dgm:t>
    </dgm:pt>
    <dgm:pt modelId="{41157DAE-D807-4AC4-8353-B29E3AE2335B}" type="parTrans" cxnId="{BE1A250A-0E7C-4D28-AD11-1F87D5575DC1}">
      <dgm:prSet/>
      <dgm:spPr/>
      <dgm:t>
        <a:bodyPr/>
        <a:lstStyle/>
        <a:p>
          <a:endParaRPr lang="cs-CZ"/>
        </a:p>
      </dgm:t>
    </dgm:pt>
    <dgm:pt modelId="{EB9EA1F4-8972-40DD-B4A7-DF3E0C39ABF3}" type="sibTrans" cxnId="{BE1A250A-0E7C-4D28-AD11-1F87D5575DC1}">
      <dgm:prSet/>
      <dgm:spPr/>
      <dgm:t>
        <a:bodyPr/>
        <a:lstStyle/>
        <a:p>
          <a:endParaRPr lang="cs-CZ"/>
        </a:p>
      </dgm:t>
    </dgm:pt>
    <dgm:pt modelId="{9D4F3000-40CB-4D28-BEBB-33E9C099A856}">
      <dgm:prSet phldrT="[Text]"/>
      <dgm:spPr/>
      <dgm:t>
        <a:bodyPr/>
        <a:lstStyle/>
        <a:p>
          <a:r>
            <a:rPr lang="cs-CZ" dirty="0"/>
            <a:t>Činnost 1.2</a:t>
          </a:r>
        </a:p>
      </dgm:t>
    </dgm:pt>
    <dgm:pt modelId="{220AB057-D83B-4193-B867-8824155D1D11}" type="parTrans" cxnId="{FC337B26-D1AF-44EE-A385-152D573AA878}">
      <dgm:prSet/>
      <dgm:spPr/>
      <dgm:t>
        <a:bodyPr/>
        <a:lstStyle/>
        <a:p>
          <a:endParaRPr lang="cs-CZ"/>
        </a:p>
      </dgm:t>
    </dgm:pt>
    <dgm:pt modelId="{AEDE4ABC-DB52-4440-BDA5-ADE2BF793893}" type="sibTrans" cxnId="{FC337B26-D1AF-44EE-A385-152D573AA878}">
      <dgm:prSet/>
      <dgm:spPr/>
      <dgm:t>
        <a:bodyPr/>
        <a:lstStyle/>
        <a:p>
          <a:endParaRPr lang="cs-CZ"/>
        </a:p>
      </dgm:t>
    </dgm:pt>
    <dgm:pt modelId="{173E7352-1B26-4E53-A642-6584565BC5BE}">
      <dgm:prSet phldrT="[Text]"/>
      <dgm:spPr/>
      <dgm:t>
        <a:bodyPr/>
        <a:lstStyle/>
        <a:p>
          <a:r>
            <a:rPr lang="cs-CZ" dirty="0"/>
            <a:t>Činnost 2</a:t>
          </a:r>
        </a:p>
      </dgm:t>
    </dgm:pt>
    <dgm:pt modelId="{2ECEFA79-FAA8-4063-B47A-4CF21D5825DC}" type="parTrans" cxnId="{A884A706-E9CE-43BA-9B6A-B06A368FBF6D}">
      <dgm:prSet/>
      <dgm:spPr/>
      <dgm:t>
        <a:bodyPr/>
        <a:lstStyle/>
        <a:p>
          <a:endParaRPr lang="cs-CZ"/>
        </a:p>
      </dgm:t>
    </dgm:pt>
    <dgm:pt modelId="{41042FD0-2A43-4F71-A2BD-3D80190DF0D5}" type="sibTrans" cxnId="{A884A706-E9CE-43BA-9B6A-B06A368FBF6D}">
      <dgm:prSet/>
      <dgm:spPr/>
      <dgm:t>
        <a:bodyPr/>
        <a:lstStyle/>
        <a:p>
          <a:endParaRPr lang="cs-CZ"/>
        </a:p>
      </dgm:t>
    </dgm:pt>
    <dgm:pt modelId="{4E2D2D62-CBAF-4244-836A-2969E9588B33}">
      <dgm:prSet phldrT="[Text]"/>
      <dgm:spPr/>
      <dgm:t>
        <a:bodyPr/>
        <a:lstStyle/>
        <a:p>
          <a:r>
            <a:rPr lang="cs-CZ" dirty="0"/>
            <a:t>Činnost 2.1</a:t>
          </a:r>
        </a:p>
      </dgm:t>
    </dgm:pt>
    <dgm:pt modelId="{CF169FA0-F580-4B34-9D1F-BA06093A360E}" type="parTrans" cxnId="{E9E8D32C-3CA6-4699-9B67-60D4F90B6BB8}">
      <dgm:prSet/>
      <dgm:spPr/>
      <dgm:t>
        <a:bodyPr/>
        <a:lstStyle/>
        <a:p>
          <a:endParaRPr lang="cs-CZ"/>
        </a:p>
      </dgm:t>
    </dgm:pt>
    <dgm:pt modelId="{7FFEEA90-1898-4B31-8B92-3E3275719D0F}" type="sibTrans" cxnId="{E9E8D32C-3CA6-4699-9B67-60D4F90B6BB8}">
      <dgm:prSet/>
      <dgm:spPr/>
      <dgm:t>
        <a:bodyPr/>
        <a:lstStyle/>
        <a:p>
          <a:endParaRPr lang="cs-CZ"/>
        </a:p>
      </dgm:t>
    </dgm:pt>
    <dgm:pt modelId="{7248CC74-7869-422D-AB55-8D971488E052}" type="pres">
      <dgm:prSet presAssocID="{CF94C91B-8DE6-47D8-9D19-08BE9FD0EB2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F8B6E4C-BE31-475D-82FF-468D70FC8E86}" type="pres">
      <dgm:prSet presAssocID="{A08D3FDF-73B9-4744-A9A9-400509829326}" presName="hierRoot1" presStyleCnt="0"/>
      <dgm:spPr/>
    </dgm:pt>
    <dgm:pt modelId="{883DB56A-8DB6-4F80-8FD4-A51269FA0E8C}" type="pres">
      <dgm:prSet presAssocID="{A08D3FDF-73B9-4744-A9A9-400509829326}" presName="composite" presStyleCnt="0"/>
      <dgm:spPr/>
    </dgm:pt>
    <dgm:pt modelId="{7E4AAB12-DE49-4722-B2C4-02A0CEC7CFBF}" type="pres">
      <dgm:prSet presAssocID="{A08D3FDF-73B9-4744-A9A9-400509829326}" presName="background" presStyleLbl="node0" presStyleIdx="0" presStyleCnt="1"/>
      <dgm:spPr/>
    </dgm:pt>
    <dgm:pt modelId="{1CF85C55-2A80-49ED-B9B3-0E3D542CCC19}" type="pres">
      <dgm:prSet presAssocID="{A08D3FDF-73B9-4744-A9A9-400509829326}" presName="text" presStyleLbl="fgAcc0" presStyleIdx="0" presStyleCnt="1">
        <dgm:presLayoutVars>
          <dgm:chPref val="3"/>
        </dgm:presLayoutVars>
      </dgm:prSet>
      <dgm:spPr/>
    </dgm:pt>
    <dgm:pt modelId="{61B36827-D8C0-469E-A8C1-31FC0A7B5060}" type="pres">
      <dgm:prSet presAssocID="{A08D3FDF-73B9-4744-A9A9-400509829326}" presName="hierChild2" presStyleCnt="0"/>
      <dgm:spPr/>
    </dgm:pt>
    <dgm:pt modelId="{26AF6481-7192-4203-9A02-04B2153DEC40}" type="pres">
      <dgm:prSet presAssocID="{06FA9ED6-D4F6-47FB-A4C3-CABD49AEB919}" presName="Name10" presStyleLbl="parChTrans1D2" presStyleIdx="0" presStyleCnt="2"/>
      <dgm:spPr/>
    </dgm:pt>
    <dgm:pt modelId="{760C5C97-4A27-4B09-A943-B0D065158F5E}" type="pres">
      <dgm:prSet presAssocID="{E442893E-F02B-442F-BB84-9A9BA4D2FB95}" presName="hierRoot2" presStyleCnt="0"/>
      <dgm:spPr/>
    </dgm:pt>
    <dgm:pt modelId="{E216784D-C111-4099-9670-C1153DD69C58}" type="pres">
      <dgm:prSet presAssocID="{E442893E-F02B-442F-BB84-9A9BA4D2FB95}" presName="composite2" presStyleCnt="0"/>
      <dgm:spPr/>
    </dgm:pt>
    <dgm:pt modelId="{AB0F7F29-62DE-4A09-A1EF-DDADB40984E3}" type="pres">
      <dgm:prSet presAssocID="{E442893E-F02B-442F-BB84-9A9BA4D2FB95}" presName="background2" presStyleLbl="node2" presStyleIdx="0" presStyleCnt="2"/>
      <dgm:spPr/>
    </dgm:pt>
    <dgm:pt modelId="{6F89A1B0-BDDC-4B5A-A307-12B4D746101F}" type="pres">
      <dgm:prSet presAssocID="{E442893E-F02B-442F-BB84-9A9BA4D2FB95}" presName="text2" presStyleLbl="fgAcc2" presStyleIdx="0" presStyleCnt="2">
        <dgm:presLayoutVars>
          <dgm:chPref val="3"/>
        </dgm:presLayoutVars>
      </dgm:prSet>
      <dgm:spPr/>
    </dgm:pt>
    <dgm:pt modelId="{C70F8022-0C0E-4193-8416-320955503B99}" type="pres">
      <dgm:prSet presAssocID="{E442893E-F02B-442F-BB84-9A9BA4D2FB95}" presName="hierChild3" presStyleCnt="0"/>
      <dgm:spPr/>
    </dgm:pt>
    <dgm:pt modelId="{93FA410D-63AE-41AF-887C-2820F0E79838}" type="pres">
      <dgm:prSet presAssocID="{41157DAE-D807-4AC4-8353-B29E3AE2335B}" presName="Name17" presStyleLbl="parChTrans1D3" presStyleIdx="0" presStyleCnt="3"/>
      <dgm:spPr/>
    </dgm:pt>
    <dgm:pt modelId="{D0918800-CB26-4EDF-8AC0-105BDA684A90}" type="pres">
      <dgm:prSet presAssocID="{063323B0-F36C-4258-975A-76BAC23AF477}" presName="hierRoot3" presStyleCnt="0"/>
      <dgm:spPr/>
    </dgm:pt>
    <dgm:pt modelId="{669E3112-299D-4D29-8A4D-4432742FB75D}" type="pres">
      <dgm:prSet presAssocID="{063323B0-F36C-4258-975A-76BAC23AF477}" presName="composite3" presStyleCnt="0"/>
      <dgm:spPr/>
    </dgm:pt>
    <dgm:pt modelId="{9BA2F210-18AE-49A2-BA91-BF1B1027596D}" type="pres">
      <dgm:prSet presAssocID="{063323B0-F36C-4258-975A-76BAC23AF477}" presName="background3" presStyleLbl="node3" presStyleIdx="0" presStyleCnt="3"/>
      <dgm:spPr/>
    </dgm:pt>
    <dgm:pt modelId="{E11986FE-0D53-4D89-9C72-0AD70C4891D0}" type="pres">
      <dgm:prSet presAssocID="{063323B0-F36C-4258-975A-76BAC23AF477}" presName="text3" presStyleLbl="fgAcc3" presStyleIdx="0" presStyleCnt="3">
        <dgm:presLayoutVars>
          <dgm:chPref val="3"/>
        </dgm:presLayoutVars>
      </dgm:prSet>
      <dgm:spPr/>
    </dgm:pt>
    <dgm:pt modelId="{273A8708-9CE4-4594-8136-8F7DD4C6CAF9}" type="pres">
      <dgm:prSet presAssocID="{063323B0-F36C-4258-975A-76BAC23AF477}" presName="hierChild4" presStyleCnt="0"/>
      <dgm:spPr/>
    </dgm:pt>
    <dgm:pt modelId="{9015646D-7095-4B4E-B092-4A273626CB9A}" type="pres">
      <dgm:prSet presAssocID="{220AB057-D83B-4193-B867-8824155D1D11}" presName="Name17" presStyleLbl="parChTrans1D3" presStyleIdx="1" presStyleCnt="3"/>
      <dgm:spPr/>
    </dgm:pt>
    <dgm:pt modelId="{F91B414D-D35A-4050-8687-F654480159C2}" type="pres">
      <dgm:prSet presAssocID="{9D4F3000-40CB-4D28-BEBB-33E9C099A856}" presName="hierRoot3" presStyleCnt="0"/>
      <dgm:spPr/>
    </dgm:pt>
    <dgm:pt modelId="{D724D69E-056C-4C8A-9050-479272497E89}" type="pres">
      <dgm:prSet presAssocID="{9D4F3000-40CB-4D28-BEBB-33E9C099A856}" presName="composite3" presStyleCnt="0"/>
      <dgm:spPr/>
    </dgm:pt>
    <dgm:pt modelId="{B52E404B-592E-401D-A0C7-23933B05F674}" type="pres">
      <dgm:prSet presAssocID="{9D4F3000-40CB-4D28-BEBB-33E9C099A856}" presName="background3" presStyleLbl="node3" presStyleIdx="1" presStyleCnt="3"/>
      <dgm:spPr/>
    </dgm:pt>
    <dgm:pt modelId="{568BAC31-B90E-4E77-BAFF-43D54C203C1B}" type="pres">
      <dgm:prSet presAssocID="{9D4F3000-40CB-4D28-BEBB-33E9C099A856}" presName="text3" presStyleLbl="fgAcc3" presStyleIdx="1" presStyleCnt="3">
        <dgm:presLayoutVars>
          <dgm:chPref val="3"/>
        </dgm:presLayoutVars>
      </dgm:prSet>
      <dgm:spPr/>
    </dgm:pt>
    <dgm:pt modelId="{6C9F5963-EDDA-4B18-9397-AA17E6BBCB51}" type="pres">
      <dgm:prSet presAssocID="{9D4F3000-40CB-4D28-BEBB-33E9C099A856}" presName="hierChild4" presStyleCnt="0"/>
      <dgm:spPr/>
    </dgm:pt>
    <dgm:pt modelId="{BB71F7B2-7617-4BA6-BACD-00E52F8CF02A}" type="pres">
      <dgm:prSet presAssocID="{2ECEFA79-FAA8-4063-B47A-4CF21D5825DC}" presName="Name10" presStyleLbl="parChTrans1D2" presStyleIdx="1" presStyleCnt="2"/>
      <dgm:spPr/>
    </dgm:pt>
    <dgm:pt modelId="{2A6793A5-0B5A-42C5-94D9-DF1E8A76BE84}" type="pres">
      <dgm:prSet presAssocID="{173E7352-1B26-4E53-A642-6584565BC5BE}" presName="hierRoot2" presStyleCnt="0"/>
      <dgm:spPr/>
    </dgm:pt>
    <dgm:pt modelId="{7C2C2467-631B-4A76-9A8D-F50F49F90BDA}" type="pres">
      <dgm:prSet presAssocID="{173E7352-1B26-4E53-A642-6584565BC5BE}" presName="composite2" presStyleCnt="0"/>
      <dgm:spPr/>
    </dgm:pt>
    <dgm:pt modelId="{60AD8101-5A49-4A41-A28E-4E188F03BDFB}" type="pres">
      <dgm:prSet presAssocID="{173E7352-1B26-4E53-A642-6584565BC5BE}" presName="background2" presStyleLbl="node2" presStyleIdx="1" presStyleCnt="2"/>
      <dgm:spPr/>
    </dgm:pt>
    <dgm:pt modelId="{2FB581DD-593F-4AAB-A38F-68F50D55A057}" type="pres">
      <dgm:prSet presAssocID="{173E7352-1B26-4E53-A642-6584565BC5BE}" presName="text2" presStyleLbl="fgAcc2" presStyleIdx="1" presStyleCnt="2">
        <dgm:presLayoutVars>
          <dgm:chPref val="3"/>
        </dgm:presLayoutVars>
      </dgm:prSet>
      <dgm:spPr/>
    </dgm:pt>
    <dgm:pt modelId="{32443F31-5B55-428A-B215-6A83CF6CA308}" type="pres">
      <dgm:prSet presAssocID="{173E7352-1B26-4E53-A642-6584565BC5BE}" presName="hierChild3" presStyleCnt="0"/>
      <dgm:spPr/>
    </dgm:pt>
    <dgm:pt modelId="{85411846-91D5-429B-9EE6-3780A2D96199}" type="pres">
      <dgm:prSet presAssocID="{CF169FA0-F580-4B34-9D1F-BA06093A360E}" presName="Name17" presStyleLbl="parChTrans1D3" presStyleIdx="2" presStyleCnt="3"/>
      <dgm:spPr/>
    </dgm:pt>
    <dgm:pt modelId="{FAC99E99-B44F-4DE2-B261-904273137FF6}" type="pres">
      <dgm:prSet presAssocID="{4E2D2D62-CBAF-4244-836A-2969E9588B33}" presName="hierRoot3" presStyleCnt="0"/>
      <dgm:spPr/>
    </dgm:pt>
    <dgm:pt modelId="{07C40657-5F55-4353-94A3-DD8D812E29C3}" type="pres">
      <dgm:prSet presAssocID="{4E2D2D62-CBAF-4244-836A-2969E9588B33}" presName="composite3" presStyleCnt="0"/>
      <dgm:spPr/>
    </dgm:pt>
    <dgm:pt modelId="{90248112-F0C7-4094-A85F-A8DC5F837438}" type="pres">
      <dgm:prSet presAssocID="{4E2D2D62-CBAF-4244-836A-2969E9588B33}" presName="background3" presStyleLbl="node3" presStyleIdx="2" presStyleCnt="3"/>
      <dgm:spPr/>
    </dgm:pt>
    <dgm:pt modelId="{5113D2A5-26B9-4105-B144-64312437F671}" type="pres">
      <dgm:prSet presAssocID="{4E2D2D62-CBAF-4244-836A-2969E9588B33}" presName="text3" presStyleLbl="fgAcc3" presStyleIdx="2" presStyleCnt="3">
        <dgm:presLayoutVars>
          <dgm:chPref val="3"/>
        </dgm:presLayoutVars>
      </dgm:prSet>
      <dgm:spPr/>
    </dgm:pt>
    <dgm:pt modelId="{289FFAE8-BF41-4962-B59C-1C843C78FB6F}" type="pres">
      <dgm:prSet presAssocID="{4E2D2D62-CBAF-4244-836A-2969E9588B33}" presName="hierChild4" presStyleCnt="0"/>
      <dgm:spPr/>
    </dgm:pt>
  </dgm:ptLst>
  <dgm:cxnLst>
    <dgm:cxn modelId="{F217FE00-A35C-4694-BD63-50A9CAD96EFE}" type="presOf" srcId="{06FA9ED6-D4F6-47FB-A4C3-CABD49AEB919}" destId="{26AF6481-7192-4203-9A02-04B2153DEC40}" srcOrd="0" destOrd="0" presId="urn:microsoft.com/office/officeart/2005/8/layout/hierarchy1"/>
    <dgm:cxn modelId="{A884A706-E9CE-43BA-9B6A-B06A368FBF6D}" srcId="{A08D3FDF-73B9-4744-A9A9-400509829326}" destId="{173E7352-1B26-4E53-A642-6584565BC5BE}" srcOrd="1" destOrd="0" parTransId="{2ECEFA79-FAA8-4063-B47A-4CF21D5825DC}" sibTransId="{41042FD0-2A43-4F71-A2BD-3D80190DF0D5}"/>
    <dgm:cxn modelId="{EC5CFC07-51E3-4515-95DE-B08E98A42974}" srcId="{A08D3FDF-73B9-4744-A9A9-400509829326}" destId="{E442893E-F02B-442F-BB84-9A9BA4D2FB95}" srcOrd="0" destOrd="0" parTransId="{06FA9ED6-D4F6-47FB-A4C3-CABD49AEB919}" sibTransId="{91100D1D-CD98-435E-B126-693F70D215C4}"/>
    <dgm:cxn modelId="{BE1A250A-0E7C-4D28-AD11-1F87D5575DC1}" srcId="{E442893E-F02B-442F-BB84-9A9BA4D2FB95}" destId="{063323B0-F36C-4258-975A-76BAC23AF477}" srcOrd="0" destOrd="0" parTransId="{41157DAE-D807-4AC4-8353-B29E3AE2335B}" sibTransId="{EB9EA1F4-8972-40DD-B4A7-DF3E0C39ABF3}"/>
    <dgm:cxn modelId="{FC337B26-D1AF-44EE-A385-152D573AA878}" srcId="{E442893E-F02B-442F-BB84-9A9BA4D2FB95}" destId="{9D4F3000-40CB-4D28-BEBB-33E9C099A856}" srcOrd="1" destOrd="0" parTransId="{220AB057-D83B-4193-B867-8824155D1D11}" sibTransId="{AEDE4ABC-DB52-4440-BDA5-ADE2BF793893}"/>
    <dgm:cxn modelId="{E9E8D32C-3CA6-4699-9B67-60D4F90B6BB8}" srcId="{173E7352-1B26-4E53-A642-6584565BC5BE}" destId="{4E2D2D62-CBAF-4244-836A-2969E9588B33}" srcOrd="0" destOrd="0" parTransId="{CF169FA0-F580-4B34-9D1F-BA06093A360E}" sibTransId="{7FFEEA90-1898-4B31-8B92-3E3275719D0F}"/>
    <dgm:cxn modelId="{4A55992F-E2E8-427D-AFE5-664B9F41962F}" type="presOf" srcId="{CF94C91B-8DE6-47D8-9D19-08BE9FD0EB28}" destId="{7248CC74-7869-422D-AB55-8D971488E052}" srcOrd="0" destOrd="0" presId="urn:microsoft.com/office/officeart/2005/8/layout/hierarchy1"/>
    <dgm:cxn modelId="{C76D813A-C6B9-493F-85B5-3DEF48A6037D}" type="presOf" srcId="{173E7352-1B26-4E53-A642-6584565BC5BE}" destId="{2FB581DD-593F-4AAB-A38F-68F50D55A057}" srcOrd="0" destOrd="0" presId="urn:microsoft.com/office/officeart/2005/8/layout/hierarchy1"/>
    <dgm:cxn modelId="{C0AFFD75-1604-47A2-B440-9F843DE2E753}" type="presOf" srcId="{CF169FA0-F580-4B34-9D1F-BA06093A360E}" destId="{85411846-91D5-429B-9EE6-3780A2D96199}" srcOrd="0" destOrd="0" presId="urn:microsoft.com/office/officeart/2005/8/layout/hierarchy1"/>
    <dgm:cxn modelId="{0143CD59-2B9C-473E-93E1-56913E913483}" type="presOf" srcId="{4E2D2D62-CBAF-4244-836A-2969E9588B33}" destId="{5113D2A5-26B9-4105-B144-64312437F671}" srcOrd="0" destOrd="0" presId="urn:microsoft.com/office/officeart/2005/8/layout/hierarchy1"/>
    <dgm:cxn modelId="{67FD148C-78F7-4A07-8DA3-DE62580D4225}" type="presOf" srcId="{220AB057-D83B-4193-B867-8824155D1D11}" destId="{9015646D-7095-4B4E-B092-4A273626CB9A}" srcOrd="0" destOrd="0" presId="urn:microsoft.com/office/officeart/2005/8/layout/hierarchy1"/>
    <dgm:cxn modelId="{F924E78C-ACE7-44C9-866A-02587BDECC8A}" type="presOf" srcId="{A08D3FDF-73B9-4744-A9A9-400509829326}" destId="{1CF85C55-2A80-49ED-B9B3-0E3D542CCC19}" srcOrd="0" destOrd="0" presId="urn:microsoft.com/office/officeart/2005/8/layout/hierarchy1"/>
    <dgm:cxn modelId="{13BE84C9-509B-46C7-8BAE-84E68A4FAA5E}" type="presOf" srcId="{2ECEFA79-FAA8-4063-B47A-4CF21D5825DC}" destId="{BB71F7B2-7617-4BA6-BACD-00E52F8CF02A}" srcOrd="0" destOrd="0" presId="urn:microsoft.com/office/officeart/2005/8/layout/hierarchy1"/>
    <dgm:cxn modelId="{88E6AACF-376E-42C6-BDDF-8BAADC0C996C}" type="presOf" srcId="{9D4F3000-40CB-4D28-BEBB-33E9C099A856}" destId="{568BAC31-B90E-4E77-BAFF-43D54C203C1B}" srcOrd="0" destOrd="0" presId="urn:microsoft.com/office/officeart/2005/8/layout/hierarchy1"/>
    <dgm:cxn modelId="{715AEAD5-EF89-4B2A-A09F-57B6B2EFF1A7}" type="presOf" srcId="{41157DAE-D807-4AC4-8353-B29E3AE2335B}" destId="{93FA410D-63AE-41AF-887C-2820F0E79838}" srcOrd="0" destOrd="0" presId="urn:microsoft.com/office/officeart/2005/8/layout/hierarchy1"/>
    <dgm:cxn modelId="{1B0C2CF2-20E3-4A31-96E3-851FA46855C9}" srcId="{CF94C91B-8DE6-47D8-9D19-08BE9FD0EB28}" destId="{A08D3FDF-73B9-4744-A9A9-400509829326}" srcOrd="0" destOrd="0" parTransId="{3772E5D4-42AB-420F-9DFA-7E3F48474944}" sibTransId="{652FEF4E-2524-472E-BA92-D916194D7087}"/>
    <dgm:cxn modelId="{347509FA-0427-4876-83DC-F71CBAF32032}" type="presOf" srcId="{063323B0-F36C-4258-975A-76BAC23AF477}" destId="{E11986FE-0D53-4D89-9C72-0AD70C4891D0}" srcOrd="0" destOrd="0" presId="urn:microsoft.com/office/officeart/2005/8/layout/hierarchy1"/>
    <dgm:cxn modelId="{9B8B6EFA-5328-4B3D-9181-D920C4F30408}" type="presOf" srcId="{E442893E-F02B-442F-BB84-9A9BA4D2FB95}" destId="{6F89A1B0-BDDC-4B5A-A307-12B4D746101F}" srcOrd="0" destOrd="0" presId="urn:microsoft.com/office/officeart/2005/8/layout/hierarchy1"/>
    <dgm:cxn modelId="{4AE9E7DD-1FE6-4CC0-A843-50B26F01BAAA}" type="presParOf" srcId="{7248CC74-7869-422D-AB55-8D971488E052}" destId="{3F8B6E4C-BE31-475D-82FF-468D70FC8E86}" srcOrd="0" destOrd="0" presId="urn:microsoft.com/office/officeart/2005/8/layout/hierarchy1"/>
    <dgm:cxn modelId="{45E53F4A-EC4B-4405-930E-7644442B6849}" type="presParOf" srcId="{3F8B6E4C-BE31-475D-82FF-468D70FC8E86}" destId="{883DB56A-8DB6-4F80-8FD4-A51269FA0E8C}" srcOrd="0" destOrd="0" presId="urn:microsoft.com/office/officeart/2005/8/layout/hierarchy1"/>
    <dgm:cxn modelId="{2E7F5BED-E603-4F00-8645-FB96F08CAC18}" type="presParOf" srcId="{883DB56A-8DB6-4F80-8FD4-A51269FA0E8C}" destId="{7E4AAB12-DE49-4722-B2C4-02A0CEC7CFBF}" srcOrd="0" destOrd="0" presId="urn:microsoft.com/office/officeart/2005/8/layout/hierarchy1"/>
    <dgm:cxn modelId="{25A196E9-BD22-4452-8E29-2CF8B476B820}" type="presParOf" srcId="{883DB56A-8DB6-4F80-8FD4-A51269FA0E8C}" destId="{1CF85C55-2A80-49ED-B9B3-0E3D542CCC19}" srcOrd="1" destOrd="0" presId="urn:microsoft.com/office/officeart/2005/8/layout/hierarchy1"/>
    <dgm:cxn modelId="{CE3FE42F-F793-4B1B-9FEA-14A11D2B7230}" type="presParOf" srcId="{3F8B6E4C-BE31-475D-82FF-468D70FC8E86}" destId="{61B36827-D8C0-469E-A8C1-31FC0A7B5060}" srcOrd="1" destOrd="0" presId="urn:microsoft.com/office/officeart/2005/8/layout/hierarchy1"/>
    <dgm:cxn modelId="{4DA60215-5B39-4533-9EC3-7837E28D09C5}" type="presParOf" srcId="{61B36827-D8C0-469E-A8C1-31FC0A7B5060}" destId="{26AF6481-7192-4203-9A02-04B2153DEC40}" srcOrd="0" destOrd="0" presId="urn:microsoft.com/office/officeart/2005/8/layout/hierarchy1"/>
    <dgm:cxn modelId="{FAAE1488-7827-4BB2-AAC6-3B037E3D32CE}" type="presParOf" srcId="{61B36827-D8C0-469E-A8C1-31FC0A7B5060}" destId="{760C5C97-4A27-4B09-A943-B0D065158F5E}" srcOrd="1" destOrd="0" presId="urn:microsoft.com/office/officeart/2005/8/layout/hierarchy1"/>
    <dgm:cxn modelId="{549C3487-5E96-497D-99FE-7BF6E727B7CE}" type="presParOf" srcId="{760C5C97-4A27-4B09-A943-B0D065158F5E}" destId="{E216784D-C111-4099-9670-C1153DD69C58}" srcOrd="0" destOrd="0" presId="urn:microsoft.com/office/officeart/2005/8/layout/hierarchy1"/>
    <dgm:cxn modelId="{16963BB7-476D-4D5F-857F-90FE8CAF293E}" type="presParOf" srcId="{E216784D-C111-4099-9670-C1153DD69C58}" destId="{AB0F7F29-62DE-4A09-A1EF-DDADB40984E3}" srcOrd="0" destOrd="0" presId="urn:microsoft.com/office/officeart/2005/8/layout/hierarchy1"/>
    <dgm:cxn modelId="{CDB49E1B-9AA8-48DE-9952-276C2794ED33}" type="presParOf" srcId="{E216784D-C111-4099-9670-C1153DD69C58}" destId="{6F89A1B0-BDDC-4B5A-A307-12B4D746101F}" srcOrd="1" destOrd="0" presId="urn:microsoft.com/office/officeart/2005/8/layout/hierarchy1"/>
    <dgm:cxn modelId="{1342FCCA-37E7-44AE-9FE7-A1D700F563BD}" type="presParOf" srcId="{760C5C97-4A27-4B09-A943-B0D065158F5E}" destId="{C70F8022-0C0E-4193-8416-320955503B99}" srcOrd="1" destOrd="0" presId="urn:microsoft.com/office/officeart/2005/8/layout/hierarchy1"/>
    <dgm:cxn modelId="{6C80EB87-B001-4122-8C3F-A17324283A2D}" type="presParOf" srcId="{C70F8022-0C0E-4193-8416-320955503B99}" destId="{93FA410D-63AE-41AF-887C-2820F0E79838}" srcOrd="0" destOrd="0" presId="urn:microsoft.com/office/officeart/2005/8/layout/hierarchy1"/>
    <dgm:cxn modelId="{3C0D9C59-7803-4E5F-AF9E-199FEC44F4E4}" type="presParOf" srcId="{C70F8022-0C0E-4193-8416-320955503B99}" destId="{D0918800-CB26-4EDF-8AC0-105BDA684A90}" srcOrd="1" destOrd="0" presId="urn:microsoft.com/office/officeart/2005/8/layout/hierarchy1"/>
    <dgm:cxn modelId="{7788B43A-3F17-4CE6-A7C1-BFF683E97C6E}" type="presParOf" srcId="{D0918800-CB26-4EDF-8AC0-105BDA684A90}" destId="{669E3112-299D-4D29-8A4D-4432742FB75D}" srcOrd="0" destOrd="0" presId="urn:microsoft.com/office/officeart/2005/8/layout/hierarchy1"/>
    <dgm:cxn modelId="{A66A9F78-9DDE-49BC-9BFB-4E5DBBEDD974}" type="presParOf" srcId="{669E3112-299D-4D29-8A4D-4432742FB75D}" destId="{9BA2F210-18AE-49A2-BA91-BF1B1027596D}" srcOrd="0" destOrd="0" presId="urn:microsoft.com/office/officeart/2005/8/layout/hierarchy1"/>
    <dgm:cxn modelId="{435A1327-5016-4AA8-BBDB-ABA486CB46EC}" type="presParOf" srcId="{669E3112-299D-4D29-8A4D-4432742FB75D}" destId="{E11986FE-0D53-4D89-9C72-0AD70C4891D0}" srcOrd="1" destOrd="0" presId="urn:microsoft.com/office/officeart/2005/8/layout/hierarchy1"/>
    <dgm:cxn modelId="{6176C35C-CC8E-4B74-9D6B-85635D9DC524}" type="presParOf" srcId="{D0918800-CB26-4EDF-8AC0-105BDA684A90}" destId="{273A8708-9CE4-4594-8136-8F7DD4C6CAF9}" srcOrd="1" destOrd="0" presId="urn:microsoft.com/office/officeart/2005/8/layout/hierarchy1"/>
    <dgm:cxn modelId="{985183C9-CFF6-427B-8A64-B142B1BC45EB}" type="presParOf" srcId="{C70F8022-0C0E-4193-8416-320955503B99}" destId="{9015646D-7095-4B4E-B092-4A273626CB9A}" srcOrd="2" destOrd="0" presId="urn:microsoft.com/office/officeart/2005/8/layout/hierarchy1"/>
    <dgm:cxn modelId="{59A4AB50-7A04-4ECF-9C7E-B83F93CC4C23}" type="presParOf" srcId="{C70F8022-0C0E-4193-8416-320955503B99}" destId="{F91B414D-D35A-4050-8687-F654480159C2}" srcOrd="3" destOrd="0" presId="urn:microsoft.com/office/officeart/2005/8/layout/hierarchy1"/>
    <dgm:cxn modelId="{B6519F62-9A61-4FDD-8864-5969E357F240}" type="presParOf" srcId="{F91B414D-D35A-4050-8687-F654480159C2}" destId="{D724D69E-056C-4C8A-9050-479272497E89}" srcOrd="0" destOrd="0" presId="urn:microsoft.com/office/officeart/2005/8/layout/hierarchy1"/>
    <dgm:cxn modelId="{AE77E67C-B5AD-45DB-B0E6-4C2BC3F09532}" type="presParOf" srcId="{D724D69E-056C-4C8A-9050-479272497E89}" destId="{B52E404B-592E-401D-A0C7-23933B05F674}" srcOrd="0" destOrd="0" presId="urn:microsoft.com/office/officeart/2005/8/layout/hierarchy1"/>
    <dgm:cxn modelId="{A4A9BA65-6E77-4224-BFEF-51FCC53D59F2}" type="presParOf" srcId="{D724D69E-056C-4C8A-9050-479272497E89}" destId="{568BAC31-B90E-4E77-BAFF-43D54C203C1B}" srcOrd="1" destOrd="0" presId="urn:microsoft.com/office/officeart/2005/8/layout/hierarchy1"/>
    <dgm:cxn modelId="{F59B484E-47CD-4443-924E-3565F8954E83}" type="presParOf" srcId="{F91B414D-D35A-4050-8687-F654480159C2}" destId="{6C9F5963-EDDA-4B18-9397-AA17E6BBCB51}" srcOrd="1" destOrd="0" presId="urn:microsoft.com/office/officeart/2005/8/layout/hierarchy1"/>
    <dgm:cxn modelId="{60011DB4-5FC9-40E3-8872-1DEF5DC765A3}" type="presParOf" srcId="{61B36827-D8C0-469E-A8C1-31FC0A7B5060}" destId="{BB71F7B2-7617-4BA6-BACD-00E52F8CF02A}" srcOrd="2" destOrd="0" presId="urn:microsoft.com/office/officeart/2005/8/layout/hierarchy1"/>
    <dgm:cxn modelId="{4FC1E043-4327-4CD3-8E98-22F1A7A06C44}" type="presParOf" srcId="{61B36827-D8C0-469E-A8C1-31FC0A7B5060}" destId="{2A6793A5-0B5A-42C5-94D9-DF1E8A76BE84}" srcOrd="3" destOrd="0" presId="urn:microsoft.com/office/officeart/2005/8/layout/hierarchy1"/>
    <dgm:cxn modelId="{546084A1-B704-4BBD-B675-734D1862B147}" type="presParOf" srcId="{2A6793A5-0B5A-42C5-94D9-DF1E8A76BE84}" destId="{7C2C2467-631B-4A76-9A8D-F50F49F90BDA}" srcOrd="0" destOrd="0" presId="urn:microsoft.com/office/officeart/2005/8/layout/hierarchy1"/>
    <dgm:cxn modelId="{4CCC5C03-64CA-4BB3-947E-B6BDA95873E6}" type="presParOf" srcId="{7C2C2467-631B-4A76-9A8D-F50F49F90BDA}" destId="{60AD8101-5A49-4A41-A28E-4E188F03BDFB}" srcOrd="0" destOrd="0" presId="urn:microsoft.com/office/officeart/2005/8/layout/hierarchy1"/>
    <dgm:cxn modelId="{FC5756C5-A753-4B36-93E1-C6250296DFFA}" type="presParOf" srcId="{7C2C2467-631B-4A76-9A8D-F50F49F90BDA}" destId="{2FB581DD-593F-4AAB-A38F-68F50D55A057}" srcOrd="1" destOrd="0" presId="urn:microsoft.com/office/officeart/2005/8/layout/hierarchy1"/>
    <dgm:cxn modelId="{2917CEFD-152A-4885-AE74-05688F750B90}" type="presParOf" srcId="{2A6793A5-0B5A-42C5-94D9-DF1E8A76BE84}" destId="{32443F31-5B55-428A-B215-6A83CF6CA308}" srcOrd="1" destOrd="0" presId="urn:microsoft.com/office/officeart/2005/8/layout/hierarchy1"/>
    <dgm:cxn modelId="{7E18E8ED-1067-44A6-9F66-FB856B3EC2EA}" type="presParOf" srcId="{32443F31-5B55-428A-B215-6A83CF6CA308}" destId="{85411846-91D5-429B-9EE6-3780A2D96199}" srcOrd="0" destOrd="0" presId="urn:microsoft.com/office/officeart/2005/8/layout/hierarchy1"/>
    <dgm:cxn modelId="{71F0BBF4-5D7A-495B-AFE8-64AE35B24BE4}" type="presParOf" srcId="{32443F31-5B55-428A-B215-6A83CF6CA308}" destId="{FAC99E99-B44F-4DE2-B261-904273137FF6}" srcOrd="1" destOrd="0" presId="urn:microsoft.com/office/officeart/2005/8/layout/hierarchy1"/>
    <dgm:cxn modelId="{DC9B2FDE-DF0B-451F-9F7E-8A886D4B4BF8}" type="presParOf" srcId="{FAC99E99-B44F-4DE2-B261-904273137FF6}" destId="{07C40657-5F55-4353-94A3-DD8D812E29C3}" srcOrd="0" destOrd="0" presId="urn:microsoft.com/office/officeart/2005/8/layout/hierarchy1"/>
    <dgm:cxn modelId="{544824D8-E224-49BA-91D6-C32428363D6C}" type="presParOf" srcId="{07C40657-5F55-4353-94A3-DD8D812E29C3}" destId="{90248112-F0C7-4094-A85F-A8DC5F837438}" srcOrd="0" destOrd="0" presId="urn:microsoft.com/office/officeart/2005/8/layout/hierarchy1"/>
    <dgm:cxn modelId="{7EDC424A-7F48-43AB-8F51-8166559164A4}" type="presParOf" srcId="{07C40657-5F55-4353-94A3-DD8D812E29C3}" destId="{5113D2A5-26B9-4105-B144-64312437F671}" srcOrd="1" destOrd="0" presId="urn:microsoft.com/office/officeart/2005/8/layout/hierarchy1"/>
    <dgm:cxn modelId="{751AB105-119A-48ED-A7A0-885E85D271FA}" type="presParOf" srcId="{FAC99E99-B44F-4DE2-B261-904273137FF6}" destId="{289FFAE8-BF41-4962-B59C-1C843C78FB6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1846-91D5-429B-9EE6-3780A2D96199}">
      <dsp:nvSpPr>
        <dsp:cNvPr id="0" name=""/>
        <dsp:cNvSpPr/>
      </dsp:nvSpPr>
      <dsp:spPr>
        <a:xfrm>
          <a:off x="2539685" y="1292139"/>
          <a:ext cx="91440" cy="2406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06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71F7B2-7617-4BA6-BACD-00E52F8CF02A}">
      <dsp:nvSpPr>
        <dsp:cNvPr id="0" name=""/>
        <dsp:cNvSpPr/>
      </dsp:nvSpPr>
      <dsp:spPr>
        <a:xfrm>
          <a:off x="1827014" y="526163"/>
          <a:ext cx="758391" cy="2406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973"/>
              </a:lnTo>
              <a:lnTo>
                <a:pt x="758391" y="163973"/>
              </a:lnTo>
              <a:lnTo>
                <a:pt x="758391" y="2406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15646D-7095-4B4E-B092-4A273626CB9A}">
      <dsp:nvSpPr>
        <dsp:cNvPr id="0" name=""/>
        <dsp:cNvSpPr/>
      </dsp:nvSpPr>
      <dsp:spPr>
        <a:xfrm>
          <a:off x="1068622" y="1292139"/>
          <a:ext cx="505594" cy="2406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973"/>
              </a:lnTo>
              <a:lnTo>
                <a:pt x="505594" y="163973"/>
              </a:lnTo>
              <a:lnTo>
                <a:pt x="505594" y="2406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FA410D-63AE-41AF-887C-2820F0E79838}">
      <dsp:nvSpPr>
        <dsp:cNvPr id="0" name=""/>
        <dsp:cNvSpPr/>
      </dsp:nvSpPr>
      <dsp:spPr>
        <a:xfrm>
          <a:off x="563028" y="1292139"/>
          <a:ext cx="505594" cy="240616"/>
        </a:xfrm>
        <a:custGeom>
          <a:avLst/>
          <a:gdLst/>
          <a:ahLst/>
          <a:cxnLst/>
          <a:rect l="0" t="0" r="0" b="0"/>
          <a:pathLst>
            <a:path>
              <a:moveTo>
                <a:pt x="505594" y="0"/>
              </a:moveTo>
              <a:lnTo>
                <a:pt x="505594" y="163973"/>
              </a:lnTo>
              <a:lnTo>
                <a:pt x="0" y="163973"/>
              </a:lnTo>
              <a:lnTo>
                <a:pt x="0" y="2406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AF6481-7192-4203-9A02-04B2153DEC40}">
      <dsp:nvSpPr>
        <dsp:cNvPr id="0" name=""/>
        <dsp:cNvSpPr/>
      </dsp:nvSpPr>
      <dsp:spPr>
        <a:xfrm>
          <a:off x="1068622" y="526163"/>
          <a:ext cx="758391" cy="240616"/>
        </a:xfrm>
        <a:custGeom>
          <a:avLst/>
          <a:gdLst/>
          <a:ahLst/>
          <a:cxnLst/>
          <a:rect l="0" t="0" r="0" b="0"/>
          <a:pathLst>
            <a:path>
              <a:moveTo>
                <a:pt x="758391" y="0"/>
              </a:moveTo>
              <a:lnTo>
                <a:pt x="758391" y="163973"/>
              </a:lnTo>
              <a:lnTo>
                <a:pt x="0" y="163973"/>
              </a:lnTo>
              <a:lnTo>
                <a:pt x="0" y="2406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AAB12-DE49-4722-B2C4-02A0CEC7CFBF}">
      <dsp:nvSpPr>
        <dsp:cNvPr id="0" name=""/>
        <dsp:cNvSpPr/>
      </dsp:nvSpPr>
      <dsp:spPr>
        <a:xfrm>
          <a:off x="1413345" y="805"/>
          <a:ext cx="827336" cy="5253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F85C55-2A80-49ED-B9B3-0E3D542CCC19}">
      <dsp:nvSpPr>
        <dsp:cNvPr id="0" name=""/>
        <dsp:cNvSpPr/>
      </dsp:nvSpPr>
      <dsp:spPr>
        <a:xfrm>
          <a:off x="1505272" y="88135"/>
          <a:ext cx="827336" cy="525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Projekt</a:t>
          </a:r>
        </a:p>
      </dsp:txBody>
      <dsp:txXfrm>
        <a:off x="1520659" y="103522"/>
        <a:ext cx="796562" cy="494584"/>
      </dsp:txXfrm>
    </dsp:sp>
    <dsp:sp modelId="{AB0F7F29-62DE-4A09-A1EF-DDADB40984E3}">
      <dsp:nvSpPr>
        <dsp:cNvPr id="0" name=""/>
        <dsp:cNvSpPr/>
      </dsp:nvSpPr>
      <dsp:spPr>
        <a:xfrm>
          <a:off x="654954" y="766780"/>
          <a:ext cx="827336" cy="5253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89A1B0-BDDC-4B5A-A307-12B4D746101F}">
      <dsp:nvSpPr>
        <dsp:cNvPr id="0" name=""/>
        <dsp:cNvSpPr/>
      </dsp:nvSpPr>
      <dsp:spPr>
        <a:xfrm>
          <a:off x="746880" y="854110"/>
          <a:ext cx="827336" cy="525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Činnost 1</a:t>
          </a:r>
        </a:p>
      </dsp:txBody>
      <dsp:txXfrm>
        <a:off x="762267" y="869497"/>
        <a:ext cx="796562" cy="494584"/>
      </dsp:txXfrm>
    </dsp:sp>
    <dsp:sp modelId="{9BA2F210-18AE-49A2-BA91-BF1B1027596D}">
      <dsp:nvSpPr>
        <dsp:cNvPr id="0" name=""/>
        <dsp:cNvSpPr/>
      </dsp:nvSpPr>
      <dsp:spPr>
        <a:xfrm>
          <a:off x="149360" y="1532756"/>
          <a:ext cx="827336" cy="5253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1986FE-0D53-4D89-9C72-0AD70C4891D0}">
      <dsp:nvSpPr>
        <dsp:cNvPr id="0" name=""/>
        <dsp:cNvSpPr/>
      </dsp:nvSpPr>
      <dsp:spPr>
        <a:xfrm>
          <a:off x="241286" y="1620086"/>
          <a:ext cx="827336" cy="525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Činnost 1.1</a:t>
          </a:r>
        </a:p>
      </dsp:txBody>
      <dsp:txXfrm>
        <a:off x="256673" y="1635473"/>
        <a:ext cx="796562" cy="494584"/>
      </dsp:txXfrm>
    </dsp:sp>
    <dsp:sp modelId="{B52E404B-592E-401D-A0C7-23933B05F674}">
      <dsp:nvSpPr>
        <dsp:cNvPr id="0" name=""/>
        <dsp:cNvSpPr/>
      </dsp:nvSpPr>
      <dsp:spPr>
        <a:xfrm>
          <a:off x="1160548" y="1532756"/>
          <a:ext cx="827336" cy="5253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8BAC31-B90E-4E77-BAFF-43D54C203C1B}">
      <dsp:nvSpPr>
        <dsp:cNvPr id="0" name=""/>
        <dsp:cNvSpPr/>
      </dsp:nvSpPr>
      <dsp:spPr>
        <a:xfrm>
          <a:off x="1252475" y="1620086"/>
          <a:ext cx="827336" cy="525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Činnost 1.2</a:t>
          </a:r>
        </a:p>
      </dsp:txBody>
      <dsp:txXfrm>
        <a:off x="1267862" y="1635473"/>
        <a:ext cx="796562" cy="494584"/>
      </dsp:txXfrm>
    </dsp:sp>
    <dsp:sp modelId="{60AD8101-5A49-4A41-A28E-4E188F03BDFB}">
      <dsp:nvSpPr>
        <dsp:cNvPr id="0" name=""/>
        <dsp:cNvSpPr/>
      </dsp:nvSpPr>
      <dsp:spPr>
        <a:xfrm>
          <a:off x="2171737" y="766780"/>
          <a:ext cx="827336" cy="5253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581DD-593F-4AAB-A38F-68F50D55A057}">
      <dsp:nvSpPr>
        <dsp:cNvPr id="0" name=""/>
        <dsp:cNvSpPr/>
      </dsp:nvSpPr>
      <dsp:spPr>
        <a:xfrm>
          <a:off x="2263663" y="854110"/>
          <a:ext cx="827336" cy="525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Činnost 2</a:t>
          </a:r>
        </a:p>
      </dsp:txBody>
      <dsp:txXfrm>
        <a:off x="2279050" y="869497"/>
        <a:ext cx="796562" cy="494584"/>
      </dsp:txXfrm>
    </dsp:sp>
    <dsp:sp modelId="{90248112-F0C7-4094-A85F-A8DC5F837438}">
      <dsp:nvSpPr>
        <dsp:cNvPr id="0" name=""/>
        <dsp:cNvSpPr/>
      </dsp:nvSpPr>
      <dsp:spPr>
        <a:xfrm>
          <a:off x="2171737" y="1532756"/>
          <a:ext cx="827336" cy="5253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3D2A5-26B9-4105-B144-64312437F671}">
      <dsp:nvSpPr>
        <dsp:cNvPr id="0" name=""/>
        <dsp:cNvSpPr/>
      </dsp:nvSpPr>
      <dsp:spPr>
        <a:xfrm>
          <a:off x="2263663" y="1620086"/>
          <a:ext cx="827336" cy="5253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Činnost 2.1</a:t>
          </a:r>
        </a:p>
      </dsp:txBody>
      <dsp:txXfrm>
        <a:off x="2279050" y="1635473"/>
        <a:ext cx="796562" cy="494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22.03.2021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905236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925870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31232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22.03.2021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isq.pt/mod/book/view.php?id=1385&amp;chapterid=173&amp;lang=cs" TargetMode="External"/><Relationship Id="rId2" Type="http://schemas.openxmlformats.org/officeDocument/2006/relationships/hyperlink" Target="http://projektoverizenisucha.blogspot.com/2018/01/ganttuv-diagram-projektu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arketplace-cdn.atlassian.com/files/images/d29fe2f3-26ca-4c83-b2ba-7cec4fb3b379.png" TargetMode="External"/><Relationship Id="rId2" Type="http://schemas.openxmlformats.org/officeDocument/2006/relationships/hyperlink" Target="https://www.sourcecodestore.com/Uploads/Articles/1529ee32-0b43-4a47-a9b1-7b9ed858426c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pen.lib.umn.edu/exploringbusiness/chapter/11-4-graphical-tools-pert-and-gantt-charts/" TargetMode="External"/><Relationship Id="rId4" Type="http://schemas.openxmlformats.org/officeDocument/2006/relationships/image" Target="../media/image16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.flickr.com/photos/pshegubj/8325576453/in/photostrea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uwaterloo.ca/it-portfolio-management/sites/ca.it-portfolio-management/files/uploads/files/wbs-2013-11-15.pdf" TargetMode="External"/><Relationship Id="rId7" Type="http://schemas.openxmlformats.org/officeDocument/2006/relationships/diagramColors" Target="../diagrams/colors1.xml"/><Relationship Id="rId2" Type="http://schemas.openxmlformats.org/officeDocument/2006/relationships/hyperlink" Target="https://www.globalknowledge.com/blog/2015/04/24/quick-look-at-the-pmbok-guide-work-breakdown-structure-wbs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iggerplate.com/mindmaps/5nlDFgBy/work-breakdown-structure-wbs-tempalte" TargetMode="External"/><Relationship Id="rId3" Type="http://schemas.openxmlformats.org/officeDocument/2006/relationships/hyperlink" Target="https://secure.flickr.com/photos/pshegubj/8325576453/in/photostream/" TargetMode="External"/><Relationship Id="rId7" Type="http://schemas.openxmlformats.org/officeDocument/2006/relationships/hyperlink" Target="https://www.stakeholdermap.com/plan-project/bpm-business-process-modelling-wbs.html" TargetMode="External"/><Relationship Id="rId2" Type="http://schemas.openxmlformats.org/officeDocument/2006/relationships/hyperlink" Target="https://cacoo.com/templates/wbs-diagram-softwa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oundtableprojectmanagement.blogspot.com/2012/08/free-wbs-software.html" TargetMode="External"/><Relationship Id="rId5" Type="http://schemas.openxmlformats.org/officeDocument/2006/relationships/hyperlink" Target="https://i0.wp.com/civilengineerspk.com/wp-content/uploads/2015/10/WBS-3.jpg" TargetMode="External"/><Relationship Id="rId10" Type="http://schemas.openxmlformats.org/officeDocument/2006/relationships/image" Target="../media/image7.svg"/><Relationship Id="rId4" Type="http://schemas.openxmlformats.org/officeDocument/2006/relationships/hyperlink" Target="https://www.slideshare.net/Relaxedprojectmanager/wbsparty-140404090320phpapp02" TargetMode="Externa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1884040"/>
          </a:xfrm>
        </p:spPr>
        <p:txBody>
          <a:bodyPr rtlCol="0"/>
          <a:lstStyle/>
          <a:p>
            <a:pPr rtl="0"/>
            <a:r>
              <a:rPr lang="cs-CZ" b="1" cap="all" dirty="0"/>
              <a:t>Projektové činnosti, harmonogram, rizika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491952"/>
          </a:xfrm>
        </p:spPr>
        <p:txBody>
          <a:bodyPr rtlCol="0">
            <a:normAutofit fontScale="92500" lnSpcReduction="20000"/>
          </a:bodyPr>
          <a:lstStyle/>
          <a:p>
            <a:pPr algn="r" rtl="0"/>
            <a:r>
              <a:rPr lang="cs-CZ" sz="4400" dirty="0"/>
              <a:t>Lucie Michalová</a:t>
            </a:r>
          </a:p>
          <a:p>
            <a:pPr algn="r" rtl="0"/>
            <a:r>
              <a:rPr lang="cs-CZ" sz="4400"/>
              <a:t>Jabok</a:t>
            </a:r>
            <a:endParaRPr lang="cs-CZ" sz="4400" dirty="0"/>
          </a:p>
          <a:p>
            <a:pPr algn="r" rtl="0"/>
            <a:r>
              <a:rPr lang="cs-CZ" sz="4400" dirty="0"/>
              <a:t>kombinované studium</a:t>
            </a: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7AAAFA-308A-4E6F-A0CC-D6045FDC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74638"/>
            <a:ext cx="12188824" cy="922114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/>
              <a:t>ČASOVÝ HARMONOGRAM PROJEKTU:GANTTOVY DIAGRAMY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2EC5CD-D318-4296-85C6-7D4C95A2A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772" y="1905000"/>
            <a:ext cx="11449272" cy="4678362"/>
          </a:xfrm>
        </p:spPr>
        <p:txBody>
          <a:bodyPr>
            <a:normAutofit/>
          </a:bodyPr>
          <a:lstStyle/>
          <a:p>
            <a:r>
              <a:rPr lang="cs-CZ" u="sng" dirty="0">
                <a:hlinkClick r:id="rId2"/>
              </a:rPr>
              <a:t>http://projektoverizenisucha.blogspot.com/2018/01/ganttuv-diagram-projektu.html</a:t>
            </a:r>
            <a:endParaRPr lang="cs-CZ" dirty="0"/>
          </a:p>
          <a:p>
            <a:r>
              <a:rPr lang="cs-CZ" u="sng" dirty="0">
                <a:hlinkClick r:id="rId3"/>
              </a:rPr>
              <a:t>https://moodle.isq.pt/mod/book/view.php?id=1385&amp;chapterid=173&amp;lang=cs</a:t>
            </a:r>
            <a:endParaRPr lang="cs-CZ" dirty="0"/>
          </a:p>
          <a:p>
            <a:r>
              <a:rPr lang="cs-CZ" dirty="0"/>
              <a:t> První </a:t>
            </a:r>
            <a:r>
              <a:rPr lang="cs-CZ" dirty="0" err="1"/>
              <a:t>Ganttův</a:t>
            </a:r>
            <a:r>
              <a:rPr lang="cs-CZ" dirty="0"/>
              <a:t> diagram vznikl v roce 1896. Navrhl ho Polák Karol </a:t>
            </a:r>
            <a:r>
              <a:rPr lang="cs-CZ" dirty="0" err="1"/>
              <a:t>Adamiecki</a:t>
            </a:r>
            <a:r>
              <a:rPr lang="cs-CZ" dirty="0"/>
              <a:t>, ale nebylo mu to připsáno, tak se diagramy jmenují podle Američana Henryho L. </a:t>
            </a:r>
            <a:r>
              <a:rPr lang="cs-CZ" dirty="0" err="1"/>
              <a:t>Gantta</a:t>
            </a:r>
            <a:r>
              <a:rPr lang="cs-CZ" dirty="0"/>
              <a:t>, který diagram znovu/objevil před 1. světovou válkou.</a:t>
            </a:r>
          </a:p>
          <a:p>
            <a:r>
              <a:rPr lang="cs-CZ" dirty="0"/>
              <a:t>S vývojem IT byly </a:t>
            </a:r>
            <a:r>
              <a:rPr lang="cs-CZ" dirty="0" err="1"/>
              <a:t>Ganttovy</a:t>
            </a:r>
            <a:r>
              <a:rPr lang="cs-CZ" dirty="0"/>
              <a:t> diagramy vylepšovány a upravovány, dnes mohou tedy znázornit více a lépe než původně (například i vzájemné vztahy mezi činnostmi…).</a:t>
            </a:r>
          </a:p>
          <a:p>
            <a:r>
              <a:rPr lang="cs-CZ" dirty="0"/>
              <a:t>Ačkoliv jsou dnes považovány za běžnou formu grafického znázornění, v době svého vzniku byly </a:t>
            </a:r>
            <a:r>
              <a:rPr lang="cs-CZ" dirty="0" err="1"/>
              <a:t>Ganttovy</a:t>
            </a:r>
            <a:r>
              <a:rPr lang="cs-CZ" dirty="0"/>
              <a:t> diagramy považovány za revoluční.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5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1A8813-921A-4434-91E0-A39789384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</a:t>
            </a:r>
            <a:r>
              <a:rPr lang="cs-CZ" dirty="0" err="1"/>
              <a:t>Ganttových</a:t>
            </a:r>
            <a:r>
              <a:rPr lang="cs-CZ" dirty="0"/>
              <a:t> diagramů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613D07-D10D-4246-AFEB-892FD31BF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780" y="3645024"/>
            <a:ext cx="11521280" cy="2527176"/>
          </a:xfrm>
        </p:spPr>
        <p:txBody>
          <a:bodyPr/>
          <a:lstStyle/>
          <a:p>
            <a:r>
              <a:rPr lang="cs-CZ" u="sng" dirty="0">
                <a:hlinkClick r:id="rId2"/>
              </a:rPr>
              <a:t>https://www.sourcecodestore.com/Uploads/Articles/1529ee32-0b43-4a47-a9b1-7b9ed858426c.jpg</a:t>
            </a:r>
            <a:endParaRPr lang="cs-CZ" u="sng" dirty="0"/>
          </a:p>
          <a:p>
            <a:pPr marL="0" indent="0">
              <a:buNone/>
            </a:pPr>
            <a:endParaRPr lang="cs-CZ" dirty="0"/>
          </a:p>
          <a:p>
            <a:r>
              <a:rPr lang="cs-CZ" u="sng" dirty="0">
                <a:hlinkClick r:id="rId3"/>
              </a:rPr>
              <a:t>https://marketplace-cdn.atlassian.com/files/images/d29fe2f3-26ca-4c83-b2ba-7cec4fb3b379.png</a:t>
            </a:r>
            <a:endParaRPr lang="cs-CZ" dirty="0"/>
          </a:p>
          <a:p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74C563-EC3B-4254-AB0A-E256D31BFE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058754" y="1567924"/>
            <a:ext cx="4071316" cy="2010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78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49CE71-6639-4DA1-BF0C-D6EE1A517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233248" cy="106613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SAMOSTATNÁ PRÁCE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/>
              <a:t>HARMONOGRAM PROJEKTU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01C9507-8874-4C52-990A-15A0EF936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Vytvořte harmonogram svého projektu dle </a:t>
            </a:r>
            <a:r>
              <a:rPr lang="cs-CZ" dirty="0" err="1"/>
              <a:t>Ganttových</a:t>
            </a:r>
            <a:r>
              <a:rPr lang="cs-CZ" dirty="0"/>
              <a:t> diagramů.</a:t>
            </a:r>
          </a:p>
        </p:txBody>
      </p:sp>
    </p:spTree>
    <p:extLst>
      <p:ext uri="{BB962C8B-B14F-4D97-AF65-F5344CB8AC3E}">
        <p14:creationId xmlns:p14="http://schemas.microsoft.com/office/powerpoint/2010/main" val="129633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2BC0D3-1D6B-4C09-B5A1-E0037AB04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dirty="0"/>
              <a:t>PROJEKTOVÁ RIZIKA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F7F25A6-8A9C-4667-AF56-C91467F82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000" dirty="0"/>
              <a:t>	Je riziko vždycky špatné?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000" dirty="0"/>
              <a:t>	Co znamená riziko v projektu?</a:t>
            </a:r>
          </a:p>
        </p:txBody>
      </p:sp>
      <p:pic>
        <p:nvPicPr>
          <p:cNvPr id="4" name="Grafický objekt 3" descr="Nápověda">
            <a:extLst>
              <a:ext uri="{FF2B5EF4-FFF2-40B4-BE49-F238E27FC236}">
                <a16:creationId xmlns:a16="http://schemas.microsoft.com/office/drawing/2014/main" id="{8D02E184-F34E-47F0-8F3A-72FCC2D3FA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2411" y="2276872"/>
            <a:ext cx="914400" cy="914400"/>
          </a:xfrm>
          <a:prstGeom prst="rect">
            <a:avLst/>
          </a:prstGeom>
        </p:spPr>
      </p:pic>
      <p:pic>
        <p:nvPicPr>
          <p:cNvPr id="5" name="Grafický objekt 4" descr="Nápověda">
            <a:extLst>
              <a:ext uri="{FF2B5EF4-FFF2-40B4-BE49-F238E27FC236}">
                <a16:creationId xmlns:a16="http://schemas.microsoft.com/office/drawing/2014/main" id="{4D9BE0EC-FCB9-47EA-93EA-CA32A11200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2411" y="35814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16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871089-CDAB-4B62-B504-00F99306E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projektové riziko?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580413-8F20-41FD-93C8-8739E9822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868" y="1905000"/>
            <a:ext cx="9793088" cy="4476328"/>
          </a:xfrm>
        </p:spPr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Podle odborníků/</a:t>
            </a:r>
            <a:r>
              <a:rPr lang="cs-CZ" dirty="0" err="1"/>
              <a:t>ic</a:t>
            </a:r>
            <a:r>
              <a:rPr lang="cs-CZ" dirty="0"/>
              <a:t> na projektový management je projektové riziko  jakákoli </a:t>
            </a:r>
            <a:r>
              <a:rPr lang="cs-CZ" sz="3600" b="1" dirty="0"/>
              <a:t>nejistá událost</a:t>
            </a:r>
            <a:r>
              <a:rPr lang="cs-CZ" dirty="0"/>
              <a:t>, která má </a:t>
            </a:r>
            <a:r>
              <a:rPr lang="cs-CZ" sz="3600" b="1" dirty="0"/>
              <a:t>pozitivní nebo negativní </a:t>
            </a:r>
            <a:r>
              <a:rPr lang="cs-CZ" dirty="0"/>
              <a:t>dopad na cíle projektu.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				příležitost		               		ohrožení</a:t>
            </a:r>
          </a:p>
          <a:p>
            <a:endParaRPr lang="cs-CZ" sz="3200" b="1" dirty="0">
              <a:solidFill>
                <a:srgbClr val="FF0000"/>
              </a:solidFill>
            </a:endParaRPr>
          </a:p>
          <a:p>
            <a:pPr marL="274320" lvl="1" indent="0">
              <a:buNone/>
            </a:pPr>
            <a:r>
              <a:rPr lang="cs-CZ" sz="2800" b="1" dirty="0">
                <a:solidFill>
                  <a:srgbClr val="FF0000"/>
                </a:solidFill>
              </a:rPr>
              <a:t>                </a:t>
            </a:r>
            <a:r>
              <a:rPr lang="cs-CZ" sz="3200" b="1" dirty="0">
                <a:solidFill>
                  <a:srgbClr val="FF0000"/>
                </a:solidFill>
              </a:rPr>
              <a:t>Jak s riziky v projektu pracovat?</a:t>
            </a:r>
          </a:p>
          <a:p>
            <a:endParaRPr lang="cs-CZ" dirty="0"/>
          </a:p>
        </p:txBody>
      </p:sp>
      <p:pic>
        <p:nvPicPr>
          <p:cNvPr id="7" name="Grafický objekt 6" descr="Nápověda">
            <a:extLst>
              <a:ext uri="{FF2B5EF4-FFF2-40B4-BE49-F238E27FC236}">
                <a16:creationId xmlns:a16="http://schemas.microsoft.com/office/drawing/2014/main" id="{E9401E42-23C8-4C36-A4A1-D041321239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91210" y="5157192"/>
            <a:ext cx="914400" cy="914400"/>
          </a:xfrm>
          <a:prstGeom prst="rect">
            <a:avLst/>
          </a:prstGeom>
        </p:spPr>
      </p:pic>
      <p:cxnSp>
        <p:nvCxnSpPr>
          <p:cNvPr id="13" name="Přímá spojnice se šipkou 12">
            <a:extLst>
              <a:ext uri="{FF2B5EF4-FFF2-40B4-BE49-F238E27FC236}">
                <a16:creationId xmlns:a16="http://schemas.microsoft.com/office/drawing/2014/main" id="{0DC82C3A-0A68-4AE2-B533-332105CFE48B}"/>
              </a:ext>
            </a:extLst>
          </p:cNvPr>
          <p:cNvCxnSpPr/>
          <p:nvPr/>
        </p:nvCxnSpPr>
        <p:spPr>
          <a:xfrm flipH="1">
            <a:off x="5446340" y="3356992"/>
            <a:ext cx="864096" cy="936104"/>
          </a:xfrm>
          <a:prstGeom prst="straightConnector1">
            <a:avLst/>
          </a:prstGeom>
          <a:ln w="57150">
            <a:solidFill>
              <a:srgbClr val="FF000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CE177CBB-A944-4B1C-9213-1386E9F7E8E0}"/>
              </a:ext>
            </a:extLst>
          </p:cNvPr>
          <p:cNvCxnSpPr/>
          <p:nvPr/>
        </p:nvCxnSpPr>
        <p:spPr>
          <a:xfrm>
            <a:off x="9262764" y="3320988"/>
            <a:ext cx="792088" cy="1008112"/>
          </a:xfrm>
          <a:prstGeom prst="straightConnector1">
            <a:avLst/>
          </a:prstGeom>
          <a:ln w="57150">
            <a:solidFill>
              <a:srgbClr val="FF0000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90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4161DF-E816-44A7-A160-CC35913BA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2" y="332656"/>
            <a:ext cx="9144000" cy="1368152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sz="3600" dirty="0"/>
              <a:t>Práce s rizikem v projektu</a:t>
            </a:r>
            <a:br>
              <a:rPr lang="cs-CZ" sz="3600" dirty="0"/>
            </a:b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BF4C16-DACF-40DE-88EA-E66A5E78F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Všechny projekty zahrnují rizika, je takřka nemožné si představit projekt bez rizika.</a:t>
            </a:r>
          </a:p>
          <a:p>
            <a:r>
              <a:rPr lang="cs-CZ" dirty="0"/>
              <a:t>Samozřejmě některé projekty jsou riskantní více a některé méně. </a:t>
            </a:r>
          </a:p>
          <a:p>
            <a:r>
              <a:rPr lang="cs-CZ" dirty="0"/>
              <a:t>Podstatné není, aby riziko bylo z projektů odstraněno, podstatné je zajistit, aby nevyhnutelné riziko spojené s každým projektem bylo na přijatelné úrovni.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22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DE3F0B-B5EF-465C-87E8-CB8E1F653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A39D283-EF2A-4B76-8190-914A312EE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„Úspěšné projekty jsou ty, které jsou řádně spravované.“ </a:t>
            </a:r>
          </a:p>
          <a:p>
            <a:pPr marL="0" indent="0">
              <a:buNone/>
            </a:pPr>
            <a:r>
              <a:rPr lang="cs-CZ" dirty="0"/>
              <a:t>							</a:t>
            </a:r>
            <a:r>
              <a:rPr lang="cs-CZ" dirty="0" err="1"/>
              <a:t>Hillson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Proces řízení rizik obsahuje následující kroky:</a:t>
            </a:r>
          </a:p>
          <a:p>
            <a:r>
              <a:rPr lang="cs-CZ" dirty="0"/>
              <a:t>identifikace rizik</a:t>
            </a:r>
          </a:p>
          <a:p>
            <a:r>
              <a:rPr lang="cs-CZ" dirty="0"/>
              <a:t>zhodnocení (analýza) rizik</a:t>
            </a:r>
          </a:p>
          <a:p>
            <a:r>
              <a:rPr lang="cs-CZ" dirty="0"/>
              <a:t>ošetření/zvládnutí rizik</a:t>
            </a:r>
          </a:p>
          <a:p>
            <a:r>
              <a:rPr lang="cs-CZ" dirty="0"/>
              <a:t>monitorování a řízení rizik</a:t>
            </a:r>
          </a:p>
        </p:txBody>
      </p:sp>
      <p:pic>
        <p:nvPicPr>
          <p:cNvPr id="5" name="Grafický objekt 4" descr="Dálkové ovládání">
            <a:extLst>
              <a:ext uri="{FF2B5EF4-FFF2-40B4-BE49-F238E27FC236}">
                <a16:creationId xmlns:a16="http://schemas.microsoft.com/office/drawing/2014/main" id="{185292DF-8939-4D3C-99B1-9F865E5EB7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06580" y="3429000"/>
            <a:ext cx="2088232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04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C04F4-F59F-4E2A-9C62-1D78423F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Identifikace projektových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1CF08-D02D-4BEB-93BB-C45D50BA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1412776"/>
            <a:ext cx="10945216" cy="51705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dirty="0"/>
              <a:t>		Jaká rizika v projektu existují?  </a:t>
            </a:r>
          </a:p>
          <a:p>
            <a:r>
              <a:rPr lang="cs-CZ" dirty="0"/>
              <a:t>brainstorming </a:t>
            </a:r>
          </a:p>
          <a:p>
            <a:r>
              <a:rPr lang="cs-CZ" dirty="0"/>
              <a:t>SWOT analýza</a:t>
            </a:r>
          </a:p>
          <a:p>
            <a:pPr marL="0" indent="0">
              <a:buNone/>
            </a:pPr>
            <a:r>
              <a:rPr lang="cs-CZ" dirty="0"/>
              <a:t>Pro velmi rizikové projekty je obvyklý počet rizik 50-100. U méně rizikových projektů je počet rizik menší než 10 nebo do 20.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Riziko 1</a:t>
            </a:r>
            <a:r>
              <a:rPr lang="cs-CZ" dirty="0"/>
              <a:t> (plánované): Azylanti/</a:t>
            </a:r>
            <a:r>
              <a:rPr lang="cs-CZ" dirty="0" err="1"/>
              <a:t>ky</a:t>
            </a:r>
            <a:r>
              <a:rPr lang="cs-CZ" dirty="0"/>
              <a:t> se nebudou účastnit integračních aktivit.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Riziko 2 </a:t>
            </a:r>
            <a:r>
              <a:rPr lang="cs-CZ" dirty="0"/>
              <a:t>(vzniklé v realizační fázi projektu): ČR nepřijala téměř žádné uprchlíky.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Grafický objekt 3" descr="Nápověda">
            <a:extLst>
              <a:ext uri="{FF2B5EF4-FFF2-40B4-BE49-F238E27FC236}">
                <a16:creationId xmlns:a16="http://schemas.microsoft.com/office/drawing/2014/main" id="{DB37E8AE-E99A-4688-B820-2E1482B813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17948" y="1592796"/>
            <a:ext cx="792088" cy="792088"/>
          </a:xfrm>
          <a:prstGeom prst="rect">
            <a:avLst/>
          </a:prstGeom>
        </p:spPr>
      </p:pic>
      <p:pic>
        <p:nvPicPr>
          <p:cNvPr id="5" name="Grafický objekt 4" descr="Hlava s ozubenými koly">
            <a:extLst>
              <a:ext uri="{FF2B5EF4-FFF2-40B4-BE49-F238E27FC236}">
                <a16:creationId xmlns:a16="http://schemas.microsoft.com/office/drawing/2014/main" id="{773D14B3-1082-4303-BF22-21A4067B47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2956" y="2384884"/>
            <a:ext cx="914400" cy="914400"/>
          </a:xfrm>
          <a:prstGeom prst="rect">
            <a:avLst/>
          </a:prstGeom>
        </p:spPr>
      </p:pic>
      <p:sp>
        <p:nvSpPr>
          <p:cNvPr id="11" name="Řečová bublina: obdélníkový bublinový popisek se zakulacenými rohy 10">
            <a:extLst>
              <a:ext uri="{FF2B5EF4-FFF2-40B4-BE49-F238E27FC236}">
                <a16:creationId xmlns:a16="http://schemas.microsoft.com/office/drawing/2014/main" id="{BA300696-230D-44EE-9EBE-86E100F34001}"/>
              </a:ext>
            </a:extLst>
          </p:cNvPr>
          <p:cNvSpPr/>
          <p:nvPr/>
        </p:nvSpPr>
        <p:spPr>
          <a:xfrm>
            <a:off x="887528" y="4480487"/>
            <a:ext cx="1269772" cy="648072"/>
          </a:xfrm>
          <a:prstGeom prst="wedgeRoundRectCallout">
            <a:avLst/>
          </a:prstGeom>
          <a:solidFill>
            <a:srgbClr val="FF0000"/>
          </a:solidFill>
          <a:ln>
            <a:solidFill>
              <a:schemeClr val="bg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PŘÍKLAD</a:t>
            </a:r>
            <a:r>
              <a:rPr lang="cs-CZ" b="1" dirty="0"/>
              <a:t> </a:t>
            </a:r>
            <a:r>
              <a:rPr lang="cs-CZ" b="1" dirty="0">
                <a:solidFill>
                  <a:schemeClr val="bg1"/>
                </a:solidFill>
              </a:rPr>
              <a:t>DOMA</a:t>
            </a:r>
          </a:p>
        </p:txBody>
      </p:sp>
    </p:spTree>
    <p:extLst>
      <p:ext uri="{BB962C8B-B14F-4D97-AF65-F5344CB8AC3E}">
        <p14:creationId xmlns:p14="http://schemas.microsoft.com/office/powerpoint/2010/main" val="281470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711B2D-8DB9-4460-A820-801EB992C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Zhodnocení projektových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40EC12-AD6D-4A13-9D9A-5A6C987A9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700808"/>
            <a:ext cx="12188824" cy="5040560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/>
              <a:t>Hodnotí se: 1. možnost/pravděpodobnost výskytu (0-10 bodů) a 2. dopad (0-10 bodů)</a:t>
            </a:r>
          </a:p>
          <a:p>
            <a:r>
              <a:rPr lang="cs-CZ" dirty="0"/>
              <a:t>Každý/á člen/</a:t>
            </a:r>
            <a:r>
              <a:rPr lang="cs-CZ" dirty="0" err="1"/>
              <a:t>ka</a:t>
            </a:r>
            <a:r>
              <a:rPr lang="cs-CZ" dirty="0"/>
              <a:t> týmu stanoví svůj odhad nezávisle na ostatních. Výsledné skóre se rovná aritmetickému průměru odhadů členů/</a:t>
            </a:r>
            <a:r>
              <a:rPr lang="cs-CZ" dirty="0" err="1"/>
              <a:t>ek</a:t>
            </a:r>
            <a:r>
              <a:rPr lang="cs-CZ" dirty="0"/>
              <a:t> týmu. </a:t>
            </a:r>
          </a:p>
          <a:p>
            <a:r>
              <a:rPr lang="cs-CZ" dirty="0"/>
              <a:t>Hodnota rizik se vypočte jako součin skóre pravděpodobnosti a skóre dopadu (0-100 bodů). </a:t>
            </a:r>
          </a:p>
          <a:p>
            <a:r>
              <a:rPr lang="cs-CZ" dirty="0"/>
              <a:t>Klíčová projektová rizika jsou ta, která ohrožují cíl, čas a náklady projektu (</a:t>
            </a:r>
            <a:r>
              <a:rPr lang="cs-CZ" dirty="0" err="1"/>
              <a:t>trojimperativ</a:t>
            </a:r>
            <a:r>
              <a:rPr lang="cs-CZ" dirty="0"/>
              <a:t>).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PŘÍKLAD DOMA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Riziko 1</a:t>
            </a:r>
            <a:r>
              <a:rPr lang="cs-CZ" dirty="0"/>
              <a:t>: Migranti nebudou navštěvovat integrační aktivity.</a:t>
            </a:r>
          </a:p>
          <a:p>
            <a:pPr marL="0" indent="0">
              <a:buNone/>
            </a:pPr>
            <a:r>
              <a:rPr lang="cs-CZ" dirty="0"/>
              <a:t>pravděpodobnost = 3 / dopad = 5 / hodnota rizika = 15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Riziko 2</a:t>
            </a:r>
            <a:r>
              <a:rPr lang="cs-CZ" dirty="0"/>
              <a:t>: V ČR nebude dostatek migrantů.</a:t>
            </a:r>
          </a:p>
          <a:p>
            <a:pPr marL="0" indent="0">
              <a:buNone/>
            </a:pPr>
            <a:r>
              <a:rPr lang="cs-CZ" dirty="0"/>
              <a:t>pravděpodobnost = v plánovací fázi 0, v realizační 10 / dopad = 10 / hodnota rizika 0/100</a:t>
            </a:r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8E74E9D3-2542-4D5B-97B3-A952851C6D79}"/>
              </a:ext>
            </a:extLst>
          </p:cNvPr>
          <p:cNvSpPr/>
          <p:nvPr/>
        </p:nvSpPr>
        <p:spPr>
          <a:xfrm>
            <a:off x="1701924" y="1700808"/>
            <a:ext cx="360040" cy="360040"/>
          </a:xfrm>
          <a:prstGeom prst="ellipse">
            <a:avLst/>
          </a:prstGeom>
          <a:noFill/>
          <a:ln w="5715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>
            <a:extLst>
              <a:ext uri="{FF2B5EF4-FFF2-40B4-BE49-F238E27FC236}">
                <a16:creationId xmlns:a16="http://schemas.microsoft.com/office/drawing/2014/main" id="{EC4D0F1D-213C-4A72-AC77-C996824C63F4}"/>
              </a:ext>
            </a:extLst>
          </p:cNvPr>
          <p:cNvSpPr/>
          <p:nvPr/>
        </p:nvSpPr>
        <p:spPr>
          <a:xfrm>
            <a:off x="8326660" y="1700808"/>
            <a:ext cx="360040" cy="360040"/>
          </a:xfrm>
          <a:prstGeom prst="ellipse">
            <a:avLst/>
          </a:prstGeom>
          <a:noFill/>
          <a:ln w="5715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35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5492A9-D4C8-4232-BB59-0845DB704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Zvládnutí (zmírnění) projektových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55B22A-91A1-4C6F-9AD0-1D4989A66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796" y="1844824"/>
            <a:ext cx="11161240" cy="4738538"/>
          </a:xfrm>
        </p:spPr>
        <p:txBody>
          <a:bodyPr>
            <a:normAutofit/>
          </a:bodyPr>
          <a:lstStyle/>
          <a:p>
            <a:r>
              <a:rPr lang="cs-CZ" sz="2800" dirty="0"/>
              <a:t>Co udělat, aby se riziko zmírnilo? Jaká opatření?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Riziko 1</a:t>
            </a:r>
            <a:r>
              <a:rPr lang="cs-CZ" dirty="0"/>
              <a:t>: zmiňovat pozitivní stránky účasti na IA (seznámí se, poznají přátele, procvičí ČJ, naučí se něco nového, poznají české zvyky…); předem se zeptat, co by azylanty/</a:t>
            </a:r>
            <a:r>
              <a:rPr lang="cs-CZ" dirty="0" err="1"/>
              <a:t>ky</a:t>
            </a:r>
            <a:r>
              <a:rPr lang="cs-CZ" dirty="0"/>
              <a:t> zajímalo, bavilo na IA dělat a kdy mají čas; připomínat, že se IA bude konat; připravit občerstvení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Riziko 2</a:t>
            </a:r>
            <a:r>
              <a:rPr lang="cs-CZ" dirty="0"/>
              <a:t>: rozšířit cílovou skupinu projektu na všechny migranty/</a:t>
            </a:r>
            <a:r>
              <a:rPr lang="cs-CZ" dirty="0" err="1"/>
              <a:t>ky</a:t>
            </a:r>
            <a:r>
              <a:rPr lang="cs-CZ" dirty="0"/>
              <a:t> – nejen azylanti/</a:t>
            </a:r>
            <a:r>
              <a:rPr lang="cs-CZ" dirty="0" err="1"/>
              <a:t>ky</a:t>
            </a:r>
            <a:r>
              <a:rPr lang="cs-CZ" dirty="0"/>
              <a:t>, ale i žadatelé/</a:t>
            </a:r>
            <a:r>
              <a:rPr lang="cs-CZ" dirty="0" err="1"/>
              <a:t>ky</a:t>
            </a:r>
            <a:r>
              <a:rPr lang="cs-CZ" dirty="0"/>
              <a:t> o mezinárodní ochranu a migranti/</a:t>
            </a:r>
            <a:r>
              <a:rPr lang="cs-CZ" dirty="0" err="1"/>
              <a:t>ky</a:t>
            </a:r>
            <a:r>
              <a:rPr lang="cs-CZ" dirty="0"/>
              <a:t> ze 3. zemí; pracovat s migranty/</a:t>
            </a:r>
            <a:r>
              <a:rPr lang="cs-CZ" dirty="0" err="1"/>
              <a:t>kami</a:t>
            </a:r>
            <a:r>
              <a:rPr lang="cs-CZ" dirty="0"/>
              <a:t>, kteří/</a:t>
            </a:r>
            <a:r>
              <a:rPr lang="cs-CZ" dirty="0" err="1"/>
              <a:t>ré</a:t>
            </a:r>
            <a:r>
              <a:rPr lang="cs-CZ" dirty="0"/>
              <a:t> v ČR již delší dobu žijí, ale nejsou integrovaní</a:t>
            </a:r>
          </a:p>
        </p:txBody>
      </p:sp>
      <p:pic>
        <p:nvPicPr>
          <p:cNvPr id="4" name="Grafický objekt 3" descr="Hlava s ozubenými koly">
            <a:extLst>
              <a:ext uri="{FF2B5EF4-FFF2-40B4-BE49-F238E27FC236}">
                <a16:creationId xmlns:a16="http://schemas.microsoft.com/office/drawing/2014/main" id="{3490581E-FF31-4722-807C-4A3DB28038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82644" y="1700808"/>
            <a:ext cx="914400" cy="914400"/>
          </a:xfrm>
          <a:prstGeom prst="rect">
            <a:avLst/>
          </a:prstGeom>
        </p:spPr>
      </p:pic>
      <p:sp>
        <p:nvSpPr>
          <p:cNvPr id="5" name="Řečová bublina: obdélníkový bublinový popisek se zakulacenými rohy 4">
            <a:extLst>
              <a:ext uri="{FF2B5EF4-FFF2-40B4-BE49-F238E27FC236}">
                <a16:creationId xmlns:a16="http://schemas.microsoft.com/office/drawing/2014/main" id="{C7325473-6567-498E-B146-9897FA8CE74D}"/>
              </a:ext>
            </a:extLst>
          </p:cNvPr>
          <p:cNvSpPr/>
          <p:nvPr/>
        </p:nvSpPr>
        <p:spPr>
          <a:xfrm>
            <a:off x="621804" y="2777142"/>
            <a:ext cx="1269772" cy="648072"/>
          </a:xfrm>
          <a:prstGeom prst="wedgeRoundRectCallout">
            <a:avLst/>
          </a:prstGeom>
          <a:solidFill>
            <a:srgbClr val="FF0000"/>
          </a:solidFill>
          <a:ln>
            <a:solidFill>
              <a:schemeClr val="bg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PŘÍKLAD</a:t>
            </a:r>
            <a:r>
              <a:rPr lang="cs-CZ" b="1" dirty="0"/>
              <a:t> </a:t>
            </a:r>
            <a:r>
              <a:rPr lang="cs-CZ" b="1" dirty="0">
                <a:solidFill>
                  <a:schemeClr val="bg1"/>
                </a:solidFill>
              </a:rPr>
              <a:t>DOMA</a:t>
            </a:r>
          </a:p>
        </p:txBody>
      </p:sp>
    </p:spTree>
    <p:extLst>
      <p:ext uri="{BB962C8B-B14F-4D97-AF65-F5344CB8AC3E}">
        <p14:creationId xmlns:p14="http://schemas.microsoft.com/office/powerpoint/2010/main" val="58465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cs-CZ" sz="4400" b="1" cap="all" dirty="0"/>
              <a:t>Projektové činnosti/AKTIVITY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idx="1"/>
          </p:nvPr>
        </p:nvSpPr>
        <p:spPr>
          <a:xfrm>
            <a:off x="621804" y="1628800"/>
            <a:ext cx="11017224" cy="5229200"/>
          </a:xfrm>
        </p:spPr>
        <p:txBody>
          <a:bodyPr rtlCol="0">
            <a:normAutofit lnSpcReduction="10000"/>
          </a:bodyPr>
          <a:lstStyle/>
          <a:p>
            <a:r>
              <a:rPr lang="cs-CZ" dirty="0"/>
              <a:t>cíle </a:t>
            </a:r>
            <a:r>
              <a:rPr lang="cs-CZ" b="1" dirty="0"/>
              <a:t>		projektové činnosti 		</a:t>
            </a:r>
            <a:r>
              <a:rPr lang="cs-CZ" dirty="0"/>
              <a:t>výstupy, výsledky, splnění cíle</a:t>
            </a:r>
          </a:p>
          <a:p>
            <a:pPr marL="0" indent="0">
              <a:buNone/>
            </a:pPr>
            <a:r>
              <a:rPr lang="cs-CZ" sz="2200" dirty="0"/>
              <a:t>Projektové činnosti mění cíle ve výsledky. Po stanovení projektových cílů je úkolem projektových manažerů identifikovat projektové činnosti / aktivity, které ke splnění těchto cílů povedou. </a:t>
            </a:r>
          </a:p>
          <a:p>
            <a:r>
              <a:rPr lang="cs-CZ" b="1" dirty="0"/>
              <a:t>metoda WBS</a:t>
            </a:r>
            <a:r>
              <a:rPr lang="cs-CZ" dirty="0"/>
              <a:t> = </a:t>
            </a:r>
            <a:r>
              <a:rPr lang="cs-CZ" sz="4000" b="1" dirty="0" err="1"/>
              <a:t>W</a:t>
            </a:r>
            <a:r>
              <a:rPr lang="cs-CZ" dirty="0" err="1"/>
              <a:t>ork</a:t>
            </a:r>
            <a:r>
              <a:rPr lang="cs-CZ" dirty="0"/>
              <a:t> </a:t>
            </a:r>
            <a:r>
              <a:rPr lang="cs-CZ" sz="4000" b="1" dirty="0" err="1"/>
              <a:t>B</a:t>
            </a:r>
            <a:r>
              <a:rPr lang="cs-CZ" dirty="0" err="1"/>
              <a:t>reakdown</a:t>
            </a:r>
            <a:r>
              <a:rPr lang="cs-CZ" dirty="0"/>
              <a:t> </a:t>
            </a:r>
            <a:r>
              <a:rPr lang="cs-CZ" sz="4000" b="1" dirty="0" err="1"/>
              <a:t>S</a:t>
            </a:r>
            <a:r>
              <a:rPr lang="cs-CZ" dirty="0" err="1"/>
              <a:t>tructure</a:t>
            </a:r>
            <a:r>
              <a:rPr lang="cs-CZ" dirty="0"/>
              <a:t>  </a:t>
            </a:r>
          </a:p>
          <a:p>
            <a:pPr marL="0" indent="0">
              <a:buNone/>
            </a:pPr>
            <a:r>
              <a:rPr lang="cs-CZ" dirty="0"/>
              <a:t>WBS vám umožní vzít projekt a rozložit ho na </a:t>
            </a:r>
            <a:r>
              <a:rPr lang="cs-CZ" b="1" dirty="0"/>
              <a:t>realizovatelné</a:t>
            </a:r>
            <a:r>
              <a:rPr lang="cs-CZ" dirty="0"/>
              <a:t>, </a:t>
            </a:r>
            <a:r>
              <a:rPr lang="cs-CZ" b="1" dirty="0"/>
              <a:t>plánovatelné </a:t>
            </a:r>
            <a:r>
              <a:rPr lang="cs-CZ" dirty="0"/>
              <a:t>a </a:t>
            </a:r>
            <a:r>
              <a:rPr lang="cs-CZ" b="1" dirty="0"/>
              <a:t>kontrolovatelné</a:t>
            </a:r>
            <a:r>
              <a:rPr lang="cs-CZ" dirty="0"/>
              <a:t> části – </a:t>
            </a:r>
            <a:r>
              <a:rPr lang="cs-CZ" b="1" dirty="0"/>
              <a:t>projektové činnosti:</a:t>
            </a:r>
          </a:p>
          <a:p>
            <a:pPr marL="0" indent="0">
              <a:buNone/>
            </a:pPr>
            <a:r>
              <a:rPr lang="cs-CZ" b="1" dirty="0"/>
              <a:t>Hlavní činnost=hlavní cíl</a:t>
            </a:r>
          </a:p>
          <a:p>
            <a:pPr marL="0" indent="0">
              <a:buNone/>
            </a:pPr>
            <a:r>
              <a:rPr lang="cs-CZ" b="1" dirty="0"/>
              <a:t>Skupiny činností=dílčí cíle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hlavní činnost 	   skupiny činností 	       podskupiny	konkrétní činnosti</a:t>
            </a:r>
          </a:p>
          <a:p>
            <a:pPr marL="0" indent="0">
              <a:buNone/>
            </a:pPr>
            <a:r>
              <a:rPr lang="cs-CZ" dirty="0">
                <a:hlinkClick r:id="rId3"/>
              </a:rPr>
              <a:t>https://secure.flickr.com/photos/pshegubj/8325576453/in/photostream/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Grafický objekt 5" descr="Tenká rovná šipka">
            <a:extLst>
              <a:ext uri="{FF2B5EF4-FFF2-40B4-BE49-F238E27FC236}">
                <a16:creationId xmlns:a16="http://schemas.microsoft.com/office/drawing/2014/main" id="{E86DDB6A-CF09-4FF8-9D65-1A4674AD6D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1536641" y="1412776"/>
            <a:ext cx="659185" cy="743952"/>
          </a:xfrm>
          <a:prstGeom prst="rect">
            <a:avLst/>
          </a:prstGeom>
        </p:spPr>
      </p:pic>
      <p:pic>
        <p:nvPicPr>
          <p:cNvPr id="7" name="Grafický objekt 6" descr="Tenká rovná šipka">
            <a:extLst>
              <a:ext uri="{FF2B5EF4-FFF2-40B4-BE49-F238E27FC236}">
                <a16:creationId xmlns:a16="http://schemas.microsoft.com/office/drawing/2014/main" id="{460A7D2F-F9B8-4693-8FB0-2DFC20C95C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5435228" y="1446982"/>
            <a:ext cx="659185" cy="743952"/>
          </a:xfrm>
          <a:prstGeom prst="rect">
            <a:avLst/>
          </a:prstGeom>
        </p:spPr>
      </p:pic>
      <p:pic>
        <p:nvPicPr>
          <p:cNvPr id="8" name="Grafický objekt 7" descr="Tenká rovná šipka">
            <a:extLst>
              <a:ext uri="{FF2B5EF4-FFF2-40B4-BE49-F238E27FC236}">
                <a16:creationId xmlns:a16="http://schemas.microsoft.com/office/drawing/2014/main" id="{4A7BAE84-995C-4E28-BE59-5AD216BE94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8182644" y="5614359"/>
            <a:ext cx="659185" cy="743952"/>
          </a:xfrm>
          <a:prstGeom prst="rect">
            <a:avLst/>
          </a:prstGeom>
        </p:spPr>
      </p:pic>
      <p:pic>
        <p:nvPicPr>
          <p:cNvPr id="9" name="Grafický objekt 8" descr="Tenká rovná šipka">
            <a:extLst>
              <a:ext uri="{FF2B5EF4-FFF2-40B4-BE49-F238E27FC236}">
                <a16:creationId xmlns:a16="http://schemas.microsoft.com/office/drawing/2014/main" id="{A4590BBA-6CF6-4A7E-A98F-34CA4028CAB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5800823" y="5614359"/>
            <a:ext cx="659185" cy="743952"/>
          </a:xfrm>
          <a:prstGeom prst="rect">
            <a:avLst/>
          </a:prstGeom>
        </p:spPr>
      </p:pic>
      <p:pic>
        <p:nvPicPr>
          <p:cNvPr id="24" name="Grafický objekt 23" descr="Tenká rovná šipka">
            <a:extLst>
              <a:ext uri="{FF2B5EF4-FFF2-40B4-BE49-F238E27FC236}">
                <a16:creationId xmlns:a16="http://schemas.microsoft.com/office/drawing/2014/main" id="{F4A24779-3D77-4E3F-B9D4-1B525A90F4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2854052" y="5614359"/>
            <a:ext cx="659185" cy="743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DA9FF6-DD1F-4DD4-8421-C268A5D9C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12" y="274638"/>
            <a:ext cx="9972600" cy="1020762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SAMOSTATNÁ PRÁCE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/>
              <a:t>RIZIKA PROJEKTU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3A7DE0-2F8C-48E8-9D6C-544ECDFB9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Identifikujte 3 rizika  vašeho projektu, zhodnoťte je a navrhněte opatření.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8E4ED6C9-572B-495E-B56C-3F677DC8FA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765834"/>
              </p:ext>
            </p:extLst>
          </p:nvPr>
        </p:nvGraphicFramePr>
        <p:xfrm>
          <a:off x="1233872" y="3573016"/>
          <a:ext cx="9721080" cy="2291080"/>
        </p:xfrm>
        <a:graphic>
          <a:graphicData uri="http://schemas.openxmlformats.org/drawingml/2006/table">
            <a:tbl>
              <a:tblPr firstRow="1">
                <a:noFill/>
                <a:tableStyleId>{8EC20E35-A176-4012-BC5E-935CFFF8708E}</a:tableStyleId>
              </a:tblPr>
              <a:tblGrid>
                <a:gridCol w="3276364">
                  <a:extLst>
                    <a:ext uri="{9D8B030D-6E8A-4147-A177-3AD203B41FA5}">
                      <a16:colId xmlns:a16="http://schemas.microsoft.com/office/drawing/2014/main" val="3451778849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736657534"/>
                    </a:ext>
                  </a:extLst>
                </a:gridCol>
                <a:gridCol w="4788532">
                  <a:extLst>
                    <a:ext uri="{9D8B030D-6E8A-4147-A177-3AD203B41FA5}">
                      <a16:colId xmlns:a16="http://schemas.microsoft.com/office/drawing/2014/main" val="2875234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Identifikované riziko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hodnota rizika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/>
                        <a:t>opatření</a:t>
                      </a:r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799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99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500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437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29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0E147E-E839-411B-AF21-2D54EF13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0"/>
            <a:ext cx="10260632" cy="1268760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PŘÍKLAD</a:t>
            </a:r>
            <a:br>
              <a:rPr lang="cs-CZ" dirty="0"/>
            </a:br>
            <a:r>
              <a:rPr lang="cs-CZ" dirty="0"/>
              <a:t>CÍLE PROJEKTU DOMA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99E635-157E-4C4E-B1E8-EE1442B1F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628800"/>
            <a:ext cx="12188824" cy="522920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cs-CZ" dirty="0"/>
              <a:t>HLAVNÍ CÍL: </a:t>
            </a:r>
            <a:r>
              <a:rPr lang="cs-CZ" b="1" dirty="0"/>
              <a:t>Do 31.8.2019 úspěšně začlenit 120 azylantů/</a:t>
            </a:r>
            <a:r>
              <a:rPr lang="cs-CZ" b="1" dirty="0" err="1"/>
              <a:t>ek</a:t>
            </a:r>
            <a:r>
              <a:rPr lang="cs-CZ" b="1" dirty="0"/>
              <a:t> do české společnosti a místní komunity. </a:t>
            </a:r>
          </a:p>
          <a:p>
            <a:pPr lvl="0"/>
            <a:r>
              <a:rPr lang="cs-CZ" dirty="0"/>
              <a:t>Poskytnout azylantům/</a:t>
            </a:r>
            <a:r>
              <a:rPr lang="cs-CZ" dirty="0" err="1"/>
              <a:t>kám</a:t>
            </a:r>
            <a:r>
              <a:rPr lang="cs-CZ" dirty="0"/>
              <a:t> a jejich rodinám krajského/ou kontaktní/ho pracovníka/</a:t>
            </a:r>
            <a:r>
              <a:rPr lang="cs-CZ" dirty="0" err="1"/>
              <a:t>ici</a:t>
            </a:r>
            <a:r>
              <a:rPr lang="cs-CZ" dirty="0"/>
              <a:t> (celkem 6 KKP – 6 krajů), který/á bude asistentem a průvodcem azylanta/</a:t>
            </a:r>
            <a:r>
              <a:rPr lang="cs-CZ" dirty="0" err="1"/>
              <a:t>ky</a:t>
            </a:r>
            <a:r>
              <a:rPr lang="cs-CZ" dirty="0"/>
              <a:t> při procesu začleňování.	</a:t>
            </a:r>
          </a:p>
          <a:p>
            <a:pPr lvl="0"/>
            <a:r>
              <a:rPr lang="cs-CZ" dirty="0"/>
              <a:t>Připravovat místní komunity, působit na ně, aby získáním hlubších informací a prostřednictvím osobní zkušenosti dokázali lépe pochopit a přijmout cizince/</a:t>
            </a:r>
            <a:r>
              <a:rPr lang="cs-CZ" dirty="0" err="1"/>
              <a:t>ky</a:t>
            </a:r>
            <a:r>
              <a:rPr lang="cs-CZ" dirty="0"/>
              <a:t> žijící mezi námi.	</a:t>
            </a:r>
          </a:p>
          <a:p>
            <a:pPr lvl="0"/>
            <a:r>
              <a:rPr lang="cs-CZ" dirty="0"/>
              <a:t>Aktivně přivádět azylanty/</a:t>
            </a:r>
            <a:r>
              <a:rPr lang="cs-CZ" dirty="0" err="1"/>
              <a:t>ky</a:t>
            </a:r>
            <a:r>
              <a:rPr lang="cs-CZ" dirty="0"/>
              <a:t> k připraveným komunitám. Zapojovat  je do života v místní komunitě. </a:t>
            </a:r>
          </a:p>
          <a:p>
            <a:pPr lvl="0"/>
            <a:r>
              <a:rPr lang="cs-CZ" dirty="0"/>
              <a:t>Rozvíjet dobrovolnické programy pro azylanty/</a:t>
            </a:r>
            <a:r>
              <a:rPr lang="cs-CZ" dirty="0" err="1"/>
              <a:t>ky</a:t>
            </a:r>
            <a:r>
              <a:rPr lang="cs-CZ" dirty="0"/>
              <a:t> a jejich rodiny jako zdroje alternativních vztahů ke vztahům v rámci formální struktury.</a:t>
            </a:r>
          </a:p>
          <a:p>
            <a:pPr lvl="0"/>
            <a:r>
              <a:rPr lang="cs-CZ" dirty="0"/>
              <a:t>Propojovat azylanta/ku s dobrovolníkem/</a:t>
            </a:r>
            <a:r>
              <a:rPr lang="cs-CZ" dirty="0" err="1"/>
              <a:t>icí</a:t>
            </a:r>
            <a:r>
              <a:rPr lang="cs-CZ" dirty="0"/>
              <a:t> z řad místní komunity. Zprostředkovávat kontakt, budovat vztahy, hledat společné aktivity.</a:t>
            </a:r>
          </a:p>
          <a:p>
            <a:pPr lvl="0"/>
            <a:r>
              <a:rPr lang="cs-CZ" dirty="0"/>
              <a:t>Spolupracovat v krajích s dalšími organizacemi, které azylantům/</a:t>
            </a:r>
            <a:r>
              <a:rPr lang="cs-CZ" dirty="0" err="1"/>
              <a:t>kám</a:t>
            </a:r>
            <a:r>
              <a:rPr lang="cs-CZ" dirty="0"/>
              <a:t> pomáhají, být pro ně kontaktní osobou, spojovacím článkem.</a:t>
            </a:r>
          </a:p>
          <a:p>
            <a:pPr marL="0" lvl="0" indent="0">
              <a:buNone/>
            </a:pPr>
            <a:r>
              <a:rPr lang="cs-CZ" dirty="0">
                <a:solidFill>
                  <a:srgbClr val="FF0000"/>
                </a:solidFill>
              </a:rPr>
              <a:t>Jaké skupiny činností budou podle vás vystihovat tyto dílčí cíle? </a:t>
            </a:r>
            <a:r>
              <a:rPr lang="cs-CZ" b="1" dirty="0">
                <a:solidFill>
                  <a:srgbClr val="FF0000"/>
                </a:solidFill>
              </a:rPr>
              <a:t>Jakými činnostmi můžeme tento cíl naplnit? Zkuste definovat skupiny činností – odpověď na dalším </a:t>
            </a:r>
            <a:r>
              <a:rPr lang="cs-CZ" b="1" dirty="0" err="1">
                <a:solidFill>
                  <a:srgbClr val="FF0000"/>
                </a:solidFill>
              </a:rPr>
              <a:t>slidu</a:t>
            </a:r>
            <a:r>
              <a:rPr lang="cs-CZ" b="1" dirty="0">
                <a:solidFill>
                  <a:srgbClr val="FF0000"/>
                </a:solidFill>
              </a:rPr>
              <a:t>.</a:t>
            </a:r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266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PŘÍKLAD</a:t>
            </a:r>
            <a:br>
              <a:rPr lang="cs-CZ" dirty="0"/>
            </a:br>
            <a:r>
              <a:rPr lang="cs-CZ" dirty="0"/>
              <a:t>SKUPINY ČINNOSTÍ PROJEKTU DOMA/KLÍČOVÉ AKTIVITY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KA 1: Asistenční program zaměřený za začlenění azylantů/</a:t>
            </a:r>
            <a:r>
              <a:rPr lang="cs-CZ" b="1" dirty="0" err="1"/>
              <a:t>ek</a:t>
            </a:r>
            <a:r>
              <a:rPr lang="cs-CZ" b="1" dirty="0"/>
              <a:t> </a:t>
            </a:r>
            <a:endParaRPr lang="cs-CZ" dirty="0"/>
          </a:p>
          <a:p>
            <a:r>
              <a:rPr lang="cs-CZ" b="1" dirty="0"/>
              <a:t>KA 2: Realizace integračních aktivit pro azylanty/</a:t>
            </a:r>
            <a:r>
              <a:rPr lang="cs-CZ" b="1" dirty="0" err="1"/>
              <a:t>ky</a:t>
            </a:r>
            <a:r>
              <a:rPr lang="cs-CZ" b="1" dirty="0"/>
              <a:t> v místní komunitě</a:t>
            </a:r>
            <a:endParaRPr lang="cs-CZ" dirty="0"/>
          </a:p>
          <a:p>
            <a:r>
              <a:rPr lang="cs-CZ" b="1" dirty="0"/>
              <a:t>KA 3: Dobrovolnický program zaměřený na začlenění azylantů/</a:t>
            </a:r>
            <a:r>
              <a:rPr lang="cs-CZ" b="1" dirty="0" err="1"/>
              <a:t>ek</a:t>
            </a:r>
            <a:endParaRPr lang="cs-CZ" dirty="0"/>
          </a:p>
          <a:p>
            <a:r>
              <a:rPr lang="cs-CZ" b="1" dirty="0"/>
              <a:t>KA 4: Vzdělávací program pro azylanty/</a:t>
            </a:r>
            <a:r>
              <a:rPr lang="cs-CZ" b="1" dirty="0" err="1"/>
              <a:t>ky</a:t>
            </a:r>
            <a:r>
              <a:rPr lang="cs-CZ" b="1" dirty="0"/>
              <a:t> zaměřený na prevenci ekonomické nestability a chudoby</a:t>
            </a:r>
            <a:endParaRPr lang="cs-CZ" dirty="0"/>
          </a:p>
          <a:p>
            <a:r>
              <a:rPr lang="cs-CZ" b="1" dirty="0"/>
              <a:t>KA 5: Řízení projektu a ŘLZ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34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25C8A2-A06C-4843-B822-160952687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JAK NA WBS?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97608A-BD8D-4B99-A6CC-FADD5ED7E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556792"/>
            <a:ext cx="12188825" cy="5108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I. Stanovte (= vymyslete) projektové činnosti</a:t>
            </a:r>
          </a:p>
          <a:p>
            <a:pPr marL="0" indent="0">
              <a:buNone/>
            </a:pPr>
            <a:r>
              <a:rPr lang="cs-CZ" dirty="0"/>
              <a:t>Při stanovování a strukturování činností můžete postupovat různými způsoby, třeba:</a:t>
            </a:r>
          </a:p>
          <a:p>
            <a:r>
              <a:rPr lang="cs-CZ" dirty="0"/>
              <a:t>Činnosti budete stanovovat nestrukturovaně, tak, jak vás napadnou, a až potom je uspořádáte do skupin – strukturujete (</a:t>
            </a:r>
            <a:r>
              <a:rPr lang="cs-CZ" dirty="0" err="1"/>
              <a:t>WB</a:t>
            </a:r>
            <a:r>
              <a:rPr lang="cs-CZ" b="1" dirty="0" err="1"/>
              <a:t>Structure</a:t>
            </a:r>
            <a:r>
              <a:rPr lang="cs-CZ" dirty="0"/>
              <a:t>). </a:t>
            </a:r>
          </a:p>
          <a:p>
            <a:r>
              <a:rPr lang="cs-CZ" dirty="0"/>
              <a:t>Opačně – dle cílů si definujete hlavní oblasti (skupiny činností/klíčové aktivity) a ke každé potom stanovujete dílčí činnosti. </a:t>
            </a:r>
          </a:p>
          <a:p>
            <a:pPr lvl="0"/>
            <a:r>
              <a:rPr lang="cs-CZ" dirty="0"/>
              <a:t>Činnosti stanovujete dle časové souslednosti – jaké činnosti budou odpovídat jaké fázi projektu (IPRCC).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Abyste si dokázali představit, jak přetavit skupiny činností do strukturovaného seznamu činností, podívejte se na 2 přiložené soubory v Excelu: 1. Projektové </a:t>
            </a:r>
            <a:r>
              <a:rPr lang="cs-CZ" dirty="0" err="1">
                <a:solidFill>
                  <a:srgbClr val="FF0000"/>
                </a:solidFill>
              </a:rPr>
              <a:t>činnosti_seznam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činností_DOMA</a:t>
            </a:r>
            <a:r>
              <a:rPr lang="cs-CZ" dirty="0">
                <a:solidFill>
                  <a:srgbClr val="FF0000"/>
                </a:solidFill>
              </a:rPr>
              <a:t> a 2. Projektové </a:t>
            </a:r>
            <a:r>
              <a:rPr lang="cs-CZ" dirty="0" err="1">
                <a:solidFill>
                  <a:srgbClr val="FF0000"/>
                </a:solidFill>
              </a:rPr>
              <a:t>činnosti_strukturovaný</a:t>
            </a:r>
            <a:r>
              <a:rPr lang="cs-CZ" dirty="0">
                <a:solidFill>
                  <a:srgbClr val="FF0000"/>
                </a:solidFill>
              </a:rPr>
              <a:t> seznam </a:t>
            </a:r>
            <a:r>
              <a:rPr lang="cs-CZ" dirty="0" err="1">
                <a:solidFill>
                  <a:srgbClr val="FF0000"/>
                </a:solidFill>
              </a:rPr>
              <a:t>činností_DOMA</a:t>
            </a:r>
            <a:r>
              <a:rPr lang="cs-CZ" dirty="0">
                <a:solidFill>
                  <a:srgbClr val="FF0000"/>
                </a:solidFill>
              </a:rPr>
              <a:t>.</a:t>
            </a:r>
            <a:endParaRPr lang="cs-CZ" dirty="0"/>
          </a:p>
          <a:p>
            <a:pPr lvl="0"/>
            <a:endParaRPr lang="cs-CZ" dirty="0"/>
          </a:p>
        </p:txBody>
      </p:sp>
      <p:pic>
        <p:nvPicPr>
          <p:cNvPr id="7" name="Grafický objekt 6" descr="Hlava s ozubenými koly">
            <a:extLst>
              <a:ext uri="{FF2B5EF4-FFF2-40B4-BE49-F238E27FC236}">
                <a16:creationId xmlns:a16="http://schemas.microsoft.com/office/drawing/2014/main" id="{1A3ACB16-498D-4D66-83B9-6E7A62F2D9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07696" y="153464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7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CC25C2-AF5A-4E3A-A799-BE7386A43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522414" y="228919"/>
            <a:ext cx="9143998" cy="967833"/>
          </a:xfrm>
        </p:spPr>
        <p:txBody>
          <a:bodyPr>
            <a:normAutofit/>
          </a:bodyPr>
          <a:lstStyle/>
          <a:p>
            <a:r>
              <a:rPr lang="cs-CZ" sz="4000" b="1" dirty="0"/>
              <a:t>JAK NA WBS?</a:t>
            </a: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5ED7DBC-E332-460A-BBBA-2A48C868A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764" y="1772816"/>
            <a:ext cx="11593288" cy="492283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cs-CZ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II. Graficky je znázorněte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WBS umožňuje jasnou a jednoduchou vizualizaci projektových činností na základě hierarchické struktury. Existuje mnoho možností a mnoho šablon. Nebo využijte svou kreativitu.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u="sng" dirty="0">
                <a:solidFill>
                  <a:srgbClr val="009EE0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https://www.globalknowledge.com/blog/2015/04/24/quick-look-at-the-pmbok-guide-work-breakdown-structure-wbs/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u="sng" dirty="0">
                <a:solidFill>
                  <a:srgbClr val="009EE0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https://uwaterloo.ca/it-portfolio-management/sites/ca.it-portfolio-management/files/uploads/files/wbs-2013-11-15.pdf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71C90D5-92FD-4255-BA4B-ED4E4BA37B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06538"/>
              </p:ext>
            </p:extLst>
          </p:nvPr>
        </p:nvGraphicFramePr>
        <p:xfrm>
          <a:off x="6814492" y="206045"/>
          <a:ext cx="3240360" cy="214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207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D6198-EA26-4A54-95EF-11E6E256D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303" y="274638"/>
            <a:ext cx="10258109" cy="1020762"/>
          </a:xfrm>
        </p:spPr>
        <p:txBody>
          <a:bodyPr/>
          <a:lstStyle/>
          <a:p>
            <a:r>
              <a:rPr lang="cs-CZ" dirty="0"/>
              <a:t>	Příklady grafického znázornění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20F1EC-A881-450F-855D-92E843DA2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654029"/>
            <a:ext cx="12188825" cy="5087339"/>
          </a:xfrm>
        </p:spPr>
        <p:txBody>
          <a:bodyPr>
            <a:normAutofit/>
          </a:bodyPr>
          <a:lstStyle/>
          <a:p>
            <a:r>
              <a:rPr lang="cs-CZ" u="sng" dirty="0">
                <a:hlinkClick r:id="rId2"/>
              </a:rPr>
              <a:t>https://cacoo.com/templates/wbs-diagram-software</a:t>
            </a:r>
            <a:r>
              <a:rPr lang="cs-CZ" dirty="0"/>
              <a:t> </a:t>
            </a:r>
          </a:p>
          <a:p>
            <a:r>
              <a:rPr lang="cs-CZ" u="sng" dirty="0">
                <a:hlinkClick r:id="rId3"/>
              </a:rPr>
              <a:t>https://secure.flickr.com/photos/pshegubj/8325576453/in/photostream/</a:t>
            </a:r>
            <a:endParaRPr lang="cs-CZ" dirty="0"/>
          </a:p>
          <a:p>
            <a:r>
              <a:rPr lang="cs-CZ" u="sng" dirty="0">
                <a:hlinkClick r:id="rId4"/>
              </a:rPr>
              <a:t>https://www.slideshare.net/Relaxedprojectmanager/wbsparty-140404090320phpapp02</a:t>
            </a:r>
            <a:endParaRPr lang="cs-CZ" dirty="0"/>
          </a:p>
          <a:p>
            <a:r>
              <a:rPr lang="cs-CZ" u="sng" dirty="0">
                <a:hlinkClick r:id="rId5"/>
              </a:rPr>
              <a:t>https://i0.wp.com/civilengineerspk.com/wp-content/uploads/2015/10/WBS-3.jpg</a:t>
            </a:r>
            <a:endParaRPr lang="cs-CZ" dirty="0"/>
          </a:p>
          <a:p>
            <a:r>
              <a:rPr lang="cs-CZ" u="sng" dirty="0">
                <a:hlinkClick r:id="rId6"/>
              </a:rPr>
              <a:t>http://roundtableprojectmanagement.blogspot.com/2012/08/free-wbs-software.html</a:t>
            </a:r>
            <a:endParaRPr lang="cs-CZ" dirty="0"/>
          </a:p>
          <a:p>
            <a:r>
              <a:rPr lang="cs-CZ" dirty="0"/>
              <a:t> </a:t>
            </a:r>
            <a:r>
              <a:rPr lang="cs-CZ" u="sng" dirty="0">
                <a:hlinkClick r:id="rId7"/>
              </a:rPr>
              <a:t>https://www.stakeholdermap.com/plan-project/bpm-business-process-modelling-wbs.html</a:t>
            </a:r>
            <a:endParaRPr lang="cs-CZ" dirty="0"/>
          </a:p>
          <a:p>
            <a:r>
              <a:rPr lang="cs-CZ" u="sng" dirty="0">
                <a:hlinkClick r:id="rId8"/>
              </a:rPr>
              <a:t>https://www.biggerplate.com/mindmaps/5nlDFgBy/work-breakdown-structure-wbs-tempalte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6" name="Grafický objekt 5" descr="Hierarchie">
            <a:extLst>
              <a:ext uri="{FF2B5EF4-FFF2-40B4-BE49-F238E27FC236}">
                <a16:creationId xmlns:a16="http://schemas.microsoft.com/office/drawing/2014/main" id="{B43DFAF6-0418-4278-88A1-9B8CFE3D2BE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552300" y="-83991"/>
            <a:ext cx="2228222" cy="176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17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A98AEF-04C6-45BB-8A71-6E6F89D6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JAK NA WBS?</a:t>
            </a: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F64C10E-28AD-4622-AEAB-E201511ED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860" y="1772816"/>
            <a:ext cx="10009112" cy="432048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III. Určete zdroje potřebné pro činnosti</a:t>
            </a:r>
          </a:p>
          <a:p>
            <a:pPr marL="0" indent="0">
              <a:buNone/>
            </a:pPr>
            <a:r>
              <a:rPr lang="cs-CZ" dirty="0"/>
              <a:t>	Finanční zdroje	</a:t>
            </a:r>
          </a:p>
          <a:p>
            <a:pPr marL="0" indent="0">
              <a:buNone/>
            </a:pPr>
            <a:r>
              <a:rPr lang="cs-CZ" dirty="0"/>
              <a:t>	Materiální zdroje</a:t>
            </a:r>
          </a:p>
          <a:p>
            <a:pPr marL="0" indent="0">
              <a:buNone/>
            </a:pPr>
            <a:r>
              <a:rPr lang="cs-CZ" dirty="0"/>
              <a:t>	Čas</a:t>
            </a:r>
          </a:p>
          <a:p>
            <a:pPr marL="0" indent="0">
              <a:buNone/>
            </a:pPr>
            <a:r>
              <a:rPr lang="cs-CZ" dirty="0"/>
              <a:t>	Lidé 	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Pro představu se podívejte na příklad: soubor s názvem Projektové </a:t>
            </a:r>
            <a:r>
              <a:rPr lang="cs-CZ" dirty="0" err="1">
                <a:solidFill>
                  <a:srgbClr val="FF0000"/>
                </a:solidFill>
              </a:rPr>
              <a:t>činnosti_zdroje_DOMA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10" name="Grafický objekt 9" descr="Mince">
            <a:extLst>
              <a:ext uri="{FF2B5EF4-FFF2-40B4-BE49-F238E27FC236}">
                <a16:creationId xmlns:a16="http://schemas.microsoft.com/office/drawing/2014/main" id="{9607D498-1CD8-444E-BC21-D4B5A4D3B8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6294" y="2169486"/>
            <a:ext cx="647562" cy="647562"/>
          </a:xfrm>
          <a:prstGeom prst="rect">
            <a:avLst/>
          </a:prstGeom>
        </p:spPr>
      </p:pic>
      <p:pic>
        <p:nvPicPr>
          <p:cNvPr id="12" name="Grafický objekt 11" descr="Počítač">
            <a:extLst>
              <a:ext uri="{FF2B5EF4-FFF2-40B4-BE49-F238E27FC236}">
                <a16:creationId xmlns:a16="http://schemas.microsoft.com/office/drawing/2014/main" id="{730DA208-8452-4658-A9A7-5C85B50778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38302" y="2803695"/>
            <a:ext cx="575554" cy="575554"/>
          </a:xfrm>
          <a:prstGeom prst="rect">
            <a:avLst/>
          </a:prstGeom>
        </p:spPr>
      </p:pic>
      <p:pic>
        <p:nvPicPr>
          <p:cNvPr id="14" name="Grafický objekt 13" descr="Muž a žena">
            <a:extLst>
              <a:ext uri="{FF2B5EF4-FFF2-40B4-BE49-F238E27FC236}">
                <a16:creationId xmlns:a16="http://schemas.microsoft.com/office/drawing/2014/main" id="{B2FEB85F-627D-4D68-A7B1-A30622BBEB7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23465" y="3936631"/>
            <a:ext cx="575554" cy="575554"/>
          </a:xfrm>
          <a:prstGeom prst="rect">
            <a:avLst/>
          </a:prstGeom>
        </p:spPr>
      </p:pic>
      <p:pic>
        <p:nvPicPr>
          <p:cNvPr id="16" name="Grafický objekt 15" descr="Stopky">
            <a:extLst>
              <a:ext uri="{FF2B5EF4-FFF2-40B4-BE49-F238E27FC236}">
                <a16:creationId xmlns:a16="http://schemas.microsoft.com/office/drawing/2014/main" id="{36EF4F2E-FF7C-4270-A7CC-0E6A588B3D7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23465" y="3357502"/>
            <a:ext cx="575554" cy="575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730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CA5B2D-7E39-4A56-9C2B-96A9B7A75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796" y="274638"/>
            <a:ext cx="11305256" cy="1138138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SAMOSTATNÁ PRÁCE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/>
              <a:t>PROJEKTOVÉ ČINNOSTI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F027A8-2E00-4D3A-88DD-3ACF823AC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88840"/>
            <a:ext cx="9144000" cy="4267200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1. Stanovte a strukturujte projektové činnosti</a:t>
            </a:r>
          </a:p>
          <a:p>
            <a:pPr marL="0" indent="0">
              <a:buNone/>
            </a:pPr>
            <a:r>
              <a:rPr lang="cs-CZ" dirty="0"/>
              <a:t>Vraťte se k cílům a podívejte se na ně. Zavřete oči a přemýšlejte, jak bude projekt vypadat, co všechno musíte udělat, aby projekt dobře běžel a abyste došli k cílům. </a:t>
            </a:r>
          </a:p>
          <a:p>
            <a:pPr marL="0" indent="0">
              <a:buNone/>
            </a:pPr>
            <a:r>
              <a:rPr lang="cs-CZ" dirty="0"/>
              <a:t>2. Graficky je znázorněte</a:t>
            </a:r>
          </a:p>
          <a:p>
            <a:pPr marL="0" indent="0">
              <a:buNone/>
            </a:pPr>
            <a:r>
              <a:rPr lang="cs-CZ" dirty="0"/>
              <a:t>Můžete použít některé ze šablon na internetu nebo MS Excel.</a:t>
            </a:r>
          </a:p>
          <a:p>
            <a:pPr marL="0" indent="0">
              <a:buNone/>
            </a:pPr>
            <a:r>
              <a:rPr lang="cs-CZ" dirty="0"/>
              <a:t>3. Určete pro ně potřebné zdroje </a:t>
            </a:r>
          </a:p>
          <a:p>
            <a:pPr marL="0" indent="0">
              <a:buNone/>
            </a:pPr>
            <a:r>
              <a:rPr lang="cs-CZ" dirty="0"/>
              <a:t>Lidi, materiál, finance, čas.</a:t>
            </a:r>
          </a:p>
        </p:txBody>
      </p:sp>
    </p:spTree>
    <p:extLst>
      <p:ext uri="{BB962C8B-B14F-4D97-AF65-F5344CB8AC3E}">
        <p14:creationId xmlns:p14="http://schemas.microsoft.com/office/powerpoint/2010/main" val="185144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715C4B5F2C74745AB00CC18721C6370" ma:contentTypeVersion="13" ma:contentTypeDescription="Vytvoří nový dokument" ma:contentTypeScope="" ma:versionID="fbcff2d57e67fc011bdcb6a975cd93a4">
  <xsd:schema xmlns:xsd="http://www.w3.org/2001/XMLSchema" xmlns:xs="http://www.w3.org/2001/XMLSchema" xmlns:p="http://schemas.microsoft.com/office/2006/metadata/properties" xmlns:ns3="8345f04f-59e1-4978-8e32-2eeac069c21f" xmlns:ns4="030b4fdc-7287-4860-8908-3dd48fc4d3e2" targetNamespace="http://schemas.microsoft.com/office/2006/metadata/properties" ma:root="true" ma:fieldsID="78ac622349c662fff91f87cff7cc0420" ns3:_="" ns4:_="">
    <xsd:import namespace="8345f04f-59e1-4978-8e32-2eeac069c21f"/>
    <xsd:import namespace="030b4fdc-7287-4860-8908-3dd48fc4d3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5f04f-59e1-4978-8e32-2eeac069c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0b4fdc-7287-4860-8908-3dd48fc4d3e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6050F3-2B66-4AE2-AC27-82FE45875D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2716D4-42C0-41FD-81E9-4FD7013028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45f04f-59e1-4978-8e32-2eeac069c21f"/>
    <ds:schemaRef ds:uri="030b4fdc-7287-4860-8908-3dd48fc4d3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2D6DE8-63F4-4975-96FB-78CCB65C6E46}">
  <ds:schemaRefs>
    <ds:schemaRef ds:uri="http://schemas.openxmlformats.org/package/2006/metadata/core-properties"/>
    <ds:schemaRef ds:uri="http://purl.org/dc/dcmitype/"/>
    <ds:schemaRef ds:uri="030b4fdc-7287-4860-8908-3dd48fc4d3e2"/>
    <ds:schemaRef ds:uri="http://purl.org/dc/elements/1.1/"/>
    <ds:schemaRef ds:uri="http://schemas.microsoft.com/office/2006/metadata/properties"/>
    <ds:schemaRef ds:uri="8345f04f-59e1-4978-8e32-2eeac069c21f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562</TotalTime>
  <Words>1533</Words>
  <Application>Microsoft Office PowerPoint</Application>
  <PresentationFormat>Vlastní</PresentationFormat>
  <Paragraphs>145</Paragraphs>
  <Slides>20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Consolas</vt:lpstr>
      <vt:lpstr>Corbel</vt:lpstr>
      <vt:lpstr>Školní tabule 16×9</vt:lpstr>
      <vt:lpstr>Projektové činnosti, harmonogram, rizika</vt:lpstr>
      <vt:lpstr>Projektové činnosti/AKTIVITY</vt:lpstr>
      <vt:lpstr>PŘÍKLAD CÍLE PROJEKTU DOMA</vt:lpstr>
      <vt:lpstr>PŘÍKLAD SKUPINY ČINNOSTÍ PROJEKTU DOMA/KLÍČOVÉ AKTIVITY</vt:lpstr>
      <vt:lpstr>JAK NA WBS?</vt:lpstr>
      <vt:lpstr>JAK NA WBS?</vt:lpstr>
      <vt:lpstr> Příklady grafického znázornění</vt:lpstr>
      <vt:lpstr>JAK NA WBS?</vt:lpstr>
      <vt:lpstr>SAMOSTATNÁ PRÁCE PROJEKTOVÉ ČINNOSTI</vt:lpstr>
      <vt:lpstr>ČASOVÝ HARMONOGRAM PROJEKTU:GANTTOVY DIAGRAMY</vt:lpstr>
      <vt:lpstr>Příklady Ganttových diagramů</vt:lpstr>
      <vt:lpstr>SAMOSTATNÁ PRÁCE HARMONOGRAM PROJEKTU</vt:lpstr>
      <vt:lpstr>PROJEKTOVÁ RIZIKA</vt:lpstr>
      <vt:lpstr>Co je projektové riziko?</vt:lpstr>
      <vt:lpstr>     Práce s rizikem v projektu </vt:lpstr>
      <vt:lpstr>Řízení rizik</vt:lpstr>
      <vt:lpstr>Identifikace projektových rizik</vt:lpstr>
      <vt:lpstr>Zhodnocení projektových rizik</vt:lpstr>
      <vt:lpstr>Zvládnutí (zmírnění) projektových rizik</vt:lpstr>
      <vt:lpstr>SAMOSTATNÁ PRÁCE RIZIKA PROJEKTU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Projektové činnosti, harmonogram, rizika</dc:title>
  <dc:creator>Lucie Michalová</dc:creator>
  <cp:lastModifiedBy>Petr Bruna (YMCA Praha)</cp:lastModifiedBy>
  <cp:revision>108</cp:revision>
  <dcterms:created xsi:type="dcterms:W3CDTF">2018-09-22T16:38:25Z</dcterms:created>
  <dcterms:modified xsi:type="dcterms:W3CDTF">2021-03-22T14:49:03Z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0x0101002715C4B5F2C74745AB00CC18721C6370</vt:lpwstr>
  </property>
</Properties>
</file>