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ambria" panose="02040503050406030204" pitchFamily="18" charset="0"/>
      <p:regular r:id="rId36"/>
      <p:bold r:id="rId37"/>
      <p:italic r:id="rId38"/>
      <p:boldItalic r:id="rId39"/>
    </p:embeddedFont>
    <p:embeddedFont>
      <p:font typeface="Source Code Pro" panose="020B0509030403020204" pitchFamily="49" charset="0"/>
      <p:regular r:id="rId40"/>
      <p:bold r:id="rId41"/>
      <p:italic r:id="rId42"/>
      <p:boldItalic r:id="rId43"/>
    </p:embeddedFont>
    <p:embeddedFont>
      <p:font typeface="Amatic SC" panose="020B0604020202020204" charset="-79"/>
      <p:regular r:id="rId44"/>
      <p:bold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6" roundtripDataSignature="AMtx7miUiAcJAM/xVhsdb1Pk5YIU1Pqs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customschemas.google.com/relationships/presentationmetadata" Target="metadata"/><Relationship Id="rId20" Type="http://schemas.openxmlformats.org/officeDocument/2006/relationships/slide" Target="slides/slide19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759123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890189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9d5ff6a75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9d5ff6a75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4038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3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5666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74179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67160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22168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36953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91396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46883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21078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71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a3d835f32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a3d835f32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59598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92677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75313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46133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10061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46017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9d5ff6a75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9d5ff6a754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77260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a41b36a4f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a41b36a4f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39203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a41b36a4ff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a41b36a4ff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55023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9d5ff6a754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9d5ff6a754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70033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360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a41b36a4ff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a41b36a4ff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9051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a41b36a4ff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a41b36a4ff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0604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a41b36a4ff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a41b36a4ff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1185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a41b36a4ff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a41b36a4ff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2721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9453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93432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5601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a3d835f32d_0_14"/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ga3d835f32d_0_14"/>
          <p:cNvSpPr txBox="1">
            <a:spLocks noGrp="1"/>
          </p:cNvSpPr>
          <p:nvPr>
            <p:ph type="ctrTitle"/>
          </p:nvPr>
        </p:nvSpPr>
        <p:spPr>
          <a:xfrm>
            <a:off x="415600" y="522867"/>
            <a:ext cx="11360700" cy="3587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2pPr>
            <a:lvl3pPr lvl="2" algn="ctr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3pPr>
            <a:lvl4pPr lvl="3" algn="ctr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4pPr>
            <a:lvl5pPr lvl="4" algn="ctr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5pPr>
            <a:lvl6pPr lvl="5" algn="ctr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6pPr>
            <a:lvl7pPr lvl="6" algn="ctr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7pPr>
            <a:lvl8pPr lvl="7" algn="ctr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8pPr>
            <a:lvl9pPr lvl="8" algn="ctr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9pPr>
          </a:lstStyle>
          <a:p>
            <a:endParaRPr/>
          </a:p>
        </p:txBody>
      </p:sp>
      <p:sp>
        <p:nvSpPr>
          <p:cNvPr id="12" name="Google Shape;12;ga3d835f32d_0_14"/>
          <p:cNvSpPr txBox="1">
            <a:spLocks noGrp="1"/>
          </p:cNvSpPr>
          <p:nvPr>
            <p:ph type="subTitle" idx="1"/>
          </p:nvPr>
        </p:nvSpPr>
        <p:spPr>
          <a:xfrm>
            <a:off x="415600" y="5187200"/>
            <a:ext cx="11360700" cy="941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ga3d835f32d_0_1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a3d835f32d_0_51"/>
          <p:cNvSpPr txBox="1">
            <a:spLocks noGrp="1"/>
          </p:cNvSpPr>
          <p:nvPr>
            <p:ph type="title" hasCustomPrompt="1"/>
          </p:nvPr>
        </p:nvSpPr>
        <p:spPr>
          <a:xfrm>
            <a:off x="415600" y="1653700"/>
            <a:ext cx="11360700" cy="2642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ga3d835f32d_0_51"/>
          <p:cNvSpPr txBox="1">
            <a:spLocks noGrp="1"/>
          </p:cNvSpPr>
          <p:nvPr>
            <p:ph type="body" idx="1"/>
          </p:nvPr>
        </p:nvSpPr>
        <p:spPr>
          <a:xfrm>
            <a:off x="415600" y="44061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Clr>
                <a:schemeClr val="accent1"/>
              </a:buClr>
              <a:buSzPts val="19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ga3d835f32d_0_5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a3d835f32d_0_5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a3d835f32d_0_5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ga3d835f32d_0_5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ga3d835f32d_0_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ga3d835f32d_0_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ga3d835f32d_0_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a3d835f32d_0_6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ga3d835f32d_0_6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ga3d835f32d_0_6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ga3d835f32d_0_6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ga3d835f32d_0_6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ga3d835f32d_0_6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ga3d835f32d_0_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ga3d835f32d_0_6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a3d835f32d_0_19"/>
          <p:cNvSpPr txBox="1">
            <a:spLocks noGrp="1"/>
          </p:cNvSpPr>
          <p:nvPr>
            <p:ph type="title"/>
          </p:nvPr>
        </p:nvSpPr>
        <p:spPr>
          <a:xfrm>
            <a:off x="3737000" y="1070000"/>
            <a:ext cx="4718100" cy="47181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16" name="Google Shape;16;ga3d835f32d_0_1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a3d835f32d_0_22"/>
          <p:cNvSpPr txBox="1">
            <a:spLocks noGrp="1"/>
          </p:cNvSpPr>
          <p:nvPr>
            <p:ph type="title"/>
          </p:nvPr>
        </p:nvSpPr>
        <p:spPr>
          <a:xfrm>
            <a:off x="415600" y="390467"/>
            <a:ext cx="11360700" cy="1068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ga3d835f32d_0_22"/>
          <p:cNvSpPr txBox="1">
            <a:spLocks noGrp="1"/>
          </p:cNvSpPr>
          <p:nvPr>
            <p:ph type="body" idx="1"/>
          </p:nvPr>
        </p:nvSpPr>
        <p:spPr>
          <a:xfrm>
            <a:off x="415600" y="1638233"/>
            <a:ext cx="11360700" cy="445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ga3d835f32d_0_2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a3d835f32d_0_26"/>
          <p:cNvSpPr txBox="1">
            <a:spLocks noGrp="1"/>
          </p:cNvSpPr>
          <p:nvPr>
            <p:ph type="title"/>
          </p:nvPr>
        </p:nvSpPr>
        <p:spPr>
          <a:xfrm>
            <a:off x="415600" y="390467"/>
            <a:ext cx="11360700" cy="1068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ga3d835f32d_0_26"/>
          <p:cNvSpPr txBox="1">
            <a:spLocks noGrp="1"/>
          </p:cNvSpPr>
          <p:nvPr>
            <p:ph type="body" idx="1"/>
          </p:nvPr>
        </p:nvSpPr>
        <p:spPr>
          <a:xfrm>
            <a:off x="415600" y="1638233"/>
            <a:ext cx="5333100" cy="445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ga3d835f32d_0_26"/>
          <p:cNvSpPr txBox="1">
            <a:spLocks noGrp="1"/>
          </p:cNvSpPr>
          <p:nvPr>
            <p:ph type="body" idx="2"/>
          </p:nvPr>
        </p:nvSpPr>
        <p:spPr>
          <a:xfrm>
            <a:off x="6443200" y="1638233"/>
            <a:ext cx="5333100" cy="445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5" name="Google Shape;25;ga3d835f32d_0_2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a3d835f32d_0_31"/>
          <p:cNvSpPr txBox="1">
            <a:spLocks noGrp="1"/>
          </p:cNvSpPr>
          <p:nvPr>
            <p:ph type="title"/>
          </p:nvPr>
        </p:nvSpPr>
        <p:spPr>
          <a:xfrm>
            <a:off x="406400" y="412467"/>
            <a:ext cx="11383500" cy="997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endParaRPr/>
          </a:p>
        </p:txBody>
      </p:sp>
      <p:sp>
        <p:nvSpPr>
          <p:cNvPr id="28" name="Google Shape;28;ga3d835f32d_0_3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a3d835f32d_0_34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ga3d835f32d_0_34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2" name="Google Shape;32;ga3d835f32d_0_3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a3d835f32d_0_38"/>
          <p:cNvSpPr txBox="1">
            <a:spLocks noGrp="1"/>
          </p:cNvSpPr>
          <p:nvPr>
            <p:ph type="title"/>
          </p:nvPr>
        </p:nvSpPr>
        <p:spPr>
          <a:xfrm>
            <a:off x="653667" y="701800"/>
            <a:ext cx="74916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ga3d835f32d_0_3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a3d835f32d_0_41"/>
          <p:cNvSpPr/>
          <p:nvPr/>
        </p:nvSpPr>
        <p:spPr>
          <a:xfrm>
            <a:off x="6096000" y="-33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ga3d835f32d_0_41"/>
          <p:cNvCxnSpPr/>
          <p:nvPr/>
        </p:nvCxnSpPr>
        <p:spPr>
          <a:xfrm>
            <a:off x="6706233" y="5994000"/>
            <a:ext cx="624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ga3d835f32d_0_41"/>
          <p:cNvSpPr txBox="1">
            <a:spLocks noGrp="1"/>
          </p:cNvSpPr>
          <p:nvPr>
            <p:ph type="title"/>
          </p:nvPr>
        </p:nvSpPr>
        <p:spPr>
          <a:xfrm>
            <a:off x="354000" y="1441867"/>
            <a:ext cx="5393700" cy="2280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40" name="Google Shape;40;ga3d835f32d_0_41"/>
          <p:cNvSpPr txBox="1">
            <a:spLocks noGrp="1"/>
          </p:cNvSpPr>
          <p:nvPr>
            <p:ph type="subTitle" idx="1"/>
          </p:nvPr>
        </p:nvSpPr>
        <p:spPr>
          <a:xfrm>
            <a:off x="354000" y="3793630"/>
            <a:ext cx="5393700" cy="179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1" name="Google Shape;41;ga3d835f32d_0_41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Clr>
                <a:schemeClr val="accent1"/>
              </a:buClr>
              <a:buSzPts val="19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ga3d835f32d_0_4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a3d835f32d_0_48"/>
          <p:cNvSpPr txBox="1">
            <a:spLocks noGrp="1"/>
          </p:cNvSpPr>
          <p:nvPr>
            <p:ph type="body" idx="1"/>
          </p:nvPr>
        </p:nvSpPr>
        <p:spPr>
          <a:xfrm>
            <a:off x="426000" y="5640767"/>
            <a:ext cx="7998300" cy="798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matic SC"/>
              <a:buNone/>
              <a:defRPr sz="3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ga3d835f32d_0_4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a3d835f32d_0_10"/>
          <p:cNvSpPr txBox="1">
            <a:spLocks noGrp="1"/>
          </p:cNvSpPr>
          <p:nvPr>
            <p:ph type="title"/>
          </p:nvPr>
        </p:nvSpPr>
        <p:spPr>
          <a:xfrm>
            <a:off x="415600" y="390467"/>
            <a:ext cx="11360700" cy="10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Amatic SC"/>
              <a:buNone/>
              <a:defRPr sz="5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Amatic SC"/>
              <a:buNone/>
              <a:defRPr sz="5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Amatic SC"/>
              <a:buNone/>
              <a:defRPr sz="5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Amatic SC"/>
              <a:buNone/>
              <a:defRPr sz="5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Amatic SC"/>
              <a:buNone/>
              <a:defRPr sz="5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Amatic SC"/>
              <a:buNone/>
              <a:defRPr sz="5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Amatic SC"/>
              <a:buNone/>
              <a:defRPr sz="5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Amatic SC"/>
              <a:buNone/>
              <a:defRPr sz="5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Amatic SC"/>
              <a:buNone/>
              <a:defRPr sz="5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ga3d835f32d_0_10"/>
          <p:cNvSpPr txBox="1">
            <a:spLocks noGrp="1"/>
          </p:cNvSpPr>
          <p:nvPr>
            <p:ph type="body" idx="1"/>
          </p:nvPr>
        </p:nvSpPr>
        <p:spPr>
          <a:xfrm>
            <a:off x="415600" y="1638233"/>
            <a:ext cx="11360700" cy="44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Code Pro"/>
              <a:buChar char="●"/>
              <a:defRPr sz="24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Code Pro"/>
              <a:buChar char="○"/>
              <a:defRPr sz="19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Code Pro"/>
              <a:buChar char="■"/>
              <a:defRPr sz="19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Code Pro"/>
              <a:buChar char="●"/>
              <a:defRPr sz="19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Code Pro"/>
              <a:buChar char="○"/>
              <a:defRPr sz="19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Code Pro"/>
              <a:buChar char="■"/>
              <a:defRPr sz="19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Code Pro"/>
              <a:buChar char="●"/>
              <a:defRPr sz="19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Code Pro"/>
              <a:buChar char="○"/>
              <a:defRPr sz="19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Source Code Pro"/>
              <a:buChar char="■"/>
              <a:defRPr sz="19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ga3d835f32d_0_1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3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3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3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3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3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3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3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3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ZEoRRx8p4Y&amp;ab_channel=PetraNarativ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otevrenedialogy.cz/index.php/zdroje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"/>
          <p:cNvSpPr txBox="1">
            <a:spLocks noGrp="1"/>
          </p:cNvSpPr>
          <p:nvPr>
            <p:ph type="ctrTitle"/>
          </p:nvPr>
        </p:nvSpPr>
        <p:spPr>
          <a:xfrm>
            <a:off x="415600" y="522867"/>
            <a:ext cx="11360700" cy="35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alibri"/>
              <a:buNone/>
            </a:pPr>
            <a:r>
              <a:rPr lang="cs-CZ" sz="8000"/>
              <a:t>Otevřený dialog</a:t>
            </a:r>
            <a:endParaRPr sz="8000"/>
          </a:p>
        </p:txBody>
      </p:sp>
      <p:sp>
        <p:nvSpPr>
          <p:cNvPr id="72" name="Google Shape;72;p1"/>
          <p:cNvSpPr txBox="1">
            <a:spLocks noGrp="1"/>
          </p:cNvSpPr>
          <p:nvPr>
            <p:ph type="subTitle" idx="1"/>
          </p:nvPr>
        </p:nvSpPr>
        <p:spPr>
          <a:xfrm>
            <a:off x="415600" y="5187200"/>
            <a:ext cx="11360700" cy="9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ts val="1500"/>
            </a:pPr>
            <a:r>
              <a:rPr lang="cs-CZ" sz="1500" dirty="0"/>
              <a:t>Tereza </a:t>
            </a:r>
            <a:r>
              <a:rPr lang="cs-CZ" sz="1500" dirty="0" smtClean="0"/>
              <a:t>Pokorná</a:t>
            </a:r>
            <a:r>
              <a:rPr lang="cs-CZ" sz="1500" dirty="0"/>
              <a:t>, </a:t>
            </a:r>
            <a:r>
              <a:rPr lang="cs-CZ" sz="1500" dirty="0" smtClean="0"/>
              <a:t>pokorna.tereza@cdz9.cz</a:t>
            </a:r>
            <a:endParaRPr sz="1500"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cs-CZ" sz="1500" dirty="0"/>
              <a:t>21. 10. 2020</a:t>
            </a:r>
            <a:endParaRPr sz="1500"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cs-CZ" sz="1500" dirty="0"/>
              <a:t>JABOK</a:t>
            </a:r>
            <a:endParaRPr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9d5ff6a754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Historie Otevřeného dialogu</a:t>
            </a:r>
            <a:endParaRPr/>
          </a:p>
        </p:txBody>
      </p:sp>
      <p:sp>
        <p:nvSpPr>
          <p:cNvPr id="129" name="Google Shape;129;g9d5ff6a754_0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487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9250" algn="l" rtl="0">
              <a:spcBef>
                <a:spcPts val="1000"/>
              </a:spcBef>
              <a:spcAft>
                <a:spcPts val="0"/>
              </a:spcAft>
              <a:buSzPts val="1900"/>
              <a:buChar char="●"/>
            </a:pPr>
            <a:r>
              <a:rPr lang="cs-CZ" sz="2500"/>
              <a:t>1988 - výzkumný projekt Jaakka:</a:t>
            </a:r>
            <a:endParaRPr sz="25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cs-CZ" sz="2100"/>
              <a:t>před hospitalizací se tým vyškolených profesionálů potkal s rodinou</a:t>
            </a:r>
            <a:endParaRPr sz="21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cs-CZ" sz="2100"/>
              <a:t>Výsledek: ve 40 % nebyla nutná hospitalizace. </a:t>
            </a:r>
            <a:endParaRPr sz="21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cs-CZ" sz="2100"/>
              <a:t>Doporučení - optimální terapie:</a:t>
            </a:r>
            <a:endParaRPr sz="2100"/>
          </a:p>
          <a:p>
            <a:pPr marL="2743200" lvl="5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cs-CZ" sz="2100"/>
              <a:t>ihned - 1. den po 1. kontaktu</a:t>
            </a:r>
            <a:endParaRPr sz="2100"/>
          </a:p>
          <a:p>
            <a:pPr marL="2743200" lvl="5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cs-CZ" sz="2100"/>
              <a:t>přizpůsobená klientovi</a:t>
            </a:r>
            <a:endParaRPr sz="2100"/>
          </a:p>
          <a:p>
            <a:pPr marL="2743200" lvl="5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cs-CZ" sz="2100"/>
              <a:t>zapojení rodiny</a:t>
            </a:r>
            <a:endParaRPr sz="2100"/>
          </a:p>
          <a:p>
            <a:pPr marL="2743200" lvl="5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cs-CZ" sz="2100"/>
              <a:t>kontinuální</a:t>
            </a:r>
            <a:endParaRPr sz="2100"/>
          </a:p>
          <a:p>
            <a:pPr marL="2743200" lvl="5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cs-CZ" sz="2100"/>
              <a:t>tolerance nejistoty</a:t>
            </a:r>
            <a:endParaRPr sz="2100"/>
          </a:p>
          <a:p>
            <a:pPr marL="2743200" lvl="5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cs-CZ" sz="2100"/>
              <a:t>dialogická</a:t>
            </a:r>
            <a:endParaRPr sz="2100"/>
          </a:p>
          <a:p>
            <a:pPr marL="2743200" lvl="5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cs-CZ" sz="2100"/>
              <a:t>účinný faktor - bezpodmínečné přijetí</a:t>
            </a:r>
            <a:endParaRPr sz="2100"/>
          </a:p>
          <a:p>
            <a:pPr marL="0" lvl="0" indent="0" algn="l" rtl="0">
              <a:spcBef>
                <a:spcPts val="2100"/>
              </a:spcBef>
              <a:spcAft>
                <a:spcPts val="2100"/>
              </a:spcAft>
              <a:buNone/>
            </a:pPr>
            <a:r>
              <a:rPr lang="cs-CZ" sz="2200" u="sng">
                <a:solidFill>
                  <a:schemeClr val="hlink"/>
                </a:solidFill>
                <a:hlinkClick r:id="rId3"/>
              </a:rPr>
              <a:t>https://www.youtube.com/watch?v=TZEoRRx8p4Y&amp;ab_channel=PetraNarativ</a:t>
            </a:r>
            <a:endParaRPr sz="2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7 principů Otevřeného dialogu</a:t>
            </a:r>
            <a:endParaRPr/>
          </a:p>
        </p:txBody>
      </p:sp>
      <p:sp>
        <p:nvSpPr>
          <p:cNvPr id="135" name="Google Shape;1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035300" cy="43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914400" marR="0" lvl="0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cs-CZ" sz="2500" b="1" dirty="0"/>
              <a:t>Okamžitá pomoc a význam krize</a:t>
            </a:r>
            <a:endParaRPr sz="2500" b="1" dirty="0"/>
          </a:p>
          <a:p>
            <a:pPr marL="914400" marR="0" lvl="1" indent="-36195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SzPts val="2100"/>
              <a:buChar char="○"/>
            </a:pPr>
            <a:r>
              <a:rPr lang="cs-CZ" sz="2200" dirty="0"/>
              <a:t>1. setkání zorganizováno v 1. 24 hod od 1. kontaktu</a:t>
            </a:r>
            <a:endParaRPr sz="2200" dirty="0"/>
          </a:p>
          <a:p>
            <a:pPr marL="914400" marR="0" lvl="1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cs-CZ" sz="2200" dirty="0"/>
              <a:t>Role krize - paradoxně otevírá dveře k dialogu</a:t>
            </a:r>
            <a:endParaRPr sz="2200" dirty="0"/>
          </a:p>
          <a:p>
            <a:pPr marL="914400" marR="0" lvl="1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cs-CZ" sz="2200" dirty="0"/>
              <a:t>Dle výzkumů z </a:t>
            </a:r>
            <a:r>
              <a:rPr lang="cs-CZ" sz="2200" dirty="0" err="1"/>
              <a:t>Tornia</a:t>
            </a:r>
            <a:r>
              <a:rPr lang="cs-CZ" sz="2200" dirty="0"/>
              <a:t> první 2 dny je člověk v </a:t>
            </a:r>
            <a:r>
              <a:rPr lang="cs-CZ" sz="2200" dirty="0" err="1"/>
              <a:t>psychoze</a:t>
            </a:r>
            <a:r>
              <a:rPr lang="cs-CZ" sz="2200" dirty="0"/>
              <a:t> otevřen mluvit o tom, co se mu děje. 3. den obvykle přichází na vlastní mechanismy, jak </a:t>
            </a:r>
            <a:r>
              <a:rPr lang="cs-CZ" sz="2200" dirty="0" err="1"/>
              <a:t>psychozu</a:t>
            </a:r>
            <a:r>
              <a:rPr lang="cs-CZ" sz="2200" dirty="0"/>
              <a:t> zvládnout - stahuje se do sebe - </a:t>
            </a:r>
            <a:r>
              <a:rPr lang="cs-CZ" sz="2200" dirty="0" err="1"/>
              <a:t>chronifikace</a:t>
            </a:r>
            <a:r>
              <a:rPr lang="cs-CZ" sz="2200" dirty="0"/>
              <a:t> krize. </a:t>
            </a:r>
            <a:endParaRPr sz="2200" dirty="0"/>
          </a:p>
          <a:p>
            <a:pPr marL="914400" marR="0" lvl="1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cs-CZ" sz="2200" dirty="0" smtClean="0"/>
              <a:t>Nikdy </a:t>
            </a:r>
            <a:r>
              <a:rPr lang="cs-CZ" sz="2200" dirty="0"/>
              <a:t>není příliš pozdě! </a:t>
            </a:r>
            <a:endParaRPr sz="2200" dirty="0"/>
          </a:p>
          <a:p>
            <a:pPr marL="914400" marR="0" lvl="1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cs-CZ" sz="2200" dirty="0"/>
              <a:t>Krize jako příležitost se otevřít a mluvit o svých přesvědčeních, přestavět příběhy, identitu a vztahy.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7 principů Otevřeného dialogu</a:t>
            </a:r>
            <a:endParaRPr/>
          </a:p>
        </p:txBody>
      </p:sp>
      <p:sp>
        <p:nvSpPr>
          <p:cNvPr id="141" name="Google Shape;14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101600" cy="43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914400" marR="0" lvl="0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cs-CZ" sz="2500" b="1"/>
              <a:t>Dialog a polyfonie</a:t>
            </a:r>
            <a:endParaRPr sz="2500" b="1"/>
          </a:p>
          <a:p>
            <a:pPr marL="914400" marR="0" lvl="1" indent="-3683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SzPts val="2200"/>
              <a:buChar char="○"/>
            </a:pPr>
            <a:r>
              <a:rPr lang="cs-CZ" sz="2200"/>
              <a:t>Otevřenost a transparentnost</a:t>
            </a:r>
            <a:endParaRPr sz="2200"/>
          </a:p>
          <a:p>
            <a:pPr marL="914400" marR="0" lvl="1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cs-CZ" sz="2200"/>
              <a:t>„nic o nás, nic bez nás“</a:t>
            </a:r>
            <a:endParaRPr sz="2200"/>
          </a:p>
          <a:p>
            <a:pPr marL="914400" marR="0" lvl="1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cs-CZ" sz="2200"/>
              <a:t>Vytváření prostoru pro odlišnosti</a:t>
            </a:r>
            <a:endParaRPr sz="2200"/>
          </a:p>
          <a:p>
            <a:pPr marL="914400" marR="0" lvl="1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cs-CZ" sz="2200"/>
              <a:t>Hledání společného jazyka s cílem porozumět si </a:t>
            </a:r>
            <a:endParaRPr sz="2200"/>
          </a:p>
          <a:p>
            <a:pPr marL="914400" marR="0" lvl="1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cs-CZ" sz="2200"/>
              <a:t>Důraz na všechny zůčastněné</a:t>
            </a:r>
            <a:endParaRPr sz="2200"/>
          </a:p>
          <a:p>
            <a:pPr marL="914400" marR="0" lvl="1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cs-CZ" sz="2200"/>
              <a:t>Polyfonie </a:t>
            </a:r>
            <a:endParaRPr sz="2200"/>
          </a:p>
          <a:p>
            <a:pPr marL="2286000" marR="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cs-CZ" sz="2200"/>
              <a:t>horizontální (hlasy lidí)</a:t>
            </a:r>
            <a:endParaRPr sz="2200"/>
          </a:p>
          <a:p>
            <a:pPr marL="2286000" marR="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cs-CZ" sz="2200"/>
              <a:t>vertikální (naše vnitřní monology, co si myslím já, jako dcera, jako zdravotní sestra, jako matka - oslovují naše soc. role)</a:t>
            </a:r>
            <a:endParaRPr sz="2200"/>
          </a:p>
          <a:p>
            <a:pPr marL="0" lvl="0" indent="0" algn="l" rtl="0">
              <a:lnSpc>
                <a:spcPct val="8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7 principů Otevřeného dialogu</a:t>
            </a:r>
            <a:endParaRPr/>
          </a:p>
        </p:txBody>
      </p:sp>
      <p:sp>
        <p:nvSpPr>
          <p:cNvPr id="147" name="Google Shape;14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914400" marR="0" lvl="0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cs-CZ" sz="2500" b="1"/>
              <a:t>Tolerance nejistoty</a:t>
            </a:r>
            <a:endParaRPr sz="2500" b="1"/>
          </a:p>
          <a:p>
            <a:pPr marL="457200" marR="0" lvl="0" indent="-36195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SzPts val="2100"/>
              <a:buChar char="●"/>
            </a:pPr>
            <a:r>
              <a:rPr lang="cs-CZ" sz="2100"/>
              <a:t>“nevědění”</a:t>
            </a:r>
            <a:endParaRPr sz="2100"/>
          </a:p>
          <a:p>
            <a:pPr marL="457200" marR="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cs-CZ" sz="2100"/>
              <a:t>Nehledáme cíl, o čem to celé je</a:t>
            </a:r>
            <a:endParaRPr sz="2100"/>
          </a:p>
          <a:p>
            <a:pPr marL="457200" marR="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cs-CZ" sz="2100"/>
              <a:t>Nehoníme se za zakázkou</a:t>
            </a:r>
            <a:endParaRPr sz="2100"/>
          </a:p>
          <a:p>
            <a:pPr marL="457200" marR="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cs-CZ" sz="2100"/>
              <a:t>Nesnažíme se porozumět obsahu toho, co druhý říká</a:t>
            </a:r>
            <a:endParaRPr sz="2100"/>
          </a:p>
          <a:p>
            <a:pPr marL="457200" marR="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cs-CZ" sz="2100"/>
              <a:t>Jsem přítomný tady a teď se sítí </a:t>
            </a:r>
            <a:endParaRPr sz="2100"/>
          </a:p>
          <a:p>
            <a:pPr marL="457200" marR="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cs-CZ" sz="2100"/>
              <a:t>Odhazuji své hypotézy</a:t>
            </a:r>
            <a:endParaRPr sz="2100"/>
          </a:p>
          <a:p>
            <a:pPr marL="457200" marR="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cs-CZ" sz="2100"/>
              <a:t>Trpělivost, udělat si čas naslouchat, následovat</a:t>
            </a:r>
            <a:endParaRPr sz="2100"/>
          </a:p>
          <a:p>
            <a:pPr marL="457200" marR="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cs-CZ" sz="2100"/>
              <a:t>Umožnit existenci prostoru pro silné a často bolavé emoce</a:t>
            </a:r>
            <a:endParaRPr sz="2100"/>
          </a:p>
          <a:p>
            <a:pPr marL="457200" marR="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cs-CZ" sz="2100"/>
              <a:t>Vytváření prostoru pro protichůdné a konfliktní perspektivy</a:t>
            </a:r>
            <a:endParaRPr sz="2100"/>
          </a:p>
          <a:p>
            <a:pPr marL="457200" marR="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cs-CZ" sz="2100"/>
              <a:t>Důvěra v ozdravný proces</a:t>
            </a:r>
            <a:endParaRPr sz="2100"/>
          </a:p>
          <a:p>
            <a:pPr marL="0" marR="0" lvl="0" indent="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None/>
            </a:pPr>
            <a:endParaRPr sz="2200">
              <a:latin typeface="Cambria"/>
              <a:ea typeface="Cambria"/>
              <a:cs typeface="Cambria"/>
              <a:sym typeface="Cambria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7 principů Otevřeného dialogu</a:t>
            </a:r>
            <a:endParaRPr/>
          </a:p>
        </p:txBody>
      </p:sp>
      <p:sp>
        <p:nvSpPr>
          <p:cNvPr id="153" name="Google Shape;153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914400" marR="0" lvl="0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cs-CZ" sz="2500" b="1"/>
              <a:t>Odpovědnost</a:t>
            </a:r>
            <a:endParaRPr sz="2500" b="1"/>
          </a:p>
          <a:p>
            <a:pPr marL="914400" marR="0" lvl="1" indent="-36195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SzPts val="2100"/>
              <a:buChar char="○"/>
            </a:pPr>
            <a:r>
              <a:rPr lang="cs-CZ" sz="2200"/>
              <a:t>Kdo je kontaktován jako první, převírá zodpovědnost za organizaci setkání </a:t>
            </a:r>
            <a:endParaRPr sz="2200"/>
          </a:p>
          <a:p>
            <a:pPr marL="914400" marR="0" lvl="1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cs-CZ" sz="2200"/>
              <a:t>Všechna rozhodnutí, která se domluví, se udějí na setkání</a:t>
            </a:r>
            <a:endParaRPr sz="2200"/>
          </a:p>
          <a:p>
            <a:pPr marL="914400" marR="0" lvl="1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cs-CZ" sz="2200"/>
              <a:t>Nevytváří se léčebný plán mimo setkání</a:t>
            </a:r>
            <a:endParaRPr sz="22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7 principů Otevřeného dialogu</a:t>
            </a:r>
            <a:endParaRPr/>
          </a:p>
        </p:txBody>
      </p:sp>
      <p:sp>
        <p:nvSpPr>
          <p:cNvPr id="159" name="Google Shape;15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035300" cy="43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914400" marR="0" lvl="0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cs-CZ" sz="2500" b="1"/>
              <a:t>Flexibilita a mobilita</a:t>
            </a:r>
            <a:endParaRPr sz="2500" b="1"/>
          </a:p>
          <a:p>
            <a:pPr marL="914400" marR="0" lvl="1" indent="-36195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SzPts val="2100"/>
              <a:buChar char="○"/>
            </a:pPr>
            <a:r>
              <a:rPr lang="cs-CZ" sz="2200"/>
              <a:t>Radikálně na osobu orientované</a:t>
            </a:r>
            <a:endParaRPr sz="2200"/>
          </a:p>
          <a:p>
            <a:pPr marL="914400" marR="0" lvl="1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cs-CZ" sz="2200"/>
              <a:t>Setkání probíhají kdykoliv, kdekoliv, s kýmkoliv</a:t>
            </a:r>
            <a:endParaRPr sz="2200"/>
          </a:p>
          <a:p>
            <a:pPr marL="914400" marR="0" lvl="1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cs-CZ" sz="2200"/>
              <a:t>Nedirektivní, přizpůsobené potřebě, responsivní, posilující</a:t>
            </a:r>
            <a:endParaRPr sz="2200"/>
          </a:p>
          <a:p>
            <a:pPr marL="914400" marR="0" lvl="1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cs-CZ" sz="2200"/>
              <a:t>Setkání na denní bázi, pokud nutné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7 principů Otevřeného dialogu</a:t>
            </a:r>
            <a:endParaRPr/>
          </a:p>
        </p:txBody>
      </p:sp>
      <p:sp>
        <p:nvSpPr>
          <p:cNvPr id="165" name="Google Shape;165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914400" marR="0" lvl="0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cs-CZ" sz="2500" b="1"/>
              <a:t>Psychologická spojitost</a:t>
            </a:r>
            <a:endParaRPr sz="2500" b="1"/>
          </a:p>
          <a:p>
            <a:pPr marL="914400" marR="0" lvl="1" indent="-36195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SzPts val="2100"/>
              <a:buChar char="○"/>
            </a:pPr>
            <a:r>
              <a:rPr lang="cs-CZ" sz="2200"/>
              <a:t>Kontinuita</a:t>
            </a:r>
            <a:endParaRPr sz="2200"/>
          </a:p>
          <a:p>
            <a:pPr marL="914400" marR="0" lvl="1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cs-CZ" sz="2200"/>
              <a:t>1 multidisciplinární tým po celou dobu setkávání</a:t>
            </a:r>
            <a:endParaRPr sz="2200"/>
          </a:p>
          <a:p>
            <a:pPr marL="914400" marR="0" lvl="1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cs-CZ" sz="2200"/>
              <a:t>Dlouhodobě, i více jak 5 let</a:t>
            </a:r>
            <a:endParaRPr sz="2200"/>
          </a:p>
          <a:p>
            <a:pPr marL="914400" marR="0" lvl="1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cs-CZ" sz="2200"/>
              <a:t>V jádru stejní členové kvůli případným budoucím krizím</a:t>
            </a:r>
            <a:endParaRPr sz="2200"/>
          </a:p>
          <a:p>
            <a:pPr marL="914400" marR="0" lvl="1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cs-CZ" sz="2200"/>
              <a:t>Důležitost udržitelných vztahů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7 principů Otevřeného dialogu</a:t>
            </a:r>
            <a:endParaRPr/>
          </a:p>
        </p:txBody>
      </p:sp>
      <p:sp>
        <p:nvSpPr>
          <p:cNvPr id="171" name="Google Shape;17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914400" marR="0" lvl="0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cs-CZ" sz="2500" b="1"/>
              <a:t>Kontext sociální sítě</a:t>
            </a:r>
            <a:endParaRPr sz="2500" b="1"/>
          </a:p>
          <a:p>
            <a:pPr marL="914400" marR="0" lvl="1" indent="-36195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SzPts val="2100"/>
              <a:buChar char="○"/>
            </a:pPr>
            <a:r>
              <a:rPr lang="cs-CZ" sz="2200"/>
              <a:t>Rodiny, pečovatelé, přátelé, kolegové a další členové profesní a soukromé sítě mohou vždy být na jednotlivá setkání pozvaní - kdokoliv</a:t>
            </a:r>
            <a:endParaRPr sz="2200"/>
          </a:p>
          <a:p>
            <a:pPr marL="914400" marR="0" lvl="1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cs-CZ" sz="2200"/>
              <a:t>„Kdo vám může právě teď pomoci?“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12 klíčových prvků OD</a:t>
            </a:r>
            <a:endParaRPr/>
          </a:p>
        </p:txBody>
      </p:sp>
      <p:sp>
        <p:nvSpPr>
          <p:cNvPr id="177" name="Google Shape;17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91440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cs-CZ" sz="1900"/>
              <a:t>1. Dva nebo více terapeutů na setkání týmu</a:t>
            </a:r>
            <a:endParaRPr sz="1900"/>
          </a:p>
          <a:p>
            <a:pPr marL="91440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cs-CZ" sz="1900"/>
              <a:t>2. Účast rodiny a sociální sítě</a:t>
            </a:r>
            <a:endParaRPr sz="1900"/>
          </a:p>
          <a:p>
            <a:pPr marL="91440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cs-CZ" sz="1900"/>
              <a:t>3. Používání otevřených otázek</a:t>
            </a:r>
            <a:endParaRPr sz="1900"/>
          </a:p>
          <a:p>
            <a:pPr marL="91440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cs-CZ" sz="1900"/>
              <a:t>4. Reakce na to, co klient říká</a:t>
            </a:r>
            <a:endParaRPr sz="1900"/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900"/>
              <a:t>5. Důraz na přítomnou chvíli</a:t>
            </a:r>
            <a:endParaRPr sz="1900"/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900"/>
              <a:t>6. Získávání většího množství názorů (polyfonie)</a:t>
            </a:r>
            <a:endParaRPr sz="1900"/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900"/>
              <a:t>7. Zaměření na vztahy v dialogu</a:t>
            </a:r>
            <a:endParaRPr sz="1900"/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900"/>
              <a:t>8. Věcná reakce na problémovou diskusi nebo chování s pozorností věnovanou příčinám</a:t>
            </a:r>
            <a:endParaRPr sz="1900"/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900"/>
              <a:t>9.  Důraz na klientova vlastní slova a příběhy, ne na symptomy</a:t>
            </a:r>
            <a:endParaRPr sz="1900"/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900"/>
              <a:t>10. Rozhovor mezi odborníky (reflexe) při léčebných setkáních</a:t>
            </a:r>
            <a:endParaRPr sz="1900"/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900"/>
              <a:t>11. Transparentnost</a:t>
            </a:r>
            <a:endParaRPr sz="1900"/>
          </a:p>
          <a:p>
            <a:pPr marL="91440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cs-CZ" sz="1900"/>
              <a:t>12. Tolerance nejistoty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9080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endParaRPr sz="19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12 klíčových prvků OD</a:t>
            </a:r>
            <a:endParaRPr/>
          </a:p>
        </p:txBody>
      </p:sp>
      <p:sp>
        <p:nvSpPr>
          <p:cNvPr id="183" name="Google Shape;183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914400" marR="0" lvl="0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cs-CZ" sz="2200" b="1"/>
              <a:t>4. Reakce na to, co klient říká</a:t>
            </a:r>
            <a:endParaRPr sz="2200"/>
          </a:p>
          <a:p>
            <a:pPr marL="457200" marR="0" lvl="0" indent="-3683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SzPts val="2200"/>
              <a:buAutoNum type="alphaLcParenR"/>
            </a:pPr>
            <a:r>
              <a:rPr lang="cs-CZ" sz="2200"/>
              <a:t>Užívání vlastních slov klienta (emocí), citlivost k tomu, co je důležité</a:t>
            </a:r>
            <a:endParaRPr sz="2200"/>
          </a:p>
          <a:p>
            <a:pPr marL="457200" marR="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AutoNum type="alphaLcParenR"/>
            </a:pPr>
            <a:r>
              <a:rPr lang="cs-CZ" sz="2200"/>
              <a:t>Responsivní poslouchání, spousty „hmm“ a opakování posledních slov (zrcadlení)</a:t>
            </a:r>
            <a:endParaRPr sz="2200"/>
          </a:p>
          <a:p>
            <a:pPr marL="457200" marR="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AutoNum type="alphaLcParenR"/>
            </a:pPr>
            <a:r>
              <a:rPr lang="cs-CZ" sz="2200"/>
              <a:t>Udržování pozornosti vůči nonverbální komunikaci (ztělesněné poslouchání, oční kontakt, pokyvování hlavou, obličejové výrazy, postoj těla, gesta, tón hlasu, hlasitost)</a:t>
            </a:r>
            <a:endParaRPr sz="2200"/>
          </a:p>
          <a:p>
            <a:pPr marL="457200" marR="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cs-CZ" sz="2200"/>
              <a:t>Umožnit prostor pro mlčení</a:t>
            </a:r>
            <a:endParaRPr sz="2200"/>
          </a:p>
          <a:p>
            <a:pPr marL="457200" marR="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cs-CZ" sz="2200"/>
              <a:t>Přidávat k příběhu co nejméně</a:t>
            </a:r>
            <a:endParaRPr sz="2200"/>
          </a:p>
          <a:p>
            <a:pPr marL="228600" lvl="0" indent="-50800" algn="l" rtl="0">
              <a:lnSpc>
                <a:spcPct val="80000"/>
              </a:lnSpc>
              <a:spcBef>
                <a:spcPts val="1000"/>
              </a:spcBef>
              <a:spcAft>
                <a:spcPts val="210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a3d835f32d_0_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Program</a:t>
            </a:r>
            <a:endParaRPr/>
          </a:p>
        </p:txBody>
      </p:sp>
      <p:sp>
        <p:nvSpPr>
          <p:cNvPr id="78" name="Google Shape;78;ga3d835f32d_0_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cs-CZ"/>
              <a:t>Představení, kdo je kdo, co už znám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-CZ"/>
              <a:t>Definice OD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-CZ"/>
              <a:t>Historie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-CZ"/>
              <a:t>Základní principy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-CZ"/>
              <a:t>12 klíčových prvků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-CZ"/>
              <a:t>Uplatnění v praxi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-CZ"/>
              <a:t>Aktuality v ČR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12 klíčových prvků OD</a:t>
            </a:r>
            <a:endParaRPr/>
          </a:p>
        </p:txBody>
      </p:sp>
      <p:sp>
        <p:nvSpPr>
          <p:cNvPr id="189" name="Google Shape;189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9837300" cy="43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371600" marR="0" lvl="0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cs-CZ" b="1"/>
              <a:t>5. Důraz na přítomnou chvíli</a:t>
            </a:r>
            <a:endParaRPr b="1"/>
          </a:p>
          <a:p>
            <a:pPr marL="457200" marR="0" lvl="0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Char char="●"/>
            </a:pPr>
            <a:r>
              <a:rPr lang="cs-CZ" sz="2200"/>
              <a:t>Odezva na klientovy bezprostřední emoce, co si kdo v danou chvíli myslí, pociťuje, prožívá v daný moment</a:t>
            </a:r>
            <a:endParaRPr sz="2200"/>
          </a:p>
          <a:p>
            <a:pPr marL="457200" marR="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cs-CZ" sz="2200"/>
              <a:t>Nechat průchod emocím, které vyvstanou</a:t>
            </a:r>
            <a:endParaRPr sz="2200"/>
          </a:p>
          <a:p>
            <a:pPr marL="457200" marR="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cs-CZ" sz="2200"/>
              <a:t>Snaha potkat se s každým hlasem</a:t>
            </a:r>
            <a:endParaRPr sz="2200"/>
          </a:p>
          <a:p>
            <a:pPr marL="457200" marR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2200"/>
          </a:p>
          <a:p>
            <a:pPr marL="457200" marR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cs-CZ" sz="2200" i="1"/>
              <a:t>„Jak se ohledně toho cítíte nyní?“</a:t>
            </a:r>
            <a:endParaRPr sz="2200" i="1"/>
          </a:p>
          <a:p>
            <a:pPr marL="457200" marR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2200" i="1"/>
          </a:p>
          <a:p>
            <a:pPr marL="457200" marR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cs-CZ" sz="2200" i="1"/>
              <a:t>Klient ve skutečnosti hledá pomoc vyjádřit ty zkušenosti, o kterých nemůže/neumí mluvit. </a:t>
            </a:r>
            <a:endParaRPr sz="2200" i="1"/>
          </a:p>
          <a:p>
            <a:pPr marL="457200" marR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2200"/>
          </a:p>
          <a:p>
            <a:pPr marL="228600" lvl="0" indent="-50800" algn="l" rtl="0">
              <a:lnSpc>
                <a:spcPct val="80000"/>
              </a:lnSpc>
              <a:spcBef>
                <a:spcPts val="1000"/>
              </a:spcBef>
              <a:spcAft>
                <a:spcPts val="210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12 klíčových prvků OD</a:t>
            </a:r>
            <a:endParaRPr/>
          </a:p>
        </p:txBody>
      </p:sp>
      <p:sp>
        <p:nvSpPr>
          <p:cNvPr id="195" name="Google Shape;195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cs-CZ" sz="2500" b="1"/>
              <a:t>7. Zaměření na vztahy v dialogu</a:t>
            </a:r>
            <a:endParaRPr sz="2500" b="1"/>
          </a:p>
          <a:p>
            <a:pPr marL="228600" marR="0" lvl="0" indent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500" b="1"/>
          </a:p>
          <a:p>
            <a:pPr marL="228600" marR="0" lvl="0" indent="-197485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Calibri"/>
              <a:buChar char="-"/>
            </a:pPr>
            <a:r>
              <a:rPr lang="cs-CZ" sz="2100"/>
              <a:t>viz polyfonie</a:t>
            </a:r>
            <a:endParaRPr sz="2100"/>
          </a:p>
          <a:p>
            <a:pPr marL="228600" marR="0" lvl="0" indent="-197485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Calibri"/>
              <a:buChar char="-"/>
            </a:pPr>
            <a:r>
              <a:rPr lang="cs-CZ" sz="2100"/>
              <a:t>empatie, vzájemné porozumění</a:t>
            </a:r>
            <a:endParaRPr sz="2100"/>
          </a:p>
          <a:p>
            <a:pPr marL="22860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100" i="1"/>
          </a:p>
          <a:p>
            <a:pPr marL="22860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cs-CZ" sz="2100" i="1"/>
              <a:t>„Co by na to babička řekla, kdyby tu byla?“</a:t>
            </a:r>
            <a:endParaRPr sz="2100" i="1">
              <a:solidFill>
                <a:srgbClr val="000000"/>
              </a:solidFill>
            </a:endParaRPr>
          </a:p>
          <a:p>
            <a:pPr marL="22860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cs-CZ" sz="2100" i="1"/>
              <a:t>„Jaké to pro tebe je, slyšet, co teď řekla máma?“</a:t>
            </a:r>
            <a:endParaRPr sz="2100" i="1"/>
          </a:p>
          <a:p>
            <a:pPr marL="22860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cs-CZ" sz="2100" i="1"/>
              <a:t>„Mami jaké myslíš že je to pro tvého syna, slyšet to, co jsi právě řekla?“</a:t>
            </a:r>
            <a:endParaRPr sz="2100" i="1"/>
          </a:p>
          <a:p>
            <a:pPr marL="22860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59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12 klíčových prvků OD</a:t>
            </a:r>
            <a:endParaRPr/>
          </a:p>
        </p:txBody>
      </p:sp>
      <p:sp>
        <p:nvSpPr>
          <p:cNvPr id="201" name="Google Shape;20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 b="1"/>
              <a:t>8. Věcná reakce na problémovou diskuzi nebo chování s pozorností věnovanou příčinám </a:t>
            </a:r>
            <a:endParaRPr b="1"/>
          </a:p>
          <a:p>
            <a:pPr marL="0" lvl="0" indent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 b="1"/>
              <a:t>NAŠE REAKCE MÁ SMYSL, I KDYŽ TOMU NEROZUMÍM</a:t>
            </a:r>
            <a:endParaRPr/>
          </a:p>
          <a:p>
            <a:pPr marL="228600" lvl="0" indent="-215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cs-CZ" sz="2200"/>
              <a:t>Normalizace chování jako přirozená reakce na stresující životní události a situace</a:t>
            </a:r>
            <a:endParaRPr sz="2200"/>
          </a:p>
          <a:p>
            <a:pPr marL="228600" lvl="0" indent="-1524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cs-CZ" sz="2200"/>
              <a:t>O problémech se nemluví jako o patologických</a:t>
            </a:r>
            <a:endParaRPr sz="2200"/>
          </a:p>
          <a:p>
            <a:pPr marL="228600" lvl="0" indent="-215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cs-CZ" sz="2200"/>
              <a:t>Symptom (psychóza/slyšení hlasů) jako něco smysluplného (přirozená reakce na nepřirozenou situaci, na něco, co škodí)</a:t>
            </a:r>
            <a:endParaRPr sz="2200"/>
          </a:p>
          <a:p>
            <a:pPr marL="228600" lvl="0" indent="-215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cs-CZ" sz="2200"/>
              <a:t>Současná zkušenost je součást vyrovnávání se s předchozími zkušenostmi/traumaty</a:t>
            </a:r>
            <a:endParaRPr sz="2200"/>
          </a:p>
          <a:p>
            <a:pPr marL="228600" lvl="0" indent="-1524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cs-CZ" sz="2200"/>
              <a:t>V každé reakci klienta hledat užitečné a logické aspekty</a:t>
            </a:r>
            <a:endParaRPr sz="2200"/>
          </a:p>
          <a:p>
            <a:pPr marL="228600" lvl="0" indent="-50800" algn="l" rtl="0">
              <a:lnSpc>
                <a:spcPct val="80000"/>
              </a:lnSpc>
              <a:spcBef>
                <a:spcPts val="1000"/>
              </a:spcBef>
              <a:spcAft>
                <a:spcPts val="210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12 klíčových prvků OD</a:t>
            </a:r>
            <a:endParaRPr/>
          </a:p>
        </p:txBody>
      </p:sp>
      <p:sp>
        <p:nvSpPr>
          <p:cNvPr id="207" name="Google Shape;207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cs-CZ" sz="2500" b="1"/>
              <a:t>9. Důraz na klientova vlastní slova a příběhy</a:t>
            </a:r>
            <a:endParaRPr sz="2500" b="1"/>
          </a:p>
          <a:p>
            <a:pPr marL="228600" lvl="0" indent="-209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cs-CZ" sz="2100"/>
              <a:t>Povzbuzujte vyprávění příběhů o tom, co se v životě dané osoby stalo, jaké jsou jejich zkušenosti, myšlenky a pocity</a:t>
            </a:r>
            <a:endParaRPr sz="2100"/>
          </a:p>
          <a:p>
            <a:pPr marL="228600" lvl="0" indent="-209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cs-CZ" sz="2100"/>
              <a:t>Podporujte síť v hledání slov/jazyka za účelem sdělení jejich zkušeností</a:t>
            </a:r>
            <a:endParaRPr sz="2100"/>
          </a:p>
          <a:p>
            <a:pPr marL="228600" lvl="0" indent="-209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cs-CZ" sz="2100"/>
              <a:t>Citlivost k detailu a jemnostem - čl. s nejzávažnějšími symptomy může mít největší problém vyjádřit se slovy - všímat si toho, co se děje v místnosti, když osoba vypráví svůj příběh</a:t>
            </a:r>
            <a:endParaRPr sz="2100"/>
          </a:p>
          <a:p>
            <a:pPr marL="228600" lvl="0" indent="-1460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Char char="●"/>
            </a:pPr>
            <a:r>
              <a:rPr lang="cs-CZ" sz="2100"/>
              <a:t>Trauma - zdroj pro symptom, vymyká se běžnému jazyku</a:t>
            </a:r>
            <a:endParaRPr sz="2100"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cs-CZ" sz="2100" i="1"/>
              <a:t>„Neptej se mě co je se mnou špatně, ptej se mě, co se mi stalo.“</a:t>
            </a:r>
            <a:endParaRPr sz="2100" i="1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2100"/>
              </a:spcAft>
              <a:buClr>
                <a:schemeClr val="dk1"/>
              </a:buClr>
              <a:buSzPts val="2800"/>
              <a:buNone/>
            </a:pPr>
            <a:endParaRPr sz="21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12 klíčových prvků OD</a:t>
            </a:r>
            <a:endParaRPr/>
          </a:p>
        </p:txBody>
      </p:sp>
      <p:sp>
        <p:nvSpPr>
          <p:cNvPr id="213" name="Google Shape;213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9758939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85000"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2100"/>
              </a:spcAft>
              <a:buClr>
                <a:schemeClr val="dk1"/>
              </a:buClr>
              <a:buSzPts val="2400"/>
              <a:buNone/>
            </a:pPr>
            <a:r>
              <a:rPr lang="cs-CZ"/>
              <a:t>10. Rozhovor mezi odborníky (reflexe) při léčebných setkáních</a:t>
            </a:r>
            <a:endParaRPr/>
          </a:p>
        </p:txBody>
      </p:sp>
      <p:sp>
        <p:nvSpPr>
          <p:cNvPr id="214" name="Google Shape;214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858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cs-CZ" sz="1800"/>
              <a:t>Profesionálové se na sebe dívají</a:t>
            </a:r>
            <a:endParaRPr sz="180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cs-CZ" sz="1800"/>
              <a:t>Odkazují se na to, co bylo právě řečeno</a:t>
            </a:r>
            <a:endParaRPr sz="180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○"/>
            </a:pPr>
            <a:r>
              <a:rPr lang="cs-CZ" sz="1800"/>
              <a:t>Povzbuzují, oceňují, normalizují</a:t>
            </a:r>
            <a:endParaRPr sz="180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○"/>
            </a:pPr>
            <a:r>
              <a:rPr lang="cs-CZ" sz="1800"/>
              <a:t>Otevření, jemní, přijímající</a:t>
            </a:r>
            <a:endParaRPr sz="180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cs-CZ" sz="1800"/>
              <a:t>Používají jednoduchý jazyk</a:t>
            </a:r>
            <a:endParaRPr sz="180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cs-CZ" sz="1800"/>
              <a:t>Mluví pomalu, max 2 min (po 30 sekundách lidi ztrácíme)</a:t>
            </a:r>
            <a:endParaRPr sz="1800"/>
          </a:p>
          <a:p>
            <a:pPr marL="685800" lvl="1" indent="-2286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cs-CZ" sz="1800"/>
              <a:t>Soustředí se na emoce </a:t>
            </a:r>
            <a:endParaRPr sz="180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210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215" name="Google Shape;215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858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cs-CZ" sz="1800"/>
              <a:t>Hovoří o vlastních pocitech</a:t>
            </a:r>
            <a:endParaRPr sz="180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cs-CZ" sz="1800"/>
              <a:t>Soustředí se na to, co je dojalo, vytváří empatické, emoční spojení</a:t>
            </a:r>
            <a:endParaRPr sz="180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cs-CZ" sz="1800"/>
              <a:t>Příležitost dát hlas složitým problémům, situacím</a:t>
            </a:r>
            <a:endParaRPr sz="180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cs-CZ" sz="1800"/>
              <a:t>Zvědavý, soucitný, angažovaný</a:t>
            </a:r>
            <a:endParaRPr sz="180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cs-CZ" sz="1800"/>
              <a:t>Snaží se zahrnout všechny ve svých reflexích</a:t>
            </a:r>
            <a:endParaRPr sz="180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cs-CZ" sz="1800"/>
              <a:t>Dát možnost síti, aby se vyjádřila</a:t>
            </a:r>
            <a:endParaRPr sz="180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210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9d5ff6a754_0_10"/>
          <p:cNvSpPr txBox="1">
            <a:spLocks noGrp="1"/>
          </p:cNvSpPr>
          <p:nvPr>
            <p:ph type="title"/>
          </p:nvPr>
        </p:nvSpPr>
        <p:spPr>
          <a:xfrm>
            <a:off x="415600" y="390467"/>
            <a:ext cx="11360700" cy="1068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Co rozhodně není OD</a:t>
            </a:r>
            <a:endParaRPr/>
          </a:p>
        </p:txBody>
      </p:sp>
      <p:sp>
        <p:nvSpPr>
          <p:cNvPr id="221" name="Google Shape;221;g9d5ff6a754_0_10"/>
          <p:cNvSpPr txBox="1">
            <a:spLocks noGrp="1"/>
          </p:cNvSpPr>
          <p:nvPr>
            <p:ph type="body" idx="1"/>
          </p:nvPr>
        </p:nvSpPr>
        <p:spPr>
          <a:xfrm>
            <a:off x="415600" y="1638233"/>
            <a:ext cx="5333100" cy="445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cs-CZ"/>
              <a:t>rady</a:t>
            </a:r>
            <a:endParaRPr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cs-CZ"/>
              <a:t>interpretace</a:t>
            </a:r>
            <a:endParaRPr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cs-CZ"/>
              <a:t>kritika</a:t>
            </a:r>
            <a:endParaRPr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cs-CZ"/>
              <a:t>hraní si na intelektuála</a:t>
            </a:r>
            <a:endParaRPr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cs-CZ"/>
              <a:t>hodnocení</a:t>
            </a:r>
            <a:endParaRPr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cs-CZ"/>
              <a:t>ulpívání na svých myšlenkách</a:t>
            </a:r>
            <a:endParaRPr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cs-CZ"/>
              <a:t>hypotetizování</a:t>
            </a:r>
            <a:endParaRPr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cs-CZ"/>
              <a:t>klient = objekt léčení</a:t>
            </a:r>
            <a:endParaRPr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cs-CZ"/>
              <a:t>rodina = příčina psychozy</a:t>
            </a:r>
            <a:endParaRPr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cs-CZ"/>
              <a:t>obviňování</a:t>
            </a:r>
            <a:endParaRPr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cs-CZ"/>
              <a:t>vím, co je pravda</a:t>
            </a:r>
            <a:endParaRPr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cs-CZ"/>
              <a:t>expertní jazyk (používání diagnoz, popis symptomů…)</a:t>
            </a:r>
            <a:endParaRPr/>
          </a:p>
        </p:txBody>
      </p:sp>
      <p:sp>
        <p:nvSpPr>
          <p:cNvPr id="222" name="Google Shape;222;g9d5ff6a754_0_10"/>
          <p:cNvSpPr txBox="1">
            <a:spLocks noGrp="1"/>
          </p:cNvSpPr>
          <p:nvPr>
            <p:ph type="body" idx="2"/>
          </p:nvPr>
        </p:nvSpPr>
        <p:spPr>
          <a:xfrm>
            <a:off x="6443200" y="1638233"/>
            <a:ext cx="5333100" cy="445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cs-CZ"/>
              <a:t>neposlouchání druhých</a:t>
            </a:r>
            <a:endParaRPr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cs-CZ"/>
              <a:t>společný konsenzus</a:t>
            </a:r>
            <a:endParaRPr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cs-CZ"/>
              <a:t>racionalizace</a:t>
            </a:r>
            <a:endParaRPr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cs-CZ"/>
              <a:t>vysvětlování</a:t>
            </a:r>
            <a:endParaRPr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cs-CZ"/>
              <a:t>rychlá odpověď</a:t>
            </a:r>
            <a:endParaRPr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cs-CZ"/>
              <a:t>“rozumím Vám”</a:t>
            </a:r>
            <a:endParaRPr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cs-CZ"/>
              <a:t>držet si odstup</a:t>
            </a:r>
            <a:endParaRPr/>
          </a:p>
          <a:p>
            <a:pPr marL="0" lvl="0" indent="0" algn="l" rtl="0">
              <a:spcBef>
                <a:spcPts val="21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2100"/>
              </a:spcBef>
              <a:spcAft>
                <a:spcPts val="2100"/>
              </a:spcAft>
              <a:buNone/>
            </a:pPr>
            <a:r>
              <a:rPr lang="cs-CZ"/>
              <a:t>“</a:t>
            </a:r>
            <a:r>
              <a:rPr lang="cs-CZ" i="1"/>
              <a:t>Někdy nám naše myšlenky brání potkat se s jiným člověkem.”</a:t>
            </a:r>
            <a:endParaRPr i="1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a41b36a4ff_0_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Uplatnění v Praxi</a:t>
            </a:r>
            <a:endParaRPr/>
          </a:p>
        </p:txBody>
      </p:sp>
      <p:sp>
        <p:nvSpPr>
          <p:cNvPr id="228" name="Google Shape;228;ga41b36a4ff_0_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Především na poli duševního zdraví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Klinika Keropudas - všichni profesionálové mají výcvik, krizové týmy, na oddělení při hospitalizaci klient vždy přítomen při vytváření léčebného plánu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VB - Peer supported OD - využívání peerů v OD, zaměření na trauma v procesu zotavení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Norsko - Klinika Dobrého dialogu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 našich životech jako cesta - důraz na přítomný okamžik (OD využívá každodenní praxe meditace mindfulness, umění improvizace)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Přesah i do jiných oblastí (politika, ekologie… - v Italii ve školství, soc. práci)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a41b36a4ff_0_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Aktuality v ČR</a:t>
            </a:r>
            <a:endParaRPr/>
          </a:p>
        </p:txBody>
      </p:sp>
      <p:sp>
        <p:nvSpPr>
          <p:cNvPr id="234" name="Google Shape;234;ga41b36a4ff_0_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Zahrada 2000 (Jeseník) - celá organizace prošla výcvikem OD (M. Hopfenbeck), pořádají výcviky OD - nyní 4. běh</a:t>
            </a:r>
            <a:endParaRPr/>
          </a:p>
          <a:p>
            <a:pPr marL="0" lvl="0" indent="0" algn="l" rtl="0">
              <a:spcBef>
                <a:spcPts val="2100"/>
              </a:spcBef>
              <a:spcAft>
                <a:spcPts val="0"/>
              </a:spcAft>
              <a:buNone/>
            </a:pPr>
            <a:r>
              <a:rPr lang="cs-CZ"/>
              <a:t>Práh (Brno) - práce s rodinami</a:t>
            </a:r>
            <a:endParaRPr/>
          </a:p>
          <a:p>
            <a:pPr marL="0" lvl="0" indent="0" algn="l" rtl="0">
              <a:spcBef>
                <a:spcPts val="2100"/>
              </a:spcBef>
              <a:spcAft>
                <a:spcPts val="0"/>
              </a:spcAft>
              <a:buNone/>
            </a:pPr>
            <a:r>
              <a:rPr lang="cs-CZ"/>
              <a:t>Pavel Nepustil (Brno) - práce s rodinami a klienty s duální diagnozou</a:t>
            </a:r>
            <a:endParaRPr/>
          </a:p>
          <a:p>
            <a:pPr marL="0" lvl="0" indent="0" algn="l" rtl="0">
              <a:spcBef>
                <a:spcPts val="2100"/>
              </a:spcBef>
              <a:spcAft>
                <a:spcPts val="0"/>
              </a:spcAft>
              <a:buNone/>
            </a:pPr>
            <a:r>
              <a:rPr lang="cs-CZ"/>
              <a:t>Narativ (Brno) - pořádá výcvik OD se zahraničními lektory - nyní 3. běh</a:t>
            </a:r>
            <a:endParaRPr/>
          </a:p>
          <a:p>
            <a:pPr marL="0" lvl="0" indent="0" algn="l" rtl="0">
              <a:spcBef>
                <a:spcPts val="2100"/>
              </a:spcBef>
              <a:spcAft>
                <a:spcPts val="0"/>
              </a:spcAft>
              <a:buNone/>
            </a:pPr>
            <a:r>
              <a:rPr lang="cs-CZ"/>
              <a:t>Praha - práce s rodinami, v týmech intervizní setkání, Pražská skupina sympatizantů s OD - pravidelná setkávání </a:t>
            </a:r>
            <a:endParaRPr/>
          </a:p>
          <a:p>
            <a:pPr marL="0" lvl="0" indent="0" algn="l" rtl="0">
              <a:spcBef>
                <a:spcPts val="2100"/>
              </a:spcBef>
              <a:spcAft>
                <a:spcPts val="21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9d5ff6a754_0_21"/>
          <p:cNvSpPr txBox="1">
            <a:spLocks noGrp="1"/>
          </p:cNvSpPr>
          <p:nvPr>
            <p:ph type="title"/>
          </p:nvPr>
        </p:nvSpPr>
        <p:spPr>
          <a:xfrm>
            <a:off x="3245400" y="867600"/>
            <a:ext cx="5701200" cy="5122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“Nechceme být vyléčeni,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ale osbovozeni, přijati a vyslyšeni, ať žijeme v jakémkoliv světě.”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Zdroje</a:t>
            </a:r>
            <a:endParaRPr/>
          </a:p>
        </p:txBody>
      </p:sp>
      <p:sp>
        <p:nvSpPr>
          <p:cNvPr id="245" name="Google Shape;245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-CZ" dirty="0"/>
              <a:t>prezentace z výcviku Peer </a:t>
            </a:r>
            <a:r>
              <a:rPr lang="cs-CZ" dirty="0" err="1"/>
              <a:t>supported</a:t>
            </a:r>
            <a:r>
              <a:rPr lang="cs-CZ" dirty="0"/>
              <a:t> Open </a:t>
            </a:r>
            <a:r>
              <a:rPr lang="cs-CZ" dirty="0" err="1"/>
              <a:t>Dialogue</a:t>
            </a:r>
            <a:r>
              <a:rPr lang="cs-CZ" dirty="0"/>
              <a:t> (M. S. </a:t>
            </a:r>
            <a:r>
              <a:rPr lang="cs-CZ" dirty="0" err="1"/>
              <a:t>Hopfenbeck</a:t>
            </a:r>
            <a:r>
              <a:rPr lang="cs-CZ" dirty="0"/>
              <a:t>)</a:t>
            </a:r>
            <a:endParaRPr dirty="0"/>
          </a:p>
          <a:p>
            <a: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-CZ" dirty="0"/>
              <a:t>OTEVŘENÉ DIALOGY: SETKÁVÁNÍ SÍTÍ KLIENTA V PSYCHOSOCIÁLNÍ PRÁCI (J. </a:t>
            </a:r>
            <a:r>
              <a:rPr lang="cs-CZ" dirty="0" err="1"/>
              <a:t>Seikkula</a:t>
            </a:r>
            <a:r>
              <a:rPr lang="cs-CZ" dirty="0"/>
              <a:t>, T. E. </a:t>
            </a:r>
            <a:r>
              <a:rPr lang="cs-CZ" dirty="0" err="1"/>
              <a:t>Arnikl</a:t>
            </a:r>
            <a:r>
              <a:rPr lang="cs-CZ" dirty="0"/>
              <a:t>)</a:t>
            </a:r>
            <a:endParaRPr dirty="0"/>
          </a:p>
          <a:p>
            <a: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-CZ" dirty="0"/>
              <a:t>Otevřené dialogy v praxi (Zahrada 2000)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-CZ" u="sng" dirty="0">
                <a:solidFill>
                  <a:schemeClr val="hlink"/>
                </a:solidFill>
                <a:hlinkClick r:id="rId3"/>
              </a:rPr>
              <a:t>http://otevrenedialogy.cz/index.php/zdroje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-CZ" u="sng" dirty="0">
                <a:solidFill>
                  <a:schemeClr val="hlink"/>
                </a:solidFill>
              </a:rPr>
              <a:t>http://</a:t>
            </a:r>
            <a:r>
              <a:rPr lang="cs-CZ" u="sng" dirty="0" smtClean="0">
                <a:solidFill>
                  <a:schemeClr val="hlink"/>
                </a:solidFill>
              </a:rPr>
              <a:t>www.zahrada2000.cz/o-nas/6-otevreny-dialog.html</a:t>
            </a:r>
          </a:p>
          <a:p>
            <a:pPr lvl="0">
              <a:spcBef>
                <a:spcPts val="0"/>
              </a:spcBef>
            </a:pPr>
            <a:r>
              <a:rPr lang="cs-CZ" u="sng" dirty="0">
                <a:solidFill>
                  <a:schemeClr val="hlink"/>
                </a:solidFill>
              </a:rPr>
              <a:t>http://</a:t>
            </a:r>
            <a:r>
              <a:rPr lang="cs-CZ" u="sng" dirty="0" smtClean="0">
                <a:solidFill>
                  <a:schemeClr val="hlink"/>
                </a:solidFill>
              </a:rPr>
              <a:t>narativ.cz/cs/zakladni-trenink-v-otevrenem-dialogu-beh3</a:t>
            </a:r>
            <a:endParaRPr lang="cs-CZ" u="sng" dirty="0" smtClean="0">
              <a:solidFill>
                <a:schemeClr val="hlink"/>
              </a:solidFill>
            </a:endParaRPr>
          </a:p>
          <a:p>
            <a:pPr marL="1143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cs-CZ" u="sng" dirty="0">
              <a:solidFill>
                <a:schemeClr val="hlink"/>
              </a:solidFill>
            </a:endParaRPr>
          </a:p>
          <a:p>
            <a:pPr marL="1143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cs-CZ" u="sng" dirty="0">
              <a:solidFill>
                <a:schemeClr val="hlink"/>
              </a:solidFill>
            </a:endParaRPr>
          </a:p>
          <a:p>
            <a:pPr marL="1143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cs-CZ" u="sng" dirty="0" smtClean="0">
              <a:solidFill>
                <a:schemeClr val="hlink"/>
              </a:solidFill>
            </a:endParaRPr>
          </a:p>
          <a:p>
            <a:pPr marL="1143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cs-CZ" u="sng" dirty="0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a41b36a4ff_0_2"/>
          <p:cNvSpPr txBox="1">
            <a:spLocks noGrp="1"/>
          </p:cNvSpPr>
          <p:nvPr>
            <p:ph type="title"/>
          </p:nvPr>
        </p:nvSpPr>
        <p:spPr>
          <a:xfrm>
            <a:off x="415600" y="390467"/>
            <a:ext cx="11360700" cy="1068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otevřený dialog?</a:t>
            </a:r>
            <a:endParaRPr/>
          </a:p>
        </p:txBody>
      </p:sp>
      <p:sp>
        <p:nvSpPr>
          <p:cNvPr id="84" name="Google Shape;84;ga41b36a4ff_0_2"/>
          <p:cNvSpPr txBox="1">
            <a:spLocks noGrp="1"/>
          </p:cNvSpPr>
          <p:nvPr>
            <p:ph type="body" idx="1"/>
          </p:nvPr>
        </p:nvSpPr>
        <p:spPr>
          <a:xfrm>
            <a:off x="415600" y="1638233"/>
            <a:ext cx="11360700" cy="445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endParaRPr/>
          </a:p>
        </p:txBody>
      </p:sp>
      <p:pic>
        <p:nvPicPr>
          <p:cNvPr id="85" name="Google Shape;85;ga41b36a4ff_0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7850" y="1545404"/>
            <a:ext cx="8516300" cy="4258150"/>
          </a:xfrm>
          <a:prstGeom prst="rect">
            <a:avLst/>
          </a:prstGeom>
          <a:noFill/>
          <a:ln>
            <a:noFill/>
          </a:ln>
          <a:effectLst>
            <a:reflection endPos="30000" dist="38100" dir="5400000" fadeDir="5400012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a41b36a4ff_1_6"/>
          <p:cNvSpPr txBox="1">
            <a:spLocks noGrp="1"/>
          </p:cNvSpPr>
          <p:nvPr>
            <p:ph type="title"/>
          </p:nvPr>
        </p:nvSpPr>
        <p:spPr>
          <a:xfrm>
            <a:off x="415600" y="390467"/>
            <a:ext cx="11360700" cy="1068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Otevřený dialog - 2 pohledy</a:t>
            </a:r>
            <a:endParaRPr/>
          </a:p>
        </p:txBody>
      </p:sp>
      <p:sp>
        <p:nvSpPr>
          <p:cNvPr id="91" name="Google Shape;91;ga41b36a4ff_1_6"/>
          <p:cNvSpPr txBox="1">
            <a:spLocks noGrp="1"/>
          </p:cNvSpPr>
          <p:nvPr>
            <p:ph type="body" idx="1"/>
          </p:nvPr>
        </p:nvSpPr>
        <p:spPr>
          <a:xfrm>
            <a:off x="415600" y="1638233"/>
            <a:ext cx="5333100" cy="445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9144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s-CZ" sz="2400"/>
              <a:t>Životní filozofie, které je třeba se stále učit.</a:t>
            </a:r>
            <a:endParaRPr sz="2400"/>
          </a:p>
          <a:p>
            <a:pPr marL="9144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s-CZ" sz="2400"/>
              <a:t>Způsob přemýšlení a vztáhnutí se k ostatním lidem. </a:t>
            </a:r>
            <a:endParaRPr sz="2400"/>
          </a:p>
          <a:p>
            <a:pPr marL="9144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s-CZ" sz="2400"/>
              <a:t>Cesta, jak být společně spolu lidmi.</a:t>
            </a:r>
            <a:endParaRPr sz="2400"/>
          </a:p>
          <a:p>
            <a:pPr marL="914400" lvl="0" indent="0" algn="l" rtl="0">
              <a:lnSpc>
                <a:spcPct val="70000"/>
              </a:lnSpc>
              <a:spcBef>
                <a:spcPts val="210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ga41b36a4ff_1_6"/>
          <p:cNvSpPr txBox="1">
            <a:spLocks noGrp="1"/>
          </p:cNvSpPr>
          <p:nvPr>
            <p:ph type="body" idx="2"/>
          </p:nvPr>
        </p:nvSpPr>
        <p:spPr>
          <a:xfrm>
            <a:off x="6443200" y="1638233"/>
            <a:ext cx="5333100" cy="445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9144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s-CZ" sz="2400"/>
              <a:t>Model krizové intervence založený na práci s celou sítí klienta a včasnosti poskytnuté intervence.</a:t>
            </a:r>
            <a:endParaRPr sz="2400"/>
          </a:p>
          <a:p>
            <a:pPr marL="9144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s-CZ" sz="2400"/>
              <a:t>Psychoterapeutický nástroj. </a:t>
            </a:r>
            <a:endParaRPr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a41b36a4ff_1_12"/>
          <p:cNvSpPr txBox="1">
            <a:spLocks noGrp="1"/>
          </p:cNvSpPr>
          <p:nvPr>
            <p:ph type="title"/>
          </p:nvPr>
        </p:nvSpPr>
        <p:spPr>
          <a:xfrm>
            <a:off x="415600" y="390467"/>
            <a:ext cx="11360700" cy="1068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Jaakko Seikkula</a:t>
            </a:r>
            <a:endParaRPr/>
          </a:p>
        </p:txBody>
      </p:sp>
      <p:sp>
        <p:nvSpPr>
          <p:cNvPr id="98" name="Google Shape;98;ga41b36a4ff_1_12"/>
          <p:cNvSpPr txBox="1">
            <a:spLocks noGrp="1"/>
          </p:cNvSpPr>
          <p:nvPr>
            <p:ph type="body" idx="1"/>
          </p:nvPr>
        </p:nvSpPr>
        <p:spPr>
          <a:xfrm>
            <a:off x="415600" y="1688900"/>
            <a:ext cx="3126000" cy="4647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Hlavní spoluautor OD (Klinika Keropudas, Tornio, Severní Laponsko - Finsko)</a:t>
            </a:r>
            <a:endParaRPr/>
          </a:p>
          <a:p>
            <a:pPr marL="0" lvl="0" indent="0" algn="l" rtl="0">
              <a:spcBef>
                <a:spcPts val="2100"/>
              </a:spcBef>
              <a:spcAft>
                <a:spcPts val="2100"/>
              </a:spcAft>
              <a:buNone/>
            </a:pPr>
            <a:endParaRPr/>
          </a:p>
        </p:txBody>
      </p:sp>
      <p:pic>
        <p:nvPicPr>
          <p:cNvPr id="99" name="Google Shape;99;ga41b36a4ff_1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3575" y="1688912"/>
            <a:ext cx="7702724" cy="421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a41b36a4ff_1_18"/>
          <p:cNvSpPr txBox="1">
            <a:spLocks noGrp="1"/>
          </p:cNvSpPr>
          <p:nvPr>
            <p:ph type="title"/>
          </p:nvPr>
        </p:nvSpPr>
        <p:spPr>
          <a:xfrm>
            <a:off x="415600" y="390467"/>
            <a:ext cx="11360700" cy="1068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Jaakko Seikkula</a:t>
            </a:r>
            <a:endParaRPr/>
          </a:p>
        </p:txBody>
      </p:sp>
      <p:sp>
        <p:nvSpPr>
          <p:cNvPr id="105" name="Google Shape;105;ga41b36a4ff_1_18"/>
          <p:cNvSpPr txBox="1">
            <a:spLocks noGrp="1"/>
          </p:cNvSpPr>
          <p:nvPr>
            <p:ph type="body" idx="1"/>
          </p:nvPr>
        </p:nvSpPr>
        <p:spPr>
          <a:xfrm>
            <a:off x="1177125" y="1790625"/>
            <a:ext cx="10324500" cy="445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Klinický psycholog, lektor výcviku rodinné terapie a univerzitní profesor. </a:t>
            </a:r>
            <a:endParaRPr/>
          </a:p>
          <a:p>
            <a:pPr marL="0" lvl="0" indent="0" algn="l" rtl="0">
              <a:spcBef>
                <a:spcPts val="2100"/>
              </a:spcBef>
              <a:spcAft>
                <a:spcPts val="0"/>
              </a:spcAft>
              <a:buNone/>
            </a:pPr>
            <a:r>
              <a:rPr lang="cs-CZ"/>
              <a:t>Od 80. let se věnuje rozvoji, výzkumu a zavádění přístupu otevřeného dialogu u nejzávažnějších psychotických krizí a v dalších krizových situacích. </a:t>
            </a:r>
            <a:endParaRPr/>
          </a:p>
          <a:p>
            <a:pPr marL="0" lvl="0" indent="0" algn="l" rtl="0">
              <a:spcBef>
                <a:spcPts val="2100"/>
              </a:spcBef>
              <a:spcAft>
                <a:spcPts val="2100"/>
              </a:spcAft>
              <a:buNone/>
            </a:pPr>
            <a:r>
              <a:rPr lang="cs-CZ"/>
              <a:t>V jeho přístupu jsou psychotické problémy vnímány především jako odpověď na krizi, ne jako stabilní stav.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Jeho myšlenky</a:t>
            </a:r>
            <a:endParaRPr/>
          </a:p>
        </p:txBody>
      </p:sp>
      <p:sp>
        <p:nvSpPr>
          <p:cNvPr id="111" name="Google Shape;111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5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36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cs-CZ" sz="2300"/>
              <a:t>Dialog začíná s prvním nádechem, v dialogickém vztahu jsme neustále - interagujeme. I malá miminka mají schopnost dialogu.</a:t>
            </a:r>
            <a:endParaRPr sz="2300"/>
          </a:p>
          <a:p>
            <a:pPr marL="457200" lvl="0" indent="-336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cs-CZ" sz="2300"/>
              <a:t>Dialog není jen komunikace. Dialog je život.</a:t>
            </a:r>
            <a:endParaRPr sz="2300"/>
          </a:p>
          <a:p>
            <a:pPr marL="457200" lvl="0" indent="-336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cs-CZ" sz="2300"/>
              <a:t>Rodina je partner v léčbě, ne předmět léčby.</a:t>
            </a:r>
            <a:endParaRPr sz="2300"/>
          </a:p>
          <a:p>
            <a:pPr marL="457200" lvl="0" indent="-336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cs-CZ" sz="2300"/>
              <a:t>Zapojení rodin klientů do léčby, zohlednění každého hlasu. Dát prostor a naslouchat každému. Naučit se sdílet moc.</a:t>
            </a:r>
            <a:endParaRPr sz="2300"/>
          </a:p>
          <a:p>
            <a:pPr marL="457200" lvl="0" indent="-336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cs-CZ" sz="2300"/>
              <a:t>Změna se začne dít ve chvíli, kdy změníme přístup my x ne snaha změnit klienta, rodinu. </a:t>
            </a:r>
            <a:endParaRPr sz="2300"/>
          </a:p>
          <a:p>
            <a:pPr marL="457200" lvl="0" indent="-336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cs-CZ" sz="2300"/>
              <a:t>Symptom (psychóza) - vzniká následkem potíží ve vztazích, kdy jednotlivé hlasy nemohly být vyslyšeny.</a:t>
            </a:r>
            <a:endParaRPr sz="23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 sz="2300" i="1"/>
              <a:t>Pokud se otevře prostor pro práci s emočními dilematy, symptomy mohou postupně vymizet.</a:t>
            </a:r>
            <a:endParaRPr sz="230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30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30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2100"/>
              </a:spcAft>
              <a:buClr>
                <a:schemeClr val="dk1"/>
              </a:buClr>
              <a:buSzPts val="2800"/>
              <a:buNone/>
            </a:pPr>
            <a:endParaRPr sz="23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Cíl OD</a:t>
            </a:r>
            <a:endParaRPr/>
          </a:p>
        </p:txBody>
      </p:sp>
      <p:sp>
        <p:nvSpPr>
          <p:cNvPr id="117" name="Google Shape;117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cs-CZ"/>
              <a:t>Nabídnout sociální síti možnost se setkat v bezpečném prostředí, zajistit důvěrný prostor k vyřčení jednotlivých hlasů jednotlivých členů sítě.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cs-CZ"/>
              <a:t>Předejít odcizení a obnovit vztahy (</a:t>
            </a:r>
            <a:r>
              <a:rPr lang="cs-CZ" sz="1500" i="1"/>
              <a:t>“obnova toku lásky v rodině”</a:t>
            </a:r>
            <a:r>
              <a:rPr lang="cs-CZ"/>
              <a:t>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cs-CZ"/>
              <a:t> = naslouchat, vyslechnout se, najít společný jazyk, kterému budou všichni rozumět. </a:t>
            </a:r>
            <a:endParaRPr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Výsledek OD = společný zážitek</a:t>
            </a:r>
            <a:endParaRPr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cs-CZ" i="1"/>
              <a:t>V krizi mají lidé příležitost vytvořit a přestavět příběhy, identitu a vztahy. </a:t>
            </a:r>
            <a:endParaRPr i="1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210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Historie Otevřeného dialogu</a:t>
            </a:r>
            <a:endParaRPr/>
          </a:p>
        </p:txBody>
      </p:sp>
      <p:sp>
        <p:nvSpPr>
          <p:cNvPr id="123" name="Google Shape;1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cs-CZ"/>
              <a:t>Praxe přišla první, teorie a vysvětlení později během studií - 1978 1. analýza </a:t>
            </a:r>
            <a:r>
              <a:rPr lang="cs-CZ" sz="1500"/>
              <a:t>(Jaké druhy dialogu jsou neúčinnější v praxi?)</a:t>
            </a:r>
            <a:endParaRPr sz="1500"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cs-CZ"/>
              <a:t>1986 - 1. trénink v OD (3 roky)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cs-CZ"/>
              <a:t>Snaha integrovat různé metody (v akutní krizi není účinný jen jeden přístup):</a:t>
            </a:r>
            <a:endParaRPr/>
          </a:p>
          <a:p>
            <a:pPr marL="685800" marR="0" lvl="1" indent="-292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cs-CZ"/>
              <a:t>systemická terapie</a:t>
            </a:r>
            <a:endParaRPr/>
          </a:p>
          <a:p>
            <a:pPr marL="685800" marR="0" lvl="1" indent="-292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cs-CZ"/>
              <a:t>na potřeby zaměřený přístup</a:t>
            </a:r>
            <a:endParaRPr/>
          </a:p>
          <a:p>
            <a:pPr marL="685800" marR="0" lvl="1" indent="-292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cs-CZ"/>
              <a:t>rodinná terapie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cs-CZ"/>
              <a:t>komunitní péče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cs-CZ"/>
              <a:t>mindfulness, na trauma zaměřený přístup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cs-CZ"/>
              <a:t>Od 1984 - otevřená setkávání klientů - switch myšlení (před tím se potkávali jen profesionálové bez klientů)</a:t>
            </a:r>
            <a:endParaRPr/>
          </a:p>
          <a:p>
            <a:pPr marL="2286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rgbClr val="404040"/>
              </a:solidFill>
            </a:endParaRPr>
          </a:p>
          <a:p>
            <a:pPr marL="22860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i="1">
              <a:solidFill>
                <a:srgbClr val="404040"/>
              </a:solidFill>
            </a:endParaRPr>
          </a:p>
          <a:p>
            <a:pPr marL="228600" lvl="0" indent="-50800" algn="l" rtl="0">
              <a:lnSpc>
                <a:spcPct val="80000"/>
              </a:lnSpc>
              <a:spcBef>
                <a:spcPts val="1000"/>
              </a:spcBef>
              <a:spcAft>
                <a:spcPts val="210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1760</Words>
  <Application>Microsoft Office PowerPoint</Application>
  <PresentationFormat>Širokoúhlá obrazovka</PresentationFormat>
  <Paragraphs>230</Paragraphs>
  <Slides>29</Slides>
  <Notes>29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5" baseType="lpstr">
      <vt:lpstr>Calibri</vt:lpstr>
      <vt:lpstr>Cambria</vt:lpstr>
      <vt:lpstr>Source Code Pro</vt:lpstr>
      <vt:lpstr>Amatic SC</vt:lpstr>
      <vt:lpstr>Arial</vt:lpstr>
      <vt:lpstr>Beach Day</vt:lpstr>
      <vt:lpstr>Otevřený dialog</vt:lpstr>
      <vt:lpstr>Program</vt:lpstr>
      <vt:lpstr>otevřený dialog?</vt:lpstr>
      <vt:lpstr>Otevřený dialog - 2 pohledy</vt:lpstr>
      <vt:lpstr>Jaakko Seikkula</vt:lpstr>
      <vt:lpstr>Jaakko Seikkula</vt:lpstr>
      <vt:lpstr>Jeho myšlenky</vt:lpstr>
      <vt:lpstr>Cíl OD</vt:lpstr>
      <vt:lpstr>Historie Otevřeného dialogu</vt:lpstr>
      <vt:lpstr>Historie Otevřeného dialogu</vt:lpstr>
      <vt:lpstr>7 principů Otevřeného dialogu</vt:lpstr>
      <vt:lpstr>7 principů Otevřeného dialogu</vt:lpstr>
      <vt:lpstr>7 principů Otevřeného dialogu</vt:lpstr>
      <vt:lpstr>7 principů Otevřeného dialogu</vt:lpstr>
      <vt:lpstr>7 principů Otevřeného dialogu</vt:lpstr>
      <vt:lpstr>7 principů Otevřeného dialogu</vt:lpstr>
      <vt:lpstr>7 principů Otevřeného dialogu</vt:lpstr>
      <vt:lpstr>12 klíčových prvků OD</vt:lpstr>
      <vt:lpstr>12 klíčových prvků OD</vt:lpstr>
      <vt:lpstr>12 klíčových prvků OD</vt:lpstr>
      <vt:lpstr>12 klíčových prvků OD</vt:lpstr>
      <vt:lpstr>12 klíčových prvků OD</vt:lpstr>
      <vt:lpstr>12 klíčových prvků OD</vt:lpstr>
      <vt:lpstr>12 klíčových prvků OD</vt:lpstr>
      <vt:lpstr>Co rozhodně není OD</vt:lpstr>
      <vt:lpstr>Uplatnění v Praxi</vt:lpstr>
      <vt:lpstr>Aktuality v ČR</vt:lpstr>
      <vt:lpstr>“Nechceme být vyléčeni,  ale osbovozeni, přijati a vyslyšeni, ať žijeme v jakémkoliv světě.”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Otevřený dialog</dc:title>
  <dc:creator>GD</dc:creator>
  <cp:lastModifiedBy>cdz</cp:lastModifiedBy>
  <cp:revision>6</cp:revision>
  <dcterms:created xsi:type="dcterms:W3CDTF">2019-10-24T18:49:30Z</dcterms:created>
  <dcterms:modified xsi:type="dcterms:W3CDTF">2020-10-21T16:02:29Z</dcterms:modified>
</cp:coreProperties>
</file>