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0AF"/>
    <a:srgbClr val="FFEA93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55BB9-894C-40C9-86A7-F2C95FCBA8BC}" type="datetimeFigureOut">
              <a:rPr lang="cs-CZ" smtClean="0"/>
              <a:pPr/>
              <a:t>17.9.2019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A4E33-8944-489A-9842-0B217D5C3D3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0" y="0"/>
            <a:ext cx="9144000" cy="18000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DF07A-6E79-4080-B8FF-F08A2AE475B2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62E37861-9CFB-4DB0-8326-6C6A95B08EB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TextovéPole 6"/>
          <p:cNvSpPr txBox="1"/>
          <p:nvPr userDrawn="1"/>
        </p:nvSpPr>
        <p:spPr>
          <a:xfrm>
            <a:off x="2123728" y="404664"/>
            <a:ext cx="6480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Jabok – Vyšší odborná škola</a:t>
            </a:r>
          </a:p>
          <a:p>
            <a:r>
              <a:rPr lang="cs-CZ" sz="3200" b="1" dirty="0" smtClean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sociálně pedagogická a teologická</a:t>
            </a:r>
            <a:endParaRPr lang="cs-CZ" sz="3200" b="1" dirty="0">
              <a:ln>
                <a:noFill/>
              </a:ln>
              <a:latin typeface="Hind Regular" pitchFamily="2" charset="-18"/>
              <a:cs typeface="Hind Regular" pitchFamily="2" charset="-18"/>
            </a:endParaRPr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116632"/>
            <a:ext cx="1622606" cy="15590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55576" y="3429000"/>
            <a:ext cx="7931224" cy="26971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5A004-CFBA-4FA5-8FB2-067C3D35D6A6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88840"/>
            <a:ext cx="20574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988840"/>
            <a:ext cx="60198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  <a:lvl2pPr>
              <a:defRPr>
                <a:latin typeface="Hind Regular" pitchFamily="2" charset="-18"/>
                <a:cs typeface="Hind Regular" pitchFamily="2" charset="-18"/>
              </a:defRPr>
            </a:lvl2pPr>
            <a:lvl3pPr>
              <a:defRPr>
                <a:latin typeface="Hind Regular" pitchFamily="2" charset="-18"/>
                <a:cs typeface="Hind Regular" pitchFamily="2" charset="-18"/>
              </a:defRPr>
            </a:lvl3pPr>
            <a:lvl4pPr>
              <a:defRPr>
                <a:latin typeface="Hind Regular" pitchFamily="2" charset="-18"/>
                <a:cs typeface="Hind Regular" pitchFamily="2" charset="-18"/>
              </a:defRPr>
            </a:lvl4pPr>
            <a:lvl5pPr>
              <a:defRPr>
                <a:latin typeface="Hind Regular" pitchFamily="2" charset="-18"/>
                <a:cs typeface="Hind Regular" pitchFamily="2" charset="-18"/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0E26-9174-499D-B705-DE662C564A54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556792"/>
            <a:ext cx="7931224" cy="4425355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5868-CED5-4E66-8BD5-1C354C845F4A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9" name="TextovéPole 8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</a:t>
            </a:r>
            <a:r>
              <a:rPr lang="cs-CZ" sz="1200" kern="1200" baseline="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222 441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58A2B-68A3-4A3D-9F4C-E8056E8430B7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2596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79D9-3FD7-4645-AC9B-6923869270A0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</a:t>
            </a:r>
            <a:r>
              <a:rPr lang="cs-CZ" sz="1200" kern="1200" baseline="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211 222 441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8803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1492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3056"/>
            <a:ext cx="4040188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31492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3933056"/>
            <a:ext cx="4041775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7C25-CDFF-4D31-BD03-8352FDF218E5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4" name="Obrázek 13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5" name="TextovéPole 14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F3138-C6AC-4E7C-ACFD-072F0A2DBB47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0" name="Obrázek 9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1" name="TextovéPole 10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A2F9-F10D-461B-8BE9-7BCD41AB4117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Obdélník 4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číslo snímku 5"/>
          <p:cNvSpPr txBox="1">
            <a:spLocks/>
          </p:cNvSpPr>
          <p:nvPr userDrawn="1"/>
        </p:nvSpPr>
        <p:spPr>
          <a:xfrm>
            <a:off x="8468816" y="6376243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9" name="Obrázek 8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28850"/>
            <a:ext cx="683299" cy="656534"/>
          </a:xfrm>
          <a:prstGeom prst="rect">
            <a:avLst/>
          </a:prstGeom>
        </p:spPr>
      </p:pic>
      <p:sp>
        <p:nvSpPr>
          <p:cNvPr id="10" name="TextovéPole 9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0691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916832"/>
            <a:ext cx="5111750" cy="42093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212976"/>
            <a:ext cx="3008313" cy="29131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66B8B-2047-42BC-8EBE-CC5B3D692D58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988839"/>
            <a:ext cx="5486400" cy="2738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D13A0-B4E5-40BF-B296-22F83BF8E6F2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1340768"/>
            <a:ext cx="1800000" cy="5517232"/>
          </a:xfrm>
          <a:prstGeom prst="rect">
            <a:avLst/>
          </a:prstGeom>
          <a:solidFill>
            <a:srgbClr val="FFF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39552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55576" y="1628800"/>
            <a:ext cx="793122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0BAD67C4-88C0-4D58-BDB1-CB5413CC0912}" type="datetime1">
              <a:rPr lang="cs-CZ" smtClean="0"/>
              <a:pPr/>
              <a:t>17.9.2019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16416" y="6356350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6A5633A1-5521-476C-9400-8F170BE2174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500" kern="1200" baseline="0">
          <a:solidFill>
            <a:schemeClr val="tx1"/>
          </a:solidFill>
          <a:latin typeface="Hind Bold" pitchFamily="2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827584" y="1844824"/>
            <a:ext cx="7772400" cy="1470025"/>
          </a:xfrm>
        </p:spPr>
        <p:txBody>
          <a:bodyPr/>
          <a:lstStyle/>
          <a:p>
            <a:pPr algn="ctr" eaLnBrk="1" hangingPunct="1"/>
            <a:r>
              <a:rPr lang="cs-CZ" sz="4800" b="1" dirty="0" smtClean="0">
                <a:solidFill>
                  <a:schemeClr val="tx1"/>
                </a:solidFill>
                <a:latin typeface="Bookman Old Style" pitchFamily="18" charset="0"/>
              </a:rPr>
              <a:t>Supervize</a:t>
            </a:r>
            <a:r>
              <a:rPr lang="cs-CZ" sz="4400" dirty="0" smtClean="0">
                <a:solidFill>
                  <a:schemeClr val="tx1"/>
                </a:solidFill>
                <a:latin typeface="Bookman Old Style" pitchFamily="18" charset="0"/>
              </a:rPr>
              <a:t> </a:t>
            </a:r>
            <a:br>
              <a:rPr lang="cs-CZ" sz="4400" dirty="0" smtClean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cs-CZ" sz="4000" dirty="0" smtClean="0">
                <a:latin typeface="Bookman Old Style" pitchFamily="18" charset="0"/>
              </a:rPr>
              <a:t>pro sociální pracovníky</a:t>
            </a:r>
            <a:br>
              <a:rPr lang="cs-CZ" sz="4000" dirty="0" smtClean="0">
                <a:latin typeface="Bookman Old Style" pitchFamily="18" charset="0"/>
              </a:rPr>
            </a:br>
            <a:r>
              <a:rPr lang="cs-CZ" sz="4000" dirty="0" smtClean="0">
                <a:latin typeface="Bookman Old Style" pitchFamily="18" charset="0"/>
              </a:rPr>
              <a:t>pro speciální pedagogy</a:t>
            </a:r>
            <a:r>
              <a:rPr lang="cs-CZ" sz="4400" dirty="0" smtClean="0">
                <a:latin typeface="Bookman Old Style" pitchFamily="18" charset="0"/>
              </a:rPr>
              <a:t/>
            </a:r>
            <a:br>
              <a:rPr lang="cs-CZ" sz="4400" dirty="0" smtClean="0">
                <a:latin typeface="Bookman Old Style" pitchFamily="18" charset="0"/>
              </a:rPr>
            </a:br>
            <a:endParaRPr lang="cs-CZ" sz="4400" dirty="0" smtClean="0">
              <a:latin typeface="Bookman Old Style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3886200"/>
            <a:ext cx="6400800" cy="17526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cs-CZ" b="1" dirty="0" smtClean="0">
                <a:latin typeface="Comic Sans MS" pitchFamily="66" charset="0"/>
              </a:rPr>
              <a:t>			</a:t>
            </a:r>
            <a:r>
              <a:rPr lang="cs-CZ" b="1" dirty="0" smtClean="0">
                <a:latin typeface="Comic Sans MS" pitchFamily="66" charset="0"/>
              </a:rPr>
              <a:t>19</a:t>
            </a:r>
            <a:r>
              <a:rPr lang="cs-CZ" b="1" dirty="0" smtClean="0">
                <a:latin typeface="Bookman Old Style" pitchFamily="18" charset="0"/>
              </a:rPr>
              <a:t>. </a:t>
            </a:r>
            <a:r>
              <a:rPr lang="cs-CZ" b="1" dirty="0" smtClean="0">
                <a:latin typeface="Bookman Old Style" pitchFamily="18" charset="0"/>
              </a:rPr>
              <a:t>září 2019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Program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412875"/>
            <a:ext cx="7772400" cy="5111750"/>
          </a:xfrm>
        </p:spPr>
        <p:txBody>
          <a:bodyPr>
            <a:normAutofit/>
          </a:bodyPr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dirty="0" smtClean="0"/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 smtClean="0"/>
              <a:t>Výstup z prázdninové praxe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 smtClean="0"/>
              <a:t>Rozdělení do skupin</a:t>
            </a:r>
            <a:endParaRPr lang="cs-CZ" sz="2400" dirty="0" smtClean="0"/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 smtClean="0"/>
              <a:t>Časový </a:t>
            </a:r>
            <a:r>
              <a:rPr lang="cs-CZ" sz="2400" dirty="0" smtClean="0"/>
              <a:t>harmonogram</a:t>
            </a:r>
            <a:endParaRPr lang="cs-CZ" sz="2400" dirty="0" smtClean="0"/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 smtClean="0"/>
              <a:t>Praxe bloková specializační</a:t>
            </a:r>
            <a:endParaRPr lang="cs-CZ" sz="2400" dirty="0" smtClean="0"/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 smtClean="0"/>
              <a:t>Praxe k absolutoriu</a:t>
            </a:r>
            <a:endParaRPr lang="cs-CZ" sz="2400" dirty="0" smtClean="0"/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 smtClean="0"/>
              <a:t>Podmínky získání </a:t>
            </a:r>
            <a:r>
              <a:rPr lang="cs-CZ" sz="2400" dirty="0" smtClean="0"/>
              <a:t>zápočtu za Supervizi</a:t>
            </a:r>
            <a:endParaRPr lang="cs-CZ" sz="2400" dirty="0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dirty="0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smtClean="0"/>
              <a:t>	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cs-CZ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PRÁZDNINOVÁ PRAXE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dirty="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r>
              <a:rPr lang="cs-CZ" dirty="0" smtClean="0"/>
              <a:t>Zpráva – do </a:t>
            </a:r>
            <a:r>
              <a:rPr lang="cs-CZ" dirty="0" err="1" smtClean="0"/>
              <a:t>odevzdávárny</a:t>
            </a:r>
            <a:r>
              <a:rPr lang="cs-CZ" dirty="0" smtClean="0"/>
              <a:t> vedoucímu své nové  seminární skupiny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endParaRPr lang="cs-CZ" dirty="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r>
              <a:rPr lang="cs-CZ" dirty="0" smtClean="0"/>
              <a:t>K </a:t>
            </a:r>
            <a:r>
              <a:rPr lang="cs-CZ" dirty="0" smtClean="0"/>
              <a:t>zápočtu: IPP, zpráva z praxe, hodnocení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endParaRPr lang="cs-CZ" sz="2400" dirty="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cs-CZ" sz="2400" dirty="0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dirty="0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smtClean="0"/>
              <a:t>	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cs-CZ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>
                <a:latin typeface="Arial" charset="0"/>
              </a:rPr>
              <a:t>ROZDĚLENÍ DO SKUPIN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600200"/>
            <a:ext cx="7978775" cy="4530725"/>
          </a:xfrm>
        </p:spPr>
        <p:txBody>
          <a:bodyPr/>
          <a:lstStyle/>
          <a:p>
            <a:pPr marL="711200" indent="-711200">
              <a:buFont typeface="Wingdings" pitchFamily="2" charset="2"/>
              <a:buNone/>
              <a:defRPr/>
            </a:pPr>
            <a:r>
              <a:rPr lang="cs-CZ" sz="4000" u="sng" dirty="0" smtClean="0"/>
              <a:t>2 SUPERVIZNÍ SKUPINY</a:t>
            </a:r>
            <a:endParaRPr lang="cs-CZ" sz="4000" u="sng" dirty="0" smtClean="0"/>
          </a:p>
          <a:p>
            <a:pPr marL="711200" indent="-711200">
              <a:buFont typeface="Wingdings" pitchFamily="2" charset="2"/>
              <a:buNone/>
              <a:defRPr/>
            </a:pPr>
            <a:endParaRPr lang="cs-CZ" sz="800" dirty="0" smtClean="0">
              <a:solidFill>
                <a:srgbClr val="AAA85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11200" indent="-711200">
              <a:buFont typeface="Wingdings" pitchFamily="2" charset="2"/>
              <a:buNone/>
              <a:defRPr/>
            </a:pPr>
            <a:r>
              <a:rPr lang="cs-CZ" sz="3600" dirty="0" smtClean="0"/>
              <a:t>A: </a:t>
            </a:r>
            <a:r>
              <a:rPr lang="cs-CZ" sz="3600" dirty="0" smtClean="0"/>
              <a:t>Ivana </a:t>
            </a:r>
            <a:r>
              <a:rPr lang="cs-CZ" sz="3600" dirty="0" err="1" smtClean="0"/>
              <a:t>Čihánková</a:t>
            </a:r>
            <a:r>
              <a:rPr lang="cs-CZ" sz="3600" dirty="0" smtClean="0"/>
              <a:t>, Tereza </a:t>
            </a:r>
            <a:r>
              <a:rPr lang="cs-CZ" sz="3600" dirty="0" err="1" smtClean="0"/>
              <a:t>Najbrtová</a:t>
            </a:r>
            <a:endParaRPr lang="cs-CZ" sz="3600" dirty="0" smtClean="0"/>
          </a:p>
          <a:p>
            <a:pPr marL="711200" indent="-711200">
              <a:buFont typeface="Wingdings" pitchFamily="2" charset="2"/>
              <a:buNone/>
              <a:defRPr/>
            </a:pPr>
            <a:r>
              <a:rPr lang="cs-CZ" sz="3600" dirty="0" smtClean="0"/>
              <a:t>B: </a:t>
            </a:r>
            <a:r>
              <a:rPr lang="cs-CZ" sz="3600" dirty="0" smtClean="0"/>
              <a:t>Hana Čížková, Alan </a:t>
            </a:r>
            <a:r>
              <a:rPr lang="cs-CZ" sz="3600" dirty="0" err="1" smtClean="0"/>
              <a:t>Křišťan</a:t>
            </a:r>
            <a:endParaRPr lang="cs-CZ" sz="3600" dirty="0" smtClean="0"/>
          </a:p>
          <a:p>
            <a:pPr marL="711200" indent="-711200">
              <a:buFont typeface="Wingdings" pitchFamily="2" charset="2"/>
              <a:buNone/>
              <a:defRPr/>
            </a:pPr>
            <a:endParaRPr lang="cs-CZ" dirty="0" smtClean="0">
              <a:solidFill>
                <a:srgbClr val="AAA854"/>
              </a:solidFill>
            </a:endParaRPr>
          </a:p>
          <a:p>
            <a:pPr marL="711200" indent="-711200">
              <a:buFont typeface="Wingdings" pitchFamily="2" charset="2"/>
              <a:buNone/>
              <a:defRPr/>
            </a:pPr>
            <a:r>
              <a:rPr lang="cs-CZ" dirty="0" smtClean="0"/>
              <a:t>Zapisování přes </a:t>
            </a:r>
            <a:r>
              <a:rPr lang="cs-CZ" dirty="0" err="1" smtClean="0"/>
              <a:t>google</a:t>
            </a:r>
            <a:r>
              <a:rPr lang="cs-CZ" dirty="0" smtClean="0"/>
              <a:t> tabulku – odkaz přijde emailem</a:t>
            </a:r>
            <a:endParaRPr lang="cs-CZ" dirty="0" smtClean="0"/>
          </a:p>
          <a:p>
            <a:pPr marL="711200" indent="-711200" algn="ctr">
              <a:buFont typeface="Wingdings" pitchFamily="2" charset="2"/>
              <a:buNone/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z="2800" smtClean="0"/>
              <a:t>Časový harmonogram praxí a metodických seminářů</a:t>
            </a:r>
            <a:endParaRPr lang="cs-CZ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557338"/>
            <a:ext cx="8424936" cy="530066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cs-CZ" sz="1800" dirty="0" smtClean="0"/>
              <a:t>19. </a:t>
            </a:r>
            <a:r>
              <a:rPr lang="cs-CZ" sz="1800" dirty="0" smtClean="0"/>
              <a:t>9.		Úvodní seminář pro celý ročník</a:t>
            </a:r>
          </a:p>
          <a:p>
            <a:pPr>
              <a:buFont typeface="Wingdings" pitchFamily="2" charset="2"/>
              <a:buNone/>
            </a:pPr>
            <a:r>
              <a:rPr lang="cs-CZ" sz="1800" b="1" dirty="0" smtClean="0"/>
              <a:t>24</a:t>
            </a:r>
            <a:r>
              <a:rPr lang="cs-CZ" sz="1800" b="1" dirty="0" smtClean="0"/>
              <a:t>. 9.  		Workshop poskytovatelů praxí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/>
              <a:t>10. </a:t>
            </a:r>
            <a:r>
              <a:rPr lang="cs-CZ" sz="1800" dirty="0" smtClean="0"/>
              <a:t>10.		Seminář </a:t>
            </a:r>
            <a:r>
              <a:rPr lang="cs-CZ" sz="1800" dirty="0" smtClean="0"/>
              <a:t>v </a:t>
            </a:r>
            <a:r>
              <a:rPr lang="cs-CZ" sz="1800" dirty="0" err="1" smtClean="0"/>
              <a:t>supervizních</a:t>
            </a:r>
            <a:r>
              <a:rPr lang="cs-CZ" sz="1800" dirty="0" smtClean="0"/>
              <a:t> skupinách – reflexe prázdninové praxe</a:t>
            </a:r>
            <a:endParaRPr lang="cs-CZ" sz="1800" dirty="0" smtClean="0"/>
          </a:p>
          <a:p>
            <a:pPr>
              <a:buFont typeface="Wingdings" pitchFamily="2" charset="2"/>
              <a:buNone/>
            </a:pPr>
            <a:r>
              <a:rPr lang="cs-CZ" sz="1800" dirty="0" smtClean="0"/>
              <a:t>17. </a:t>
            </a:r>
            <a:r>
              <a:rPr lang="cs-CZ" sz="1800" dirty="0" smtClean="0"/>
              <a:t>10.		Seminář v </a:t>
            </a:r>
            <a:r>
              <a:rPr lang="cs-CZ" sz="1800" dirty="0" err="1" smtClean="0"/>
              <a:t>supervizních</a:t>
            </a:r>
            <a:r>
              <a:rPr lang="cs-CZ" sz="1800" dirty="0" smtClean="0"/>
              <a:t> </a:t>
            </a:r>
            <a:r>
              <a:rPr lang="cs-CZ" sz="1800" dirty="0" smtClean="0"/>
              <a:t>skupinách</a:t>
            </a:r>
          </a:p>
          <a:p>
            <a:pPr>
              <a:buNone/>
            </a:pPr>
            <a:r>
              <a:rPr lang="cs-CZ" sz="1800" dirty="0" smtClean="0"/>
              <a:t>24. </a:t>
            </a:r>
            <a:r>
              <a:rPr lang="cs-CZ" sz="1800" dirty="0" smtClean="0"/>
              <a:t>10.		Seminář v </a:t>
            </a:r>
            <a:r>
              <a:rPr lang="cs-CZ" sz="1800" dirty="0" err="1" smtClean="0"/>
              <a:t>supervizních</a:t>
            </a:r>
            <a:r>
              <a:rPr lang="cs-CZ" sz="1800" dirty="0" smtClean="0"/>
              <a:t> </a:t>
            </a:r>
            <a:r>
              <a:rPr lang="cs-CZ" sz="1800" dirty="0" smtClean="0"/>
              <a:t>skupinách (IPP)</a:t>
            </a:r>
            <a:endParaRPr lang="cs-CZ" sz="1800" dirty="0" smtClean="0"/>
          </a:p>
          <a:p>
            <a:pPr>
              <a:buFont typeface="Wingdings" pitchFamily="2" charset="2"/>
              <a:buNone/>
            </a:pPr>
            <a:r>
              <a:rPr lang="cs-CZ" sz="1800" b="1" i="1" u="sng" dirty="0" smtClean="0"/>
              <a:t>4</a:t>
            </a:r>
            <a:r>
              <a:rPr lang="cs-CZ" sz="1800" b="1" i="1" u="sng" dirty="0" smtClean="0"/>
              <a:t>. 11. - </a:t>
            </a:r>
            <a:r>
              <a:rPr lang="cs-CZ" sz="1800" b="1" i="1" u="sng" dirty="0" smtClean="0"/>
              <a:t>29. </a:t>
            </a:r>
            <a:r>
              <a:rPr lang="cs-CZ" sz="1800" b="1" i="1" u="sng" dirty="0" smtClean="0"/>
              <a:t>11. 	Praxe </a:t>
            </a:r>
            <a:r>
              <a:rPr lang="cs-CZ" sz="1800" b="1" i="1" u="sng" dirty="0" smtClean="0"/>
              <a:t> bloková specializační</a:t>
            </a:r>
            <a:endParaRPr lang="cs-CZ" sz="1800" b="1" i="1" u="sng" dirty="0" smtClean="0"/>
          </a:p>
          <a:p>
            <a:pPr>
              <a:buNone/>
            </a:pPr>
            <a:r>
              <a:rPr lang="cs-CZ" sz="1800" dirty="0" smtClean="0"/>
              <a:t>5. 12.</a:t>
            </a:r>
            <a:r>
              <a:rPr lang="cs-CZ" sz="1800" dirty="0" smtClean="0"/>
              <a:t>		Seminář v </a:t>
            </a:r>
            <a:r>
              <a:rPr lang="cs-CZ" sz="1800" dirty="0" err="1" smtClean="0"/>
              <a:t>supervizních</a:t>
            </a:r>
            <a:r>
              <a:rPr lang="cs-CZ" sz="1800" dirty="0" smtClean="0"/>
              <a:t> </a:t>
            </a:r>
            <a:r>
              <a:rPr lang="cs-CZ" sz="1800" dirty="0" smtClean="0"/>
              <a:t>skupinách – reflexe blokové praxe</a:t>
            </a:r>
            <a:endParaRPr lang="cs-CZ" sz="1800" dirty="0" smtClean="0"/>
          </a:p>
          <a:p>
            <a:pPr>
              <a:buNone/>
            </a:pPr>
            <a:r>
              <a:rPr lang="cs-CZ" sz="1600" dirty="0" smtClean="0"/>
              <a:t>12. 12.</a:t>
            </a:r>
            <a:r>
              <a:rPr lang="cs-CZ" sz="1600" dirty="0" smtClean="0"/>
              <a:t>		Seminář v </a:t>
            </a:r>
            <a:r>
              <a:rPr lang="cs-CZ" sz="1600" dirty="0" err="1" smtClean="0"/>
              <a:t>supervizních</a:t>
            </a:r>
            <a:r>
              <a:rPr lang="cs-CZ" sz="1600" dirty="0" smtClean="0"/>
              <a:t> skupinách</a:t>
            </a:r>
          </a:p>
          <a:p>
            <a:pPr>
              <a:buNone/>
            </a:pPr>
            <a:r>
              <a:rPr lang="cs-CZ" sz="1600" dirty="0" smtClean="0"/>
              <a:t>19. 12.</a:t>
            </a:r>
            <a:r>
              <a:rPr lang="cs-CZ" sz="1600" dirty="0" smtClean="0"/>
              <a:t>		Seminář v </a:t>
            </a:r>
            <a:r>
              <a:rPr lang="cs-CZ" sz="1600" dirty="0" err="1" smtClean="0"/>
              <a:t>supervizních</a:t>
            </a:r>
            <a:r>
              <a:rPr lang="cs-CZ" sz="1600" dirty="0" smtClean="0"/>
              <a:t> skupinách</a:t>
            </a:r>
          </a:p>
          <a:p>
            <a:pPr>
              <a:buNone/>
            </a:pPr>
            <a:r>
              <a:rPr lang="cs-CZ" sz="1600" dirty="0" smtClean="0"/>
              <a:t>6. 2.</a:t>
            </a:r>
            <a:r>
              <a:rPr lang="cs-CZ" sz="1600" dirty="0" smtClean="0"/>
              <a:t>		Seminář v </a:t>
            </a:r>
            <a:r>
              <a:rPr lang="cs-CZ" sz="1600" dirty="0" err="1" smtClean="0"/>
              <a:t>supervizních</a:t>
            </a:r>
            <a:r>
              <a:rPr lang="cs-CZ" sz="1600" dirty="0" smtClean="0"/>
              <a:t> skupinách</a:t>
            </a:r>
          </a:p>
          <a:p>
            <a:pPr>
              <a:buNone/>
            </a:pPr>
            <a:r>
              <a:rPr lang="cs-CZ" sz="1400" dirty="0" smtClean="0"/>
              <a:t>13. </a:t>
            </a:r>
            <a:r>
              <a:rPr lang="cs-CZ" sz="1400" dirty="0" smtClean="0"/>
              <a:t>2.		Seminář v </a:t>
            </a:r>
            <a:r>
              <a:rPr lang="cs-CZ" sz="1400" dirty="0" err="1" smtClean="0"/>
              <a:t>supervizních</a:t>
            </a:r>
            <a:r>
              <a:rPr lang="cs-CZ" sz="1400" dirty="0" smtClean="0"/>
              <a:t> skupinách</a:t>
            </a:r>
          </a:p>
          <a:p>
            <a:pPr>
              <a:buNone/>
            </a:pPr>
            <a:r>
              <a:rPr lang="cs-CZ" sz="1400" dirty="0" smtClean="0"/>
              <a:t>20. </a:t>
            </a:r>
            <a:r>
              <a:rPr lang="cs-CZ" sz="1400" dirty="0" smtClean="0"/>
              <a:t>2.		Seminář v </a:t>
            </a:r>
            <a:r>
              <a:rPr lang="cs-CZ" sz="1400" dirty="0" err="1" smtClean="0"/>
              <a:t>supervizních</a:t>
            </a:r>
            <a:r>
              <a:rPr lang="cs-CZ" sz="1400" dirty="0" smtClean="0"/>
              <a:t> skupinách</a:t>
            </a:r>
          </a:p>
          <a:p>
            <a:pPr>
              <a:buNone/>
            </a:pPr>
            <a:r>
              <a:rPr lang="cs-CZ" sz="1400" dirty="0" smtClean="0"/>
              <a:t>27. </a:t>
            </a:r>
            <a:r>
              <a:rPr lang="cs-CZ" sz="1400" dirty="0" smtClean="0"/>
              <a:t>2.		Seminář v </a:t>
            </a:r>
            <a:r>
              <a:rPr lang="cs-CZ" sz="1400" dirty="0" err="1" smtClean="0"/>
              <a:t>supervizních</a:t>
            </a:r>
            <a:r>
              <a:rPr lang="cs-CZ" sz="1400" dirty="0" smtClean="0"/>
              <a:t> skupinách</a:t>
            </a:r>
          </a:p>
          <a:p>
            <a:pPr>
              <a:buNone/>
            </a:pPr>
            <a:r>
              <a:rPr lang="cs-CZ" sz="1400" dirty="0" smtClean="0"/>
              <a:t>5. 3.</a:t>
            </a:r>
            <a:r>
              <a:rPr lang="cs-CZ" sz="1400" dirty="0" smtClean="0"/>
              <a:t>		</a:t>
            </a:r>
            <a:r>
              <a:rPr lang="cs-CZ" sz="1400" dirty="0" smtClean="0"/>
              <a:t>	Seminář </a:t>
            </a:r>
            <a:r>
              <a:rPr lang="cs-CZ" sz="1400" dirty="0" smtClean="0"/>
              <a:t>v </a:t>
            </a:r>
            <a:r>
              <a:rPr lang="cs-CZ" sz="1400" dirty="0" err="1" smtClean="0"/>
              <a:t>supervizních</a:t>
            </a:r>
            <a:r>
              <a:rPr lang="cs-CZ" sz="1400" dirty="0" smtClean="0"/>
              <a:t> skupinách</a:t>
            </a:r>
          </a:p>
          <a:p>
            <a:pPr>
              <a:buNone/>
            </a:pPr>
            <a:r>
              <a:rPr lang="cs-CZ" sz="1400" dirty="0" smtClean="0"/>
              <a:t>12</a:t>
            </a:r>
            <a:r>
              <a:rPr lang="cs-CZ" sz="1400" dirty="0" smtClean="0"/>
              <a:t>. </a:t>
            </a:r>
            <a:r>
              <a:rPr lang="cs-CZ" sz="1400" dirty="0" smtClean="0"/>
              <a:t>3.		Seminář v </a:t>
            </a:r>
            <a:r>
              <a:rPr lang="cs-CZ" sz="1400" dirty="0" err="1" smtClean="0"/>
              <a:t>supervizních</a:t>
            </a:r>
            <a:r>
              <a:rPr lang="cs-CZ" sz="1400" dirty="0" smtClean="0"/>
              <a:t> skupinách</a:t>
            </a:r>
          </a:p>
          <a:p>
            <a:pPr>
              <a:buFont typeface="Wingdings" pitchFamily="2" charset="2"/>
              <a:buNone/>
            </a:pPr>
            <a:endParaRPr lang="cs-CZ" sz="1800" dirty="0" smtClean="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None/>
            </a:pPr>
            <a:endParaRPr lang="cs-CZ" sz="1800" dirty="0" smtClean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sz="1800" dirty="0" smtClean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sz="1800" dirty="0" smtClean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sz="1800" dirty="0" smtClean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PRAXE </a:t>
            </a:r>
            <a:r>
              <a:rPr lang="cs-CZ" dirty="0" smtClean="0"/>
              <a:t>BLOKOVÁ SPECIALIZAČNÍ</a:t>
            </a:r>
            <a:r>
              <a:rPr lang="cs-CZ" dirty="0" smtClean="0"/>
              <a:t>:</a:t>
            </a:r>
            <a:endParaRPr lang="cs-CZ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b="1" dirty="0" smtClean="0"/>
              <a:t>Výběr dle vlastního profesního zájmu</a:t>
            </a:r>
            <a:endParaRPr lang="cs-CZ" b="1" dirty="0" smtClean="0"/>
          </a:p>
          <a:p>
            <a:pPr>
              <a:buFont typeface="Wingdings" pitchFamily="2" charset="2"/>
              <a:buNone/>
            </a:pPr>
            <a:endParaRPr lang="cs-CZ" sz="1600" dirty="0" smtClean="0"/>
          </a:p>
          <a:p>
            <a:pPr>
              <a:buFont typeface="Wingdings" pitchFamily="2" charset="2"/>
              <a:buNone/>
            </a:pPr>
            <a:r>
              <a:rPr lang="cs-CZ" dirty="0" smtClean="0"/>
              <a:t>Smlouva – včas podat žádost T. </a:t>
            </a:r>
            <a:r>
              <a:rPr lang="cs-CZ" dirty="0" err="1" smtClean="0"/>
              <a:t>Najbrtové</a:t>
            </a:r>
            <a:endParaRPr lang="cs-CZ" dirty="0" smtClean="0"/>
          </a:p>
          <a:p>
            <a:pPr>
              <a:buFont typeface="Wingdings" pitchFamily="2" charset="2"/>
              <a:buNone/>
            </a:pPr>
            <a:r>
              <a:rPr lang="cs-CZ" dirty="0" smtClean="0"/>
              <a:t>(</a:t>
            </a:r>
            <a:r>
              <a:rPr lang="cs-CZ" dirty="0" err="1" smtClean="0"/>
              <a:t>najbrtova</a:t>
            </a:r>
            <a:r>
              <a:rPr lang="cs-CZ" dirty="0" smtClean="0"/>
              <a:t>@</a:t>
            </a:r>
            <a:r>
              <a:rPr lang="cs-CZ" dirty="0" err="1" smtClean="0"/>
              <a:t>jabok.cz</a:t>
            </a:r>
            <a:r>
              <a:rPr lang="cs-CZ" smtClean="0"/>
              <a:t>)</a:t>
            </a:r>
          </a:p>
          <a:p>
            <a:pPr>
              <a:buFont typeface="Wingdings" pitchFamily="2" charset="2"/>
              <a:buNone/>
            </a:pPr>
            <a:endParaRPr lang="cs-CZ" dirty="0" smtClean="0"/>
          </a:p>
          <a:p>
            <a:pPr>
              <a:buFont typeface="Wingdings" pitchFamily="2" charset="2"/>
              <a:buNone/>
            </a:pPr>
            <a:r>
              <a:rPr lang="cs-CZ" dirty="0" smtClean="0"/>
              <a:t>IPP, Zpráva – vedoucímu své skupiny</a:t>
            </a:r>
          </a:p>
          <a:p>
            <a:pPr>
              <a:buFont typeface="Wingdings" pitchFamily="2" charset="2"/>
              <a:buNone/>
            </a:pPr>
            <a:endParaRPr lang="cs-CZ" dirty="0" smtClean="0"/>
          </a:p>
          <a:p>
            <a:pPr>
              <a:buFont typeface="Wingdings" pitchFamily="2" charset="2"/>
              <a:buNone/>
            </a:pPr>
            <a:r>
              <a:rPr lang="cs-CZ" b="1" dirty="0" smtClean="0"/>
              <a:t>Zápočet: IPP+Zpráva+Hodnocení</a:t>
            </a:r>
          </a:p>
          <a:p>
            <a:pPr>
              <a:buFont typeface="Wingdings" pitchFamily="2" charset="2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PRAXE K ABSOLUTORIU:</a:t>
            </a:r>
            <a:endParaRPr lang="cs-CZ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dirty="0" smtClean="0"/>
              <a:t>Zcela v režii vedoucího absolventské práce, který dává i zápočet.</a:t>
            </a:r>
            <a:endParaRPr lang="cs-CZ" sz="1600" dirty="0" smtClean="0"/>
          </a:p>
          <a:p>
            <a:pPr>
              <a:buFont typeface="Wingdings" pitchFamily="2" charset="2"/>
              <a:buNone/>
            </a:pPr>
            <a:endParaRPr lang="cs-C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dirty="0" smtClean="0">
                <a:latin typeface="Arial" charset="0"/>
              </a:rPr>
              <a:t>ZÁPOČET - SUPERVIZE</a:t>
            </a:r>
            <a:endParaRPr lang="cs-CZ" dirty="0" smtClean="0">
              <a:latin typeface="Arial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 dirty="0" smtClean="0"/>
              <a:t>Docházka dle domluvy v </a:t>
            </a:r>
            <a:r>
              <a:rPr lang="cs-CZ" sz="2400" dirty="0" err="1" smtClean="0"/>
              <a:t>supervizní</a:t>
            </a:r>
            <a:r>
              <a:rPr lang="cs-CZ" sz="2400" dirty="0" smtClean="0"/>
              <a:t> skupině</a:t>
            </a:r>
          </a:p>
          <a:p>
            <a:pPr>
              <a:lnSpc>
                <a:spcPct val="90000"/>
              </a:lnSpc>
              <a:buNone/>
            </a:pPr>
            <a:endParaRPr lang="cs-CZ" sz="2400" dirty="0" smtClean="0"/>
          </a:p>
          <a:p>
            <a:pPr>
              <a:lnSpc>
                <a:spcPct val="90000"/>
              </a:lnSpc>
            </a:pPr>
            <a:r>
              <a:rPr lang="cs-CZ" sz="2400" dirty="0" smtClean="0"/>
              <a:t>1 x role </a:t>
            </a:r>
            <a:r>
              <a:rPr lang="cs-CZ" sz="2400" dirty="0" err="1" smtClean="0"/>
              <a:t>supervidovaného</a:t>
            </a:r>
            <a:r>
              <a:rPr lang="cs-CZ" sz="2400" dirty="0" smtClean="0"/>
              <a:t> s vlastním tématem</a:t>
            </a:r>
          </a:p>
          <a:p>
            <a:pPr>
              <a:lnSpc>
                <a:spcPct val="90000"/>
              </a:lnSpc>
              <a:buNone/>
            </a:pPr>
            <a:endParaRPr lang="cs-CZ" sz="2400" dirty="0" smtClean="0"/>
          </a:p>
          <a:p>
            <a:pPr>
              <a:lnSpc>
                <a:spcPct val="90000"/>
              </a:lnSpc>
            </a:pPr>
            <a:r>
              <a:rPr lang="cs-CZ" sz="2400" dirty="0" smtClean="0"/>
              <a:t>2 x Záznam ze supervize (vlastní + spolužáka)</a:t>
            </a:r>
            <a:endParaRPr lang="cs-CZ" sz="24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4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400" b="1" dirty="0" smtClean="0">
                <a:solidFill>
                  <a:schemeClr val="hlink"/>
                </a:solidFill>
              </a:rPr>
              <a:t>	</a:t>
            </a:r>
            <a:endParaRPr lang="cs-CZ" sz="24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16013" y="1628775"/>
            <a:ext cx="7127875" cy="17526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cs-CZ" sz="4800" smtClean="0"/>
              <a:t>Děkujeme za pozornost</a:t>
            </a:r>
          </a:p>
        </p:txBody>
      </p:sp>
      <p:pic>
        <p:nvPicPr>
          <p:cNvPr id="14339" name="Picture 4" descr="204"/>
          <p:cNvPicPr>
            <a:picLocks noGrp="1" noChangeAspect="1" noChangeArrowheads="1" noCrop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419475" y="4437063"/>
            <a:ext cx="2376488" cy="1341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0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156</Words>
  <Application>Microsoft Office PowerPoint</Application>
  <PresentationFormat>Předvádění na obrazovce (4:3)</PresentationFormat>
  <Paragraphs>68</Paragraphs>
  <Slides>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Prezentace01</vt:lpstr>
      <vt:lpstr>Supervize  pro sociální pracovníky pro speciální pedagogy </vt:lpstr>
      <vt:lpstr>Program</vt:lpstr>
      <vt:lpstr>PRÁZDNINOVÁ PRAXE</vt:lpstr>
      <vt:lpstr>ROZDĚLENÍ DO SKUPIN</vt:lpstr>
      <vt:lpstr>Časový harmonogram praxí a metodických seminářů</vt:lpstr>
      <vt:lpstr>PRAXE BLOKOVÁ SPECIALIZAČNÍ:</vt:lpstr>
      <vt:lpstr>PRAXE K ABSOLUTORIU:</vt:lpstr>
      <vt:lpstr>ZÁPOČET - SUPERVIZE</vt:lpstr>
      <vt:lpstr>Snímek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Jirka</dc:creator>
  <cp:lastModifiedBy>Hanka</cp:lastModifiedBy>
  <cp:revision>13</cp:revision>
  <dcterms:created xsi:type="dcterms:W3CDTF">2014-09-20T21:18:20Z</dcterms:created>
  <dcterms:modified xsi:type="dcterms:W3CDTF">2019-09-17T19:10:05Z</dcterms:modified>
</cp:coreProperties>
</file>