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AF"/>
    <a:srgbClr val="FFEA93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17.9.2019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DF07A-6E79-4080-B8FF-F08A2AE475B2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 smtClean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  <a:endParaRPr lang="cs-CZ" sz="3200" b="1" dirty="0">
              <a:ln>
                <a:noFill/>
              </a:ln>
              <a:latin typeface="Hind Regular" pitchFamily="2" charset="-18"/>
              <a:cs typeface="Hind Regular" pitchFamily="2" charset="-18"/>
            </a:endParaRP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A004-CFBA-4FA5-8FB2-067C3D35D6A6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0E26-9174-499D-B705-DE662C564A54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5868-CED5-4E66-8BD5-1C354C845F4A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</a:t>
            </a:r>
            <a:r>
              <a:rPr lang="cs-CZ" sz="1200" kern="1200" baseline="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222 441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8A2B-68A3-4A3D-9F4C-E8056E8430B7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79D9-3FD7-4645-AC9B-6923869270A0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7C25-CDFF-4D31-BD03-8352FDF218E5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138-C6AC-4E7C-ACFD-072F0A2DBB47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A2F9-F10D-461B-8BE9-7BCD41AB4117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6B8B-2047-42BC-8EBE-CC5B3D692D58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13A0-B4E5-40BF-B296-22F83BF8E6F2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0BAD67C4-88C0-4D58-BDB1-CB5413CC0912}" type="datetime1">
              <a:rPr lang="cs-CZ" smtClean="0"/>
              <a:pPr/>
              <a:t>17.9.2019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7584" y="1844824"/>
            <a:ext cx="7772400" cy="1470025"/>
          </a:xfrm>
        </p:spPr>
        <p:txBody>
          <a:bodyPr/>
          <a:lstStyle/>
          <a:p>
            <a:pPr algn="ctr" eaLnBrk="1" hangingPunct="1"/>
            <a:r>
              <a:rPr lang="cs-CZ" sz="4800" b="1" dirty="0" smtClean="0">
                <a:solidFill>
                  <a:schemeClr val="tx1"/>
                </a:solidFill>
                <a:latin typeface="Bookman Old Style" pitchFamily="18" charset="0"/>
              </a:rPr>
              <a:t>Supervize</a:t>
            </a:r>
            <a:r>
              <a:rPr lang="cs-CZ" sz="4400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br>
              <a:rPr lang="cs-CZ" sz="44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cs-CZ" sz="4000" dirty="0" smtClean="0">
                <a:latin typeface="Bookman Old Style" pitchFamily="18" charset="0"/>
              </a:rPr>
              <a:t>pro sociální pracovníky</a:t>
            </a:r>
            <a:br>
              <a:rPr lang="cs-CZ" sz="4000" dirty="0" smtClean="0">
                <a:latin typeface="Bookman Old Style" pitchFamily="18" charset="0"/>
              </a:rPr>
            </a:br>
            <a:r>
              <a:rPr lang="cs-CZ" sz="4000" dirty="0" smtClean="0">
                <a:latin typeface="Bookman Old Style" pitchFamily="18" charset="0"/>
              </a:rPr>
              <a:t>pro speciální pedagogy</a:t>
            </a:r>
            <a:r>
              <a:rPr lang="cs-CZ" sz="4400" dirty="0" smtClean="0">
                <a:latin typeface="Bookman Old Style" pitchFamily="18" charset="0"/>
              </a:rPr>
              <a:t/>
            </a:r>
            <a:br>
              <a:rPr lang="cs-CZ" sz="4400" dirty="0" smtClean="0">
                <a:latin typeface="Bookman Old Style" pitchFamily="18" charset="0"/>
              </a:rPr>
            </a:br>
            <a:endParaRPr lang="cs-CZ" sz="4400" dirty="0" smtClean="0">
              <a:latin typeface="Bookman Old Style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b="1" dirty="0" smtClean="0">
                <a:latin typeface="Comic Sans MS" pitchFamily="66" charset="0"/>
              </a:rPr>
              <a:t>			</a:t>
            </a:r>
            <a:r>
              <a:rPr lang="cs-CZ" b="1" dirty="0" smtClean="0">
                <a:latin typeface="Comic Sans MS" pitchFamily="66" charset="0"/>
              </a:rPr>
              <a:t>19</a:t>
            </a:r>
            <a:r>
              <a:rPr lang="cs-CZ" b="1" dirty="0" smtClean="0">
                <a:latin typeface="Bookman Old Style" pitchFamily="18" charset="0"/>
              </a:rPr>
              <a:t>. </a:t>
            </a:r>
            <a:r>
              <a:rPr lang="cs-CZ" b="1" dirty="0" smtClean="0">
                <a:latin typeface="Bookman Old Style" pitchFamily="18" charset="0"/>
              </a:rPr>
              <a:t>září 2019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Program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412875"/>
            <a:ext cx="7772400" cy="511175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Výstup z prázdninové praxe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Rozdělení do skupin</a:t>
            </a:r>
            <a:endParaRPr lang="cs-CZ" sz="2400" dirty="0" smtClean="0"/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Časový </a:t>
            </a:r>
            <a:r>
              <a:rPr lang="cs-CZ" sz="2400" dirty="0" smtClean="0"/>
              <a:t>harmonogram</a:t>
            </a:r>
            <a:endParaRPr lang="cs-CZ" sz="2400" dirty="0" smtClean="0"/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Praxe bloková specializační</a:t>
            </a:r>
            <a:endParaRPr lang="cs-CZ" sz="2400" dirty="0" smtClean="0"/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Praxe k absolutoriu</a:t>
            </a:r>
            <a:endParaRPr lang="cs-CZ" sz="2400" dirty="0" smtClean="0"/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Podmínky získání </a:t>
            </a:r>
            <a:r>
              <a:rPr lang="cs-CZ" sz="2400" dirty="0" smtClean="0"/>
              <a:t>zápočtu za Supervizi</a:t>
            </a:r>
            <a:endParaRPr lang="cs-CZ" sz="2400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PRÁZDNINOVÁ PRAXE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dirty="0" smtClean="0"/>
              <a:t>Zpráva – do </a:t>
            </a:r>
            <a:r>
              <a:rPr lang="cs-CZ" dirty="0" err="1" smtClean="0"/>
              <a:t>odevzdávárny</a:t>
            </a:r>
            <a:r>
              <a:rPr lang="cs-CZ" dirty="0" smtClean="0"/>
              <a:t> vedoucímu své nové  seminární skupiny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dirty="0" smtClean="0"/>
              <a:t>K </a:t>
            </a:r>
            <a:r>
              <a:rPr lang="cs-CZ" dirty="0" smtClean="0"/>
              <a:t>zápočtu: IPP, zpráva z praxe, hodnocení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sz="2400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400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ROZDĚLENÍ DO SKUPIN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marL="711200" indent="-711200">
              <a:buFont typeface="Wingdings" pitchFamily="2" charset="2"/>
              <a:buNone/>
              <a:defRPr/>
            </a:pPr>
            <a:r>
              <a:rPr lang="cs-CZ" sz="4000" u="sng" dirty="0" smtClean="0"/>
              <a:t>2 SUPERVIZNÍ SKUPINY</a:t>
            </a:r>
            <a:endParaRPr lang="cs-CZ" sz="4000" u="sng" dirty="0" smtClean="0"/>
          </a:p>
          <a:p>
            <a:pPr marL="711200" indent="-711200">
              <a:buFont typeface="Wingdings" pitchFamily="2" charset="2"/>
              <a:buNone/>
              <a:defRPr/>
            </a:pPr>
            <a:endParaRPr lang="cs-CZ" sz="800" dirty="0" smtClean="0">
              <a:solidFill>
                <a:srgbClr val="AAA8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sz="3600" dirty="0" smtClean="0"/>
              <a:t>A: </a:t>
            </a:r>
            <a:r>
              <a:rPr lang="cs-CZ" sz="3600" dirty="0" smtClean="0"/>
              <a:t>Ivana </a:t>
            </a:r>
            <a:r>
              <a:rPr lang="cs-CZ" sz="3600" dirty="0" err="1" smtClean="0"/>
              <a:t>Čihánková</a:t>
            </a:r>
            <a:r>
              <a:rPr lang="cs-CZ" sz="3600" dirty="0" smtClean="0"/>
              <a:t>, Tereza </a:t>
            </a:r>
            <a:r>
              <a:rPr lang="cs-CZ" sz="3600" dirty="0" err="1" smtClean="0"/>
              <a:t>Najbrtová</a:t>
            </a:r>
            <a:endParaRPr lang="cs-CZ" sz="3600" dirty="0" smtClean="0"/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sz="3600" dirty="0" smtClean="0"/>
              <a:t>B: </a:t>
            </a:r>
            <a:r>
              <a:rPr lang="cs-CZ" sz="3600" dirty="0" smtClean="0"/>
              <a:t>Hana Čížková, Alan </a:t>
            </a:r>
            <a:r>
              <a:rPr lang="cs-CZ" sz="3600" dirty="0" err="1" smtClean="0"/>
              <a:t>Křišťan</a:t>
            </a:r>
            <a:endParaRPr lang="cs-CZ" sz="3600" dirty="0" smtClean="0"/>
          </a:p>
          <a:p>
            <a:pPr marL="711200" indent="-711200">
              <a:buFont typeface="Wingdings" pitchFamily="2" charset="2"/>
              <a:buNone/>
              <a:defRPr/>
            </a:pPr>
            <a:endParaRPr lang="cs-CZ" dirty="0" smtClean="0">
              <a:solidFill>
                <a:srgbClr val="AAA854"/>
              </a:solidFill>
            </a:endParaRP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dirty="0" smtClean="0"/>
              <a:t>Zapisování přes </a:t>
            </a:r>
            <a:r>
              <a:rPr lang="cs-CZ" dirty="0" err="1" smtClean="0"/>
              <a:t>google</a:t>
            </a:r>
            <a:r>
              <a:rPr lang="cs-CZ" dirty="0" smtClean="0"/>
              <a:t> tabulku – odkaz přijde emailem</a:t>
            </a:r>
            <a:endParaRPr lang="cs-CZ" dirty="0" smtClean="0"/>
          </a:p>
          <a:p>
            <a:pPr marL="711200" indent="-711200" algn="ctr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2800" smtClean="0"/>
              <a:t>Časový harmonogram praxí a metodických seminářů</a:t>
            </a:r>
            <a:endParaRPr lang="cs-CZ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557338"/>
            <a:ext cx="8424936" cy="53006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1800" dirty="0" smtClean="0"/>
              <a:t>19. </a:t>
            </a:r>
            <a:r>
              <a:rPr lang="cs-CZ" sz="1800" dirty="0" smtClean="0"/>
              <a:t>9.		Úvodní seminář pro celý ročník</a:t>
            </a:r>
          </a:p>
          <a:p>
            <a:pPr>
              <a:buFont typeface="Wingdings" pitchFamily="2" charset="2"/>
              <a:buNone/>
            </a:pPr>
            <a:r>
              <a:rPr lang="cs-CZ" sz="1800" b="1" dirty="0" smtClean="0"/>
              <a:t>24</a:t>
            </a:r>
            <a:r>
              <a:rPr lang="cs-CZ" sz="1800" b="1" dirty="0" smtClean="0"/>
              <a:t>. 9.  		Workshop poskytovatelů praxí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10. </a:t>
            </a:r>
            <a:r>
              <a:rPr lang="cs-CZ" sz="1800" dirty="0" smtClean="0"/>
              <a:t>10.		Seminář </a:t>
            </a:r>
            <a:r>
              <a:rPr lang="cs-CZ" sz="1800" dirty="0" smtClean="0"/>
              <a:t>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skupinách – reflexe prázdninové praxe</a:t>
            </a:r>
            <a:endParaRPr lang="cs-CZ" sz="1800" dirty="0" smtClean="0"/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17. </a:t>
            </a:r>
            <a:r>
              <a:rPr lang="cs-CZ" sz="1800" dirty="0" smtClean="0"/>
              <a:t>10.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</a:t>
            </a:r>
            <a:r>
              <a:rPr lang="cs-CZ" sz="1800" dirty="0" smtClean="0"/>
              <a:t>skupinách</a:t>
            </a:r>
          </a:p>
          <a:p>
            <a:pPr>
              <a:buNone/>
            </a:pPr>
            <a:r>
              <a:rPr lang="cs-CZ" sz="1800" dirty="0" smtClean="0"/>
              <a:t>24. </a:t>
            </a:r>
            <a:r>
              <a:rPr lang="cs-CZ" sz="1800" dirty="0" smtClean="0"/>
              <a:t>10.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</a:t>
            </a:r>
            <a:r>
              <a:rPr lang="cs-CZ" sz="1800" dirty="0" smtClean="0"/>
              <a:t>skupinách (IPP)</a:t>
            </a:r>
            <a:endParaRPr lang="cs-CZ" sz="1800" dirty="0" smtClean="0"/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/>
              <a:t>4</a:t>
            </a:r>
            <a:r>
              <a:rPr lang="cs-CZ" sz="1800" b="1" i="1" u="sng" dirty="0" smtClean="0"/>
              <a:t>. 11. - </a:t>
            </a:r>
            <a:r>
              <a:rPr lang="cs-CZ" sz="1800" b="1" i="1" u="sng" dirty="0" smtClean="0"/>
              <a:t>29. </a:t>
            </a:r>
            <a:r>
              <a:rPr lang="cs-CZ" sz="1800" b="1" i="1" u="sng" dirty="0" smtClean="0"/>
              <a:t>11. 	Praxe </a:t>
            </a:r>
            <a:r>
              <a:rPr lang="cs-CZ" sz="1800" b="1" i="1" u="sng" dirty="0" smtClean="0"/>
              <a:t> bloková specializační</a:t>
            </a:r>
            <a:endParaRPr lang="cs-CZ" sz="1800" b="1" i="1" u="sng" dirty="0" smtClean="0"/>
          </a:p>
          <a:p>
            <a:pPr>
              <a:buNone/>
            </a:pPr>
            <a:r>
              <a:rPr lang="cs-CZ" sz="1800" dirty="0" smtClean="0"/>
              <a:t>5. 12.</a:t>
            </a:r>
            <a:r>
              <a:rPr lang="cs-CZ" sz="1800" dirty="0" smtClean="0"/>
              <a:t>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</a:t>
            </a:r>
            <a:r>
              <a:rPr lang="cs-CZ" sz="1800" dirty="0" smtClean="0"/>
              <a:t>skupinách – reflexe blokové praxe</a:t>
            </a:r>
            <a:endParaRPr lang="cs-CZ" sz="1800" dirty="0" smtClean="0"/>
          </a:p>
          <a:p>
            <a:pPr>
              <a:buNone/>
            </a:pPr>
            <a:r>
              <a:rPr lang="cs-CZ" sz="1600" dirty="0" smtClean="0"/>
              <a:t>12. 12.</a:t>
            </a:r>
            <a:r>
              <a:rPr lang="cs-CZ" sz="1600" dirty="0" smtClean="0"/>
              <a:t>		Seminář v </a:t>
            </a:r>
            <a:r>
              <a:rPr lang="cs-CZ" sz="1600" dirty="0" err="1" smtClean="0"/>
              <a:t>supervizních</a:t>
            </a:r>
            <a:r>
              <a:rPr lang="cs-CZ" sz="1600" dirty="0" smtClean="0"/>
              <a:t> skupinách</a:t>
            </a:r>
          </a:p>
          <a:p>
            <a:pPr>
              <a:buNone/>
            </a:pPr>
            <a:r>
              <a:rPr lang="cs-CZ" sz="1600" dirty="0" smtClean="0"/>
              <a:t>19. 12.</a:t>
            </a:r>
            <a:r>
              <a:rPr lang="cs-CZ" sz="1600" dirty="0" smtClean="0"/>
              <a:t>		Seminář v </a:t>
            </a:r>
            <a:r>
              <a:rPr lang="cs-CZ" sz="1600" dirty="0" err="1" smtClean="0"/>
              <a:t>supervizních</a:t>
            </a:r>
            <a:r>
              <a:rPr lang="cs-CZ" sz="1600" dirty="0" smtClean="0"/>
              <a:t> skupinách</a:t>
            </a:r>
          </a:p>
          <a:p>
            <a:pPr>
              <a:buNone/>
            </a:pPr>
            <a:r>
              <a:rPr lang="cs-CZ" sz="1600" dirty="0" smtClean="0"/>
              <a:t>6. 2.</a:t>
            </a:r>
            <a:r>
              <a:rPr lang="cs-CZ" sz="1600" dirty="0" smtClean="0"/>
              <a:t>		Seminář v </a:t>
            </a:r>
            <a:r>
              <a:rPr lang="cs-CZ" sz="1600" dirty="0" err="1" smtClean="0"/>
              <a:t>supervizních</a:t>
            </a:r>
            <a:r>
              <a:rPr lang="cs-CZ" sz="16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13. </a:t>
            </a:r>
            <a:r>
              <a:rPr lang="cs-CZ" sz="1400" dirty="0" smtClean="0"/>
              <a:t>2.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20. </a:t>
            </a:r>
            <a:r>
              <a:rPr lang="cs-CZ" sz="1400" dirty="0" smtClean="0"/>
              <a:t>2.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27. </a:t>
            </a:r>
            <a:r>
              <a:rPr lang="cs-CZ" sz="1400" dirty="0" smtClean="0"/>
              <a:t>2.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5. 3.</a:t>
            </a:r>
            <a:r>
              <a:rPr lang="cs-CZ" sz="1400" dirty="0" smtClean="0"/>
              <a:t>		</a:t>
            </a:r>
            <a:r>
              <a:rPr lang="cs-CZ" sz="1400" dirty="0" smtClean="0"/>
              <a:t>	Seminář </a:t>
            </a:r>
            <a:r>
              <a:rPr lang="cs-CZ" sz="1400" dirty="0" smtClean="0"/>
              <a:t>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12</a:t>
            </a:r>
            <a:r>
              <a:rPr lang="cs-CZ" sz="1400" dirty="0" smtClean="0"/>
              <a:t>. </a:t>
            </a:r>
            <a:r>
              <a:rPr lang="cs-CZ" sz="1400" dirty="0" smtClean="0"/>
              <a:t>3.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</a:t>
            </a:r>
            <a:r>
              <a:rPr lang="cs-CZ" dirty="0" smtClean="0"/>
              <a:t>BLOKOVÁ SPECIALIZAČNÍ</a:t>
            </a:r>
            <a:r>
              <a:rPr lang="cs-CZ" dirty="0" smtClean="0"/>
              <a:t>:</a:t>
            </a:r>
            <a:endParaRPr lang="cs-CZ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Výběr dle vlastního profesního zájmu</a:t>
            </a:r>
            <a:endParaRPr lang="cs-CZ" b="1" dirty="0" smtClean="0"/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Smlouva – včas podat žádost T. </a:t>
            </a:r>
            <a:r>
              <a:rPr lang="cs-CZ" dirty="0" err="1" smtClean="0"/>
              <a:t>Najbrtové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(</a:t>
            </a:r>
            <a:r>
              <a:rPr lang="cs-CZ" dirty="0" err="1" smtClean="0"/>
              <a:t>najbrtova</a:t>
            </a:r>
            <a:r>
              <a:rPr lang="cs-CZ" dirty="0" smtClean="0"/>
              <a:t>@</a:t>
            </a:r>
            <a:r>
              <a:rPr lang="cs-CZ" dirty="0" err="1" smtClean="0"/>
              <a:t>jabok.cz</a:t>
            </a:r>
            <a:r>
              <a:rPr lang="cs-CZ" smtClean="0"/>
              <a:t>)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IPP, Zpráva – vedoucímu své skupiny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b="1" dirty="0" smtClean="0"/>
              <a:t>Zápočet: IPP+Zpráva+Hodnocení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K ABSOLUTORIU:</a:t>
            </a:r>
            <a:endParaRPr lang="cs-CZ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Zcela v režii vedoucího absolventské práce, který dává i zápočet.</a:t>
            </a:r>
            <a:endParaRPr lang="cs-CZ" sz="1600" dirty="0" smtClean="0"/>
          </a:p>
          <a:p>
            <a:pPr>
              <a:buFont typeface="Wingdings" pitchFamily="2" charset="2"/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</a:rPr>
              <a:t>ZÁPOČET - SUPERVIZE</a:t>
            </a:r>
            <a:endParaRPr lang="cs-CZ" dirty="0" smtClean="0">
              <a:latin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Docházka dle domluvy v </a:t>
            </a:r>
            <a:r>
              <a:rPr lang="cs-CZ" sz="2400" dirty="0" err="1" smtClean="0"/>
              <a:t>supervizní</a:t>
            </a:r>
            <a:r>
              <a:rPr lang="cs-CZ" sz="2400" dirty="0" smtClean="0"/>
              <a:t> skupině</a:t>
            </a:r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1 x role </a:t>
            </a:r>
            <a:r>
              <a:rPr lang="cs-CZ" sz="2400" dirty="0" err="1" smtClean="0"/>
              <a:t>supervidovaného</a:t>
            </a:r>
            <a:r>
              <a:rPr lang="cs-CZ" sz="2400" dirty="0" smtClean="0"/>
              <a:t> s vlastním tématem</a:t>
            </a:r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2 x Záznam ze supervize (vlastní + spolužáka)</a:t>
            </a:r>
            <a:endParaRPr lang="cs-CZ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 smtClean="0">
                <a:solidFill>
                  <a:schemeClr val="hlink"/>
                </a:solidFill>
              </a:rPr>
              <a:t>	</a:t>
            </a:r>
            <a:endParaRPr lang="cs-CZ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16013" y="1628775"/>
            <a:ext cx="7127875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sz="4800" smtClean="0"/>
              <a:t>Děkujeme za pozornost</a:t>
            </a:r>
          </a:p>
        </p:txBody>
      </p:sp>
      <p:pic>
        <p:nvPicPr>
          <p:cNvPr id="14339" name="Picture 4" descr="204"/>
          <p:cNvPicPr>
            <a:picLocks noGrp="1" noChangeAspect="1" noChangeArrowheads="1" noCro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19475" y="4437063"/>
            <a:ext cx="2376488" cy="1341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156</Words>
  <Application>Microsoft Office PowerPoint</Application>
  <PresentationFormat>Předvádění na obrazovce (4:3)</PresentationFormat>
  <Paragraphs>68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Prezentace01</vt:lpstr>
      <vt:lpstr>Supervize  pro sociální pracovníky pro speciální pedagogy </vt:lpstr>
      <vt:lpstr>Program</vt:lpstr>
      <vt:lpstr>PRÁZDNINOVÁ PRAXE</vt:lpstr>
      <vt:lpstr>ROZDĚLENÍ DO SKUPIN</vt:lpstr>
      <vt:lpstr>Časový harmonogram praxí a metodických seminářů</vt:lpstr>
      <vt:lpstr>PRAXE BLOKOVÁ SPECIALIZAČNÍ:</vt:lpstr>
      <vt:lpstr>PRAXE K ABSOLUTORIU:</vt:lpstr>
      <vt:lpstr>ZÁPOČET - SUPERVIZE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Hanka</cp:lastModifiedBy>
  <cp:revision>13</cp:revision>
  <dcterms:created xsi:type="dcterms:W3CDTF">2014-09-20T21:18:20Z</dcterms:created>
  <dcterms:modified xsi:type="dcterms:W3CDTF">2019-09-17T19:10:05Z</dcterms:modified>
</cp:coreProperties>
</file>