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AF"/>
    <a:srgbClr val="FFEA93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17.9.2019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DF07A-6E79-4080-B8FF-F08A2AE475B2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  <a:endParaRPr lang="cs-CZ" sz="3200" b="1" dirty="0">
              <a:ln>
                <a:noFill/>
              </a:ln>
              <a:latin typeface="Hind Regular" pitchFamily="2" charset="-18"/>
              <a:cs typeface="Hind Regular" pitchFamily="2" charset="-18"/>
            </a:endParaRP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A004-CFBA-4FA5-8FB2-067C3D35D6A6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0E26-9174-499D-B705-DE662C564A54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5868-CED5-4E66-8BD5-1C354C845F4A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8A2B-68A3-4A3D-9F4C-E8056E8430B7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79D9-3FD7-4645-AC9B-6923869270A0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7C25-CDFF-4D31-BD03-8352FDF218E5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138-C6AC-4E7C-ACFD-072F0A2DBB47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A2F9-F10D-461B-8BE9-7BCD41AB4117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6B8B-2047-42BC-8EBE-CC5B3D692D58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13A0-B4E5-40BF-B296-22F83BF8E6F2}" type="datetime1">
              <a:rPr lang="cs-CZ" smtClean="0"/>
              <a:pPr/>
              <a:t>17.9.2019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0BAD67C4-88C0-4D58-BDB1-CB5413CC0912}" type="datetime1">
              <a:rPr lang="cs-CZ" smtClean="0"/>
              <a:pPr/>
              <a:t>17.9.2019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algn="ctr" eaLnBrk="1" hangingPunct="1"/>
            <a:r>
              <a:rPr lang="cs-CZ" sz="5200" smtClean="0">
                <a:solidFill>
                  <a:schemeClr val="tx1"/>
                </a:solidFill>
                <a:latin typeface="Comic Sans MS" pitchFamily="66" charset="0"/>
              </a:rPr>
              <a:t>  	 </a:t>
            </a:r>
            <a:r>
              <a:rPr lang="cs-CZ" sz="4400" smtClean="0">
                <a:solidFill>
                  <a:schemeClr val="tx1"/>
                </a:solidFill>
                <a:latin typeface="Bookman Old Style" pitchFamily="18" charset="0"/>
              </a:rPr>
              <a:t>Metodický a supervizní </a:t>
            </a:r>
            <a:br>
              <a:rPr lang="cs-CZ" sz="440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cs-CZ" sz="4400" smtClean="0">
                <a:solidFill>
                  <a:schemeClr val="tx1"/>
                </a:solidFill>
                <a:latin typeface="Bookman Old Style" pitchFamily="18" charset="0"/>
              </a:rPr>
              <a:t>       seminář k praxi III.</a:t>
            </a:r>
            <a:r>
              <a:rPr lang="cs-CZ" sz="4400" smtClean="0">
                <a:latin typeface="Bookman Old Style" pitchFamily="18" charset="0"/>
              </a:rPr>
              <a:t/>
            </a:r>
            <a:br>
              <a:rPr lang="cs-CZ" sz="4400" smtClean="0">
                <a:latin typeface="Bookman Old Style" pitchFamily="18" charset="0"/>
              </a:rPr>
            </a:br>
            <a:endParaRPr lang="cs-CZ" sz="4400" smtClean="0">
              <a:latin typeface="Bookman Old Style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b="1" dirty="0" smtClean="0">
                <a:latin typeface="Comic Sans MS" pitchFamily="66" charset="0"/>
              </a:rPr>
              <a:t>			17</a:t>
            </a:r>
            <a:r>
              <a:rPr lang="cs-CZ" b="1" dirty="0" smtClean="0">
                <a:latin typeface="Bookman Old Style" pitchFamily="18" charset="0"/>
              </a:rPr>
              <a:t>. září 2019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800" smtClean="0"/>
              <a:t>CO DĚLAT KDYŽ </a:t>
            </a:r>
            <a:r>
              <a:rPr lang="cs-CZ" smtClean="0"/>
              <a:t>...</a:t>
            </a:r>
            <a:endParaRPr lang="cs-CZ" sz="3600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4294967295"/>
          </p:nvPr>
        </p:nvSpPr>
        <p:spPr>
          <a:xfrm>
            <a:off x="900113" y="1628775"/>
            <a:ext cx="7772400" cy="45640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ONEMOCNÍM</a:t>
            </a:r>
          </a:p>
          <a:p>
            <a:pPr eaLnBrk="1" hangingPunct="1"/>
            <a:r>
              <a:rPr lang="cs-CZ" sz="2400" smtClean="0"/>
              <a:t>Pokud jsou odpracované alespoň 3 dny, je možné zbylé hodiny odpracovat v náhradním termínu</a:t>
            </a:r>
          </a:p>
          <a:p>
            <a:pPr eaLnBrk="1" hangingPunct="1"/>
            <a:r>
              <a:rPr lang="cs-CZ" sz="2400" smtClean="0"/>
              <a:t>Pokud jsou odpracované méně než 3 dny, je třeba opakovat praxi celou</a:t>
            </a:r>
          </a:p>
          <a:p>
            <a:pPr eaLnBrk="1" hangingPunct="1"/>
            <a:r>
              <a:rPr lang="cs-CZ" sz="2400" smtClean="0"/>
              <a:t>Ihned kontaktovat koordinátora na pracovišti i ve škole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r>
              <a:rPr lang="cs-CZ" sz="3600" smtClean="0">
                <a:solidFill>
                  <a:srgbClr val="FF0000"/>
                </a:solidFill>
              </a:rPr>
              <a:t>					</a:t>
            </a:r>
            <a:r>
              <a:rPr lang="cs-CZ" sz="3600" b="1" i="1" smtClean="0">
                <a:solidFill>
                  <a:srgbClr val="FF0000"/>
                </a:solidFill>
              </a:rPr>
              <a:t>KOMUNIKOVAT</a:t>
            </a:r>
          </a:p>
        </p:txBody>
      </p:sp>
      <p:sp>
        <p:nvSpPr>
          <p:cNvPr id="4" name="Šipka doprava 3"/>
          <p:cNvSpPr/>
          <p:nvPr/>
        </p:nvSpPr>
        <p:spPr>
          <a:xfrm flipV="1">
            <a:off x="1258888" y="5229225"/>
            <a:ext cx="2952750" cy="287338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ClrTx/>
              <a:buSzTx/>
              <a:defRPr/>
            </a:pPr>
            <a:endParaRPr lang="cs-CZ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400" smtClean="0">
                <a:latin typeface="Arial" charset="0"/>
              </a:rPr>
              <a:t>PODMÍNKY PRO ZÍSKÁNÍ ZÁPOČTU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Docházka na metodické semináře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	</a:t>
            </a:r>
            <a:r>
              <a:rPr lang="cs-CZ" sz="2000" smtClean="0"/>
              <a:t>(max jedna absence)</a:t>
            </a:r>
          </a:p>
          <a:p>
            <a:endParaRPr lang="cs-CZ" smtClean="0"/>
          </a:p>
          <a:p>
            <a:r>
              <a:rPr lang="cs-CZ" smtClean="0"/>
              <a:t>Podepsané Individuální plány praxe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Schválené zprávy z praxí + vytištěné v portfoliu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Hodnocení z praxe </a:t>
            </a:r>
            <a:endParaRPr lang="cs-CZ" sz="2400" i="1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16013" y="1628775"/>
            <a:ext cx="7127875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sz="4800" smtClean="0"/>
              <a:t>Děkujeme za pozornost</a:t>
            </a:r>
          </a:p>
        </p:txBody>
      </p:sp>
      <p:pic>
        <p:nvPicPr>
          <p:cNvPr id="14339" name="Picture 4" descr="204"/>
          <p:cNvPicPr>
            <a:picLocks noGrp="1" noChangeAspect="1" noChangeArrowheads="1" noCro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19475" y="4437063"/>
            <a:ext cx="2376488" cy="1341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Program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412875"/>
            <a:ext cx="7772400" cy="5111750"/>
          </a:xfrm>
        </p:spPr>
        <p:txBody>
          <a:bodyPr>
            <a:normAutofit fontScale="92500" lnSpcReduction="10000"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smtClean="0"/>
              <a:t>Výstup z prázdninové praxe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smtClean="0"/>
              <a:t>Metodické semináře a rozdělení do skupin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smtClean="0"/>
              <a:t>Časový harmonogram praxí a metodických seminářů 2. ročníku 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smtClean="0"/>
              <a:t>Tematické zaměření praxí – výběr praxe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smtClean="0"/>
              <a:t>Jak úspěšně absolvovat praxi 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smtClean="0"/>
              <a:t>Podmínky získání zápočtu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smtClean="0"/>
              <a:t>Ročníková práce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PRÁZDNINOVÁ PRAXE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mtClean="0"/>
              <a:t>Zpráva – do odevzdávárny vedoucímu své nové  seminární skupiny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mtClean="0"/>
              <a:t>Zápočet z letošní prázdninové praxe se zapisuje ve zkouškovém období zimního semestru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mtClean="0"/>
              <a:t>K zápočtu: IPP, zpráva z praxe, hodnocení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sz="240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40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ROZDĚLENÍ DO SKUPIN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marL="711200" indent="-711200">
              <a:buFont typeface="Wingdings" pitchFamily="2" charset="2"/>
              <a:buNone/>
              <a:defRPr/>
            </a:pPr>
            <a:r>
              <a:rPr lang="cs-CZ" sz="4000" dirty="0" smtClean="0"/>
              <a:t>3 SEMINÁRNÍ SKUPINY</a:t>
            </a:r>
          </a:p>
          <a:p>
            <a:pPr marL="711200" indent="-711200">
              <a:buFont typeface="Wingdings" pitchFamily="2" charset="2"/>
              <a:buNone/>
              <a:defRPr/>
            </a:pPr>
            <a:endParaRPr lang="cs-CZ" sz="800" dirty="0" smtClean="0">
              <a:solidFill>
                <a:srgbClr val="AAA8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sz="4000" dirty="0" smtClean="0">
                <a:solidFill>
                  <a:srgbClr val="AAA854"/>
                </a:solidFill>
              </a:rPr>
              <a:t>A: Tereza </a:t>
            </a:r>
            <a:r>
              <a:rPr lang="cs-CZ" sz="4000" dirty="0" err="1" smtClean="0">
                <a:solidFill>
                  <a:srgbClr val="AAA854"/>
                </a:solidFill>
              </a:rPr>
              <a:t>Najbrtová</a:t>
            </a:r>
            <a:endParaRPr lang="cs-CZ" sz="4000" dirty="0" smtClean="0">
              <a:solidFill>
                <a:srgbClr val="AAA854"/>
              </a:solidFill>
            </a:endParaRP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sz="4000" dirty="0" smtClean="0">
                <a:solidFill>
                  <a:srgbClr val="AAA854"/>
                </a:solidFill>
              </a:rPr>
              <a:t>B: David Urban</a:t>
            </a: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sz="4000" dirty="0" smtClean="0">
                <a:solidFill>
                  <a:srgbClr val="AAA854"/>
                </a:solidFill>
              </a:rPr>
              <a:t>C: Hana Čížková (ETF)</a:t>
            </a:r>
            <a:endParaRPr lang="cs-CZ" dirty="0" smtClean="0">
              <a:solidFill>
                <a:srgbClr val="AAA854"/>
              </a:solidFill>
            </a:endParaRPr>
          </a:p>
          <a:p>
            <a:pPr marL="711200" indent="-711200">
              <a:buFont typeface="Wingdings" pitchFamily="2" charset="2"/>
              <a:buNone/>
              <a:defRPr/>
            </a:pPr>
            <a:endParaRPr lang="cs-CZ" dirty="0" smtClean="0">
              <a:solidFill>
                <a:srgbClr val="AAA854"/>
              </a:solidFill>
            </a:endParaRPr>
          </a:p>
          <a:p>
            <a:pPr marL="711200" indent="-711200" algn="ctr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2800" smtClean="0"/>
              <a:t>Časový harmonogram praxí a metodických seminářů</a:t>
            </a:r>
            <a:endParaRPr 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557338"/>
            <a:ext cx="7772400" cy="5300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800" dirty="0" smtClean="0"/>
              <a:t>17. </a:t>
            </a:r>
            <a:r>
              <a:rPr lang="cs-CZ" sz="1800" dirty="0" smtClean="0"/>
              <a:t>9.		Úvodní seminář pro celý ročník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solidFill>
                  <a:schemeClr val="accent2"/>
                </a:solidFill>
              </a:rPr>
              <a:t>18.9</a:t>
            </a:r>
            <a:r>
              <a:rPr lang="cs-CZ" sz="1800" dirty="0" smtClean="0">
                <a:solidFill>
                  <a:schemeClr val="accent2"/>
                </a:solidFill>
              </a:rPr>
              <a:t>.(18</a:t>
            </a:r>
            <a:r>
              <a:rPr lang="cs-CZ" sz="1600" dirty="0" smtClean="0">
                <a:solidFill>
                  <a:schemeClr val="accent2"/>
                </a:solidFill>
              </a:rPr>
              <a:t>.00)</a:t>
            </a:r>
            <a:r>
              <a:rPr lang="cs-CZ" sz="1800" dirty="0" smtClean="0">
                <a:solidFill>
                  <a:schemeClr val="accent2"/>
                </a:solidFill>
              </a:rPr>
              <a:t> - </a:t>
            </a:r>
            <a:r>
              <a:rPr lang="cs-CZ" sz="1800" dirty="0" smtClean="0">
                <a:solidFill>
                  <a:schemeClr val="accent2"/>
                </a:solidFill>
              </a:rPr>
              <a:t>22.9.Otevřen </a:t>
            </a:r>
            <a:r>
              <a:rPr lang="cs-CZ" sz="1800" dirty="0" smtClean="0">
                <a:solidFill>
                  <a:schemeClr val="accent2"/>
                </a:solidFill>
              </a:rPr>
              <a:t>rozpis pro výběr praxe I.</a:t>
            </a:r>
            <a:endParaRPr lang="cs-CZ" sz="1800" dirty="0" smtClean="0"/>
          </a:p>
          <a:p>
            <a:pPr>
              <a:buFont typeface="Wingdings" pitchFamily="2" charset="2"/>
              <a:buNone/>
            </a:pPr>
            <a:r>
              <a:rPr lang="cs-CZ" sz="1800" b="1" dirty="0" smtClean="0"/>
              <a:t>24. </a:t>
            </a:r>
            <a:r>
              <a:rPr lang="cs-CZ" sz="1800" b="1" dirty="0" smtClean="0"/>
              <a:t>9.  		</a:t>
            </a:r>
            <a:r>
              <a:rPr lang="cs-CZ" sz="1800" b="1" dirty="0" smtClean="0"/>
              <a:t>Workshop poskytovatelů praxí</a:t>
            </a:r>
            <a:endParaRPr lang="cs-CZ" sz="1800" b="1" dirty="0" smtClean="0"/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</a:t>
            </a:r>
            <a:r>
              <a:rPr lang="cs-CZ" sz="1800" dirty="0" smtClean="0"/>
              <a:t>. </a:t>
            </a:r>
            <a:r>
              <a:rPr lang="cs-CZ" sz="1800" dirty="0" smtClean="0"/>
              <a:t>10.		Seminář před praxí v seminárních skupinách – IPP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>
                <a:solidFill>
                  <a:schemeClr val="tx2"/>
                </a:solidFill>
              </a:rPr>
              <a:t>7</a:t>
            </a:r>
            <a:r>
              <a:rPr lang="cs-CZ" sz="1800" b="1" i="1" u="sng" dirty="0" smtClean="0">
                <a:solidFill>
                  <a:schemeClr val="tx2"/>
                </a:solidFill>
              </a:rPr>
              <a:t>. </a:t>
            </a:r>
            <a:r>
              <a:rPr lang="cs-CZ" sz="1800" b="1" i="1" u="sng" dirty="0" smtClean="0">
                <a:solidFill>
                  <a:schemeClr val="tx2"/>
                </a:solidFill>
              </a:rPr>
              <a:t>10. - </a:t>
            </a:r>
            <a:r>
              <a:rPr lang="cs-CZ" sz="1800" b="1" i="1" u="sng" dirty="0" smtClean="0">
                <a:solidFill>
                  <a:schemeClr val="tx2"/>
                </a:solidFill>
              </a:rPr>
              <a:t>11. </a:t>
            </a:r>
            <a:r>
              <a:rPr lang="cs-CZ" sz="1800" b="1" i="1" u="sng" dirty="0" smtClean="0">
                <a:solidFill>
                  <a:schemeClr val="tx2"/>
                </a:solidFill>
              </a:rPr>
              <a:t>10. 	Praxe I.</a:t>
            </a:r>
            <a:endParaRPr lang="cs-CZ" sz="1800" i="1" u="sng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solidFill>
                  <a:schemeClr val="accent2"/>
                </a:solidFill>
              </a:rPr>
              <a:t>14.10</a:t>
            </a:r>
            <a:r>
              <a:rPr lang="cs-CZ" sz="1800" dirty="0" smtClean="0">
                <a:solidFill>
                  <a:schemeClr val="accent2"/>
                </a:solidFill>
              </a:rPr>
              <a:t>.(18</a:t>
            </a:r>
            <a:r>
              <a:rPr lang="cs-CZ" sz="1600" dirty="0" smtClean="0">
                <a:solidFill>
                  <a:schemeClr val="accent2"/>
                </a:solidFill>
              </a:rPr>
              <a:t>.00)</a:t>
            </a:r>
            <a:r>
              <a:rPr lang="cs-CZ" sz="1800" dirty="0" smtClean="0">
                <a:solidFill>
                  <a:schemeClr val="accent2"/>
                </a:solidFill>
              </a:rPr>
              <a:t> - </a:t>
            </a:r>
            <a:r>
              <a:rPr lang="cs-CZ" sz="1800" dirty="0" smtClean="0">
                <a:solidFill>
                  <a:schemeClr val="accent2"/>
                </a:solidFill>
              </a:rPr>
              <a:t>16.10.Otevřen </a:t>
            </a:r>
            <a:r>
              <a:rPr lang="cs-CZ" sz="1800" dirty="0" smtClean="0">
                <a:solidFill>
                  <a:schemeClr val="accent2"/>
                </a:solidFill>
              </a:rPr>
              <a:t>rozpis pro výběr praxe II.</a:t>
            </a:r>
            <a:endParaRPr lang="cs-CZ" sz="1800" dirty="0" smtClean="0"/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15. </a:t>
            </a:r>
            <a:r>
              <a:rPr lang="cs-CZ" sz="1800" dirty="0" smtClean="0"/>
              <a:t>10.		Seminář po praxi v seminárních skupinách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22. </a:t>
            </a:r>
            <a:r>
              <a:rPr lang="cs-CZ" sz="1800" dirty="0" smtClean="0"/>
              <a:t>10.		Seminář před praxí v seminárních skupinách – IPP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/>
              <a:t>4. </a:t>
            </a:r>
            <a:r>
              <a:rPr lang="cs-CZ" sz="1800" b="1" i="1" u="sng" dirty="0" smtClean="0"/>
              <a:t>11. - </a:t>
            </a:r>
            <a:r>
              <a:rPr lang="cs-CZ" sz="1800" b="1" i="1" u="sng" dirty="0" smtClean="0"/>
              <a:t>8. </a:t>
            </a:r>
            <a:r>
              <a:rPr lang="cs-CZ" sz="1800" b="1" i="1" u="sng" dirty="0" smtClean="0"/>
              <a:t>11. 	Praxe II.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solidFill>
                  <a:schemeClr val="accent2"/>
                </a:solidFill>
              </a:rPr>
              <a:t>11.11</a:t>
            </a:r>
            <a:r>
              <a:rPr lang="cs-CZ" sz="1800" dirty="0" smtClean="0">
                <a:solidFill>
                  <a:schemeClr val="accent2"/>
                </a:solidFill>
              </a:rPr>
              <a:t>. (18</a:t>
            </a:r>
            <a:r>
              <a:rPr lang="cs-CZ" sz="1600" i="1" dirty="0" smtClean="0">
                <a:solidFill>
                  <a:schemeClr val="accent2"/>
                </a:solidFill>
              </a:rPr>
              <a:t>.</a:t>
            </a:r>
            <a:r>
              <a:rPr lang="cs-CZ" sz="1600" dirty="0" smtClean="0">
                <a:solidFill>
                  <a:schemeClr val="accent2"/>
                </a:solidFill>
              </a:rPr>
              <a:t>00</a:t>
            </a:r>
            <a:r>
              <a:rPr lang="cs-CZ" sz="1600" i="1" dirty="0" smtClean="0">
                <a:solidFill>
                  <a:schemeClr val="accent2"/>
                </a:solidFill>
              </a:rPr>
              <a:t>)</a:t>
            </a:r>
            <a:r>
              <a:rPr lang="cs-CZ" sz="1800" dirty="0" smtClean="0">
                <a:solidFill>
                  <a:schemeClr val="accent2"/>
                </a:solidFill>
              </a:rPr>
              <a:t> - </a:t>
            </a:r>
            <a:r>
              <a:rPr lang="cs-CZ" sz="1800" dirty="0" smtClean="0">
                <a:solidFill>
                  <a:schemeClr val="accent2"/>
                </a:solidFill>
              </a:rPr>
              <a:t>13.11.Otevřen </a:t>
            </a:r>
            <a:r>
              <a:rPr lang="cs-CZ" sz="1800" dirty="0" smtClean="0">
                <a:solidFill>
                  <a:schemeClr val="accent2"/>
                </a:solidFill>
              </a:rPr>
              <a:t>rozpis pro výběr praxe III.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12. </a:t>
            </a:r>
            <a:r>
              <a:rPr lang="cs-CZ" sz="1800" dirty="0" smtClean="0"/>
              <a:t>11.		Seminář po praxi v seminárních skupinách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26. </a:t>
            </a:r>
            <a:r>
              <a:rPr lang="cs-CZ" sz="1800" dirty="0" smtClean="0"/>
              <a:t>11.		Seminář před praxí v seminárních skupinách – IPP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/>
              <a:t>2</a:t>
            </a:r>
            <a:r>
              <a:rPr lang="cs-CZ" sz="1800" b="1" i="1" u="sng" dirty="0" smtClean="0"/>
              <a:t>. </a:t>
            </a:r>
            <a:r>
              <a:rPr lang="cs-CZ" sz="1800" b="1" i="1" u="sng" dirty="0" smtClean="0"/>
              <a:t>12. - </a:t>
            </a:r>
            <a:r>
              <a:rPr lang="cs-CZ" sz="1800" b="1" i="1" u="sng" dirty="0" smtClean="0"/>
              <a:t>6. </a:t>
            </a:r>
            <a:r>
              <a:rPr lang="cs-CZ" sz="1800" b="1" i="1" u="sng" dirty="0" smtClean="0"/>
              <a:t>12. 	Praxe III.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10. </a:t>
            </a:r>
            <a:r>
              <a:rPr lang="cs-CZ" sz="1800" dirty="0" smtClean="0"/>
              <a:t>12.		Seminář po praxi v seminárních skupinách</a:t>
            </a: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PRAXE VE 2. ROČNÍKU: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smtClean="0"/>
              <a:t>Zaměření na sociální práci:</a:t>
            </a:r>
          </a:p>
          <a:p>
            <a:pPr>
              <a:buFont typeface="Wingdings" pitchFamily="2" charset="2"/>
              <a:buNone/>
            </a:pPr>
            <a:endParaRPr lang="cs-CZ" sz="1600" smtClean="0"/>
          </a:p>
          <a:p>
            <a:pPr>
              <a:buFont typeface="Wingdings" pitchFamily="2" charset="2"/>
              <a:buNone/>
            </a:pPr>
            <a:r>
              <a:rPr lang="cs-CZ" sz="1600" smtClean="0"/>
              <a:t>Student musí v rámci 6 týdnů praxí splnit tyto náležitosti:</a:t>
            </a:r>
          </a:p>
          <a:p>
            <a:pPr>
              <a:buFont typeface="Wingdings" pitchFamily="2" charset="2"/>
              <a:buNone/>
            </a:pPr>
            <a:endParaRPr lang="cs-CZ" sz="1600" smtClean="0"/>
          </a:p>
          <a:p>
            <a:pPr>
              <a:buFont typeface="Wingdings" pitchFamily="2" charset="2"/>
              <a:buNone/>
            </a:pPr>
            <a:r>
              <a:rPr lang="cs-CZ" sz="1600" b="1" smtClean="0"/>
              <a:t>Praxe u 4 cílových skupin: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Ohrožené děti, mládež a rodiny – bude realizována povinně </a:t>
            </a:r>
            <a:r>
              <a:rPr lang="cs-CZ" sz="1600" b="1" smtClean="0"/>
              <a:t>ve státní správě</a:t>
            </a:r>
            <a:r>
              <a:rPr lang="cs-CZ" sz="1600" smtClean="0"/>
              <a:t> (OSPOD, sociální kurátoři), doporučujeme ještě druhou praxi v neziskovém sektoru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Dospělí ohrožení sociálním vyloučením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Lidé s postižením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Senioři</a:t>
            </a:r>
          </a:p>
          <a:p>
            <a:pPr>
              <a:buFont typeface="Wingdings" pitchFamily="2" charset="2"/>
              <a:buNone/>
            </a:pPr>
            <a:endParaRPr lang="cs-CZ" sz="1600" smtClean="0"/>
          </a:p>
          <a:p>
            <a:pPr>
              <a:buFont typeface="Wingdings" pitchFamily="2" charset="2"/>
              <a:buNone/>
            </a:pPr>
            <a:r>
              <a:rPr lang="cs-CZ" sz="1600" smtClean="0"/>
              <a:t>Na jedné z praxí musí studenti sledovat také </a:t>
            </a:r>
            <a:r>
              <a:rPr lang="cs-CZ" sz="1600" b="1" smtClean="0"/>
              <a:t>pastorační cíle a absolvovat ji na pracovišti, které spadá do kategorie „pastoračních pracovišť. </a:t>
            </a:r>
            <a:endParaRPr lang="cs-CZ" sz="1600" smtClean="0"/>
          </a:p>
          <a:p>
            <a:pPr>
              <a:buFont typeface="Wingdings" pitchFamily="2" charset="2"/>
              <a:buNone/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PRAXE VE 2. ROČNÍKU: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Zaměření na speciální pedagogiku:</a:t>
            </a:r>
          </a:p>
          <a:p>
            <a:pPr>
              <a:buFont typeface="Wingdings" pitchFamily="2" charset="2"/>
              <a:buNone/>
            </a:pPr>
            <a:endParaRPr lang="cs-CZ" sz="8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Student musí v rámci 6 týdnů praxí splnit tyto náležitosti:</a:t>
            </a:r>
          </a:p>
          <a:p>
            <a:pPr>
              <a:buFont typeface="Wingdings" pitchFamily="2" charset="2"/>
              <a:buNone/>
            </a:pPr>
            <a:endParaRPr lang="cs-CZ" sz="8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Praxe na 3 typech pracovišť: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Školy zřizované podle § 16, odst. 9 Školského zákona + Speciálně pedagogická centra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(Sociální) služby pro děti a dospělé s postižením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Státní správa (Úřady práce, odbory Městských úřadů)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Během praxí získat zkušenost alespoň se 3 druhy postižení (každé z nich na zvláštní praxi) – smyslové, tělesné, mentální (kombinované)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Na jedné z praxí musí studenti sledovat také </a:t>
            </a:r>
            <a:r>
              <a:rPr lang="cs-CZ" sz="1600" b="1" dirty="0" smtClean="0"/>
              <a:t>pastorační cíle a absolvovat ji na pracovišti, které spadá do kategorie „pastoračních pracovišť. </a:t>
            </a:r>
            <a:endParaRPr lang="cs-CZ" sz="1600" dirty="0" smtClean="0"/>
          </a:p>
          <a:p>
            <a:pPr>
              <a:buFont typeface="Wingdings" pitchFamily="2" charset="2"/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PASTORAČNÍ PRAXE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smtClean="0"/>
              <a:t>Sociální služby v zařízeních, která jsou zřizována církví (Charita, Diakonie, ...)</a:t>
            </a:r>
          </a:p>
          <a:p>
            <a:pPr>
              <a:lnSpc>
                <a:spcPct val="90000"/>
              </a:lnSpc>
            </a:pPr>
            <a:endParaRPr lang="cs-CZ" sz="2400" smtClean="0"/>
          </a:p>
          <a:p>
            <a:pPr>
              <a:lnSpc>
                <a:spcPct val="90000"/>
              </a:lnSpc>
            </a:pPr>
            <a:r>
              <a:rPr lang="cs-CZ" sz="2400" smtClean="0"/>
              <a:t>Farnosti – komunitní centra v lokalitě</a:t>
            </a:r>
          </a:p>
          <a:p>
            <a:pPr>
              <a:lnSpc>
                <a:spcPct val="90000"/>
              </a:lnSpc>
            </a:pPr>
            <a:endParaRPr lang="cs-CZ" sz="2400" smtClean="0"/>
          </a:p>
          <a:p>
            <a:pPr>
              <a:lnSpc>
                <a:spcPct val="90000"/>
              </a:lnSpc>
            </a:pPr>
            <a:r>
              <a:rPr lang="cs-CZ" sz="2400" smtClean="0"/>
              <a:t>Práce s mládeží v rámci církve (diecézní centra mládeže, salesiánská střediska)</a:t>
            </a:r>
          </a:p>
          <a:p>
            <a:pPr>
              <a:lnSpc>
                <a:spcPct val="90000"/>
              </a:lnSpc>
            </a:pPr>
            <a:endParaRPr lang="cs-CZ" sz="2400" smtClean="0"/>
          </a:p>
          <a:p>
            <a:pPr>
              <a:lnSpc>
                <a:spcPct val="90000"/>
              </a:lnSpc>
            </a:pPr>
            <a:r>
              <a:rPr lang="cs-CZ" sz="2400" smtClean="0"/>
              <a:t>Duchovní péče v nemocnicích, ve věznicích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>
                <a:solidFill>
                  <a:schemeClr val="hlink"/>
                </a:solidFill>
              </a:rPr>
              <a:t>	</a:t>
            </a:r>
            <a:endParaRPr lang="cs-CZ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ÚSPĚŠNÁ PRAXE </a:t>
            </a:r>
            <a:r>
              <a:rPr lang="cs-CZ" sz="1600" smtClean="0">
                <a:solidFill>
                  <a:schemeClr val="hlink"/>
                </a:solidFill>
                <a:latin typeface="Arial" charset="0"/>
              </a:rPr>
              <a:t>(step by step)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1. </a:t>
            </a:r>
            <a:r>
              <a:rPr lang="cs-CZ" sz="2200" smtClean="0"/>
              <a:t>VÝBĚR Z ROZPISU</a:t>
            </a:r>
            <a:r>
              <a:rPr lang="cs-CZ" sz="1400" i="1" smtClean="0">
                <a:solidFill>
                  <a:srgbClr val="C00000"/>
                </a:solidFill>
              </a:rPr>
              <a:t>(na základě informací na kartě zařízení, webových stránek)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80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2. </a:t>
            </a:r>
            <a:r>
              <a:rPr lang="cs-CZ" sz="1600" smtClean="0"/>
              <a:t>Vypracování</a:t>
            </a:r>
            <a:r>
              <a:rPr lang="cs-CZ" sz="2400" smtClean="0"/>
              <a:t> </a:t>
            </a:r>
            <a:r>
              <a:rPr lang="cs-CZ" sz="2200" smtClean="0"/>
              <a:t>INDIVIDUÁLNÍHO PLÁNU PRAXE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80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3. </a:t>
            </a:r>
            <a:r>
              <a:rPr lang="cs-CZ" sz="1600" smtClean="0"/>
              <a:t>Po uzavření rozpisu </a:t>
            </a:r>
            <a:r>
              <a:rPr lang="cs-CZ" sz="2200" smtClean="0"/>
              <a:t>KONTAKTOVAT VYBRANÉ ZAŘÍZENÍ, </a:t>
            </a:r>
            <a:r>
              <a:rPr lang="cs-CZ" sz="1600" i="1" smtClean="0">
                <a:solidFill>
                  <a:srgbClr val="C00000"/>
                </a:solidFill>
              </a:rPr>
              <a:t>(domluvit se na organizaci praxe, konzultovat individuální plán praxe)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800" i="1" smtClean="0">
              <a:solidFill>
                <a:schemeClr val="hlink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4. </a:t>
            </a:r>
            <a:r>
              <a:rPr lang="cs-CZ" sz="2200" smtClean="0"/>
              <a:t>METODICKÝ SEMINÁŘ PŘED PRAXÍ </a:t>
            </a:r>
            <a:r>
              <a:rPr lang="cs-CZ" sz="1600" i="1" smtClean="0">
                <a:solidFill>
                  <a:schemeClr val="hlink"/>
                </a:solidFill>
              </a:rPr>
              <a:t>(individuální plán praxe)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800" i="1" smtClean="0">
              <a:solidFill>
                <a:schemeClr val="hlink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5. </a:t>
            </a:r>
            <a:r>
              <a:rPr lang="cs-CZ" sz="2200" smtClean="0"/>
              <a:t>PRAXE </a:t>
            </a:r>
            <a:r>
              <a:rPr lang="cs-CZ" sz="1600" i="1" smtClean="0">
                <a:solidFill>
                  <a:schemeClr val="hlink"/>
                </a:solidFill>
              </a:rPr>
              <a:t>1. den – Individuální plán praxe ; domluvit průběh praxe</a:t>
            </a:r>
          </a:p>
          <a:p>
            <a:pPr marL="876300" lvl="1" indent="-419100">
              <a:lnSpc>
                <a:spcPct val="80000"/>
              </a:lnSpc>
              <a:buFont typeface="Wingdings" pitchFamily="2" charset="2"/>
              <a:buNone/>
            </a:pPr>
            <a:r>
              <a:rPr lang="cs-CZ" sz="1600" i="1" smtClean="0">
                <a:solidFill>
                  <a:schemeClr val="hlink"/>
                </a:solidFill>
              </a:rPr>
              <a:t>		       5. den – Hodnocení praxe – razítko + podpis</a:t>
            </a:r>
          </a:p>
          <a:p>
            <a:pPr marL="876300" lvl="1" indent="-419100">
              <a:lnSpc>
                <a:spcPct val="80000"/>
              </a:lnSpc>
              <a:buFont typeface="Wingdings" pitchFamily="2" charset="2"/>
              <a:buNone/>
            </a:pPr>
            <a:endParaRPr lang="cs-CZ" sz="800" i="1" smtClean="0">
              <a:solidFill>
                <a:schemeClr val="hlink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6. </a:t>
            </a:r>
            <a:r>
              <a:rPr lang="cs-CZ" sz="2200" smtClean="0"/>
              <a:t>METODICKÝ SEMINÁŘ PO PRAXI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80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7. </a:t>
            </a:r>
            <a:r>
              <a:rPr lang="cs-CZ" sz="2200" smtClean="0"/>
              <a:t>ZPRÁVA Z PRAXE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	</a:t>
            </a:r>
            <a:r>
              <a:rPr lang="cs-CZ" sz="1600" i="1" smtClean="0">
                <a:solidFill>
                  <a:schemeClr val="hlink"/>
                </a:solidFill>
              </a:rPr>
              <a:t>vložit do odevzdávárny nejpozději 14 dnů po praxi</a:t>
            </a:r>
            <a:r>
              <a:rPr lang="cs-CZ" sz="1600" i="1" smtClean="0">
                <a:solidFill>
                  <a:schemeClr val="hlink"/>
                </a:solidFill>
                <a:sym typeface="Wingdings" pitchFamily="2" charset="2"/>
              </a:rPr>
              <a:t> po schválení vytisknout a vložit spolu s hodnocením praxe do portfolia</a:t>
            </a:r>
            <a:endParaRPr lang="cs-CZ" sz="1600" i="1" smtClean="0">
              <a:solidFill>
                <a:schemeClr val="hlink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1800" i="1" smtClean="0">
              <a:solidFill>
                <a:schemeClr val="hlink"/>
              </a:solidFill>
            </a:endParaRPr>
          </a:p>
        </p:txBody>
      </p:sp>
      <p:pic>
        <p:nvPicPr>
          <p:cNvPr id="11268" name="Picture 4" descr="474_pejsek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15213" y="188913"/>
            <a:ext cx="1728787" cy="1177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297</Words>
  <Application>Microsoft Office PowerPoint</Application>
  <PresentationFormat>Předvádění na obrazovce (4:3)</PresentationFormat>
  <Paragraphs>116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Prezentace01</vt:lpstr>
      <vt:lpstr>    Metodický a supervizní         seminář k praxi III. </vt:lpstr>
      <vt:lpstr>Program</vt:lpstr>
      <vt:lpstr>PRÁZDNINOVÁ PRAXE</vt:lpstr>
      <vt:lpstr>ROZDĚLENÍ DO SKUPIN</vt:lpstr>
      <vt:lpstr>Časový harmonogram praxí a metodických seminářů</vt:lpstr>
      <vt:lpstr>PRAXE VE 2. ROČNÍKU:</vt:lpstr>
      <vt:lpstr>PRAXE VE 2. ROČNÍKU:</vt:lpstr>
      <vt:lpstr>PASTORAČNÍ PRAXE</vt:lpstr>
      <vt:lpstr>ÚSPĚŠNÁ PRAXE (step by step)</vt:lpstr>
      <vt:lpstr>CO DĚLAT KDYŽ ...</vt:lpstr>
      <vt:lpstr>PODMÍNKY PRO ZÍSKÁNÍ ZÁPOČTU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Hanka</cp:lastModifiedBy>
  <cp:revision>9</cp:revision>
  <dcterms:created xsi:type="dcterms:W3CDTF">2014-09-20T21:18:20Z</dcterms:created>
  <dcterms:modified xsi:type="dcterms:W3CDTF">2019-09-17T18:06:58Z</dcterms:modified>
</cp:coreProperties>
</file>