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0AF"/>
    <a:srgbClr val="FFEA93"/>
    <a:srgbClr val="FF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D55BB9-894C-40C9-86A7-F2C95FCBA8BC}" type="datetimeFigureOut">
              <a:rPr lang="cs-CZ" smtClean="0"/>
              <a:pPr/>
              <a:t>15.9.2019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A4E33-8944-489A-9842-0B217D5C3D3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cs-CZ" sz="2000" smtClean="0"/>
              <a:t>ASVSP</a:t>
            </a:r>
          </a:p>
        </p:txBody>
      </p:sp>
      <p:sp>
        <p:nvSpPr>
          <p:cNvPr id="1946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2E86665-E260-4608-A4F1-0763514A3912}" type="slidenum">
              <a:rPr lang="cs-CZ" smtClean="0">
                <a:latin typeface="Times New Roman" charset="0"/>
              </a:rPr>
              <a:pPr/>
              <a:t>4</a:t>
            </a:fld>
            <a:endParaRPr lang="cs-CZ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 userDrawn="1"/>
        </p:nvSpPr>
        <p:spPr>
          <a:xfrm>
            <a:off x="0" y="0"/>
            <a:ext cx="9144000" cy="1800000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DF07A-6E79-4080-B8FF-F08A2AE475B2}" type="datetime1">
              <a:rPr lang="cs-CZ" smtClean="0"/>
              <a:pPr/>
              <a:t>15.9.2019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/>
            </a:lvl1pPr>
          </a:lstStyle>
          <a:p>
            <a:fld id="{62E37861-9CFB-4DB0-8326-6C6A95B08EB6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TextovéPole 6"/>
          <p:cNvSpPr txBox="1"/>
          <p:nvPr userDrawn="1"/>
        </p:nvSpPr>
        <p:spPr>
          <a:xfrm>
            <a:off x="2123728" y="404664"/>
            <a:ext cx="64807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ln>
                  <a:noFill/>
                </a:ln>
                <a:latin typeface="Hind Regular" pitchFamily="2" charset="-18"/>
                <a:cs typeface="Hind Regular" pitchFamily="2" charset="-18"/>
              </a:rPr>
              <a:t>Jabok – Vyšší odborná škola</a:t>
            </a:r>
          </a:p>
          <a:p>
            <a:r>
              <a:rPr lang="cs-CZ" sz="3200" b="1" dirty="0" smtClean="0">
                <a:ln>
                  <a:noFill/>
                </a:ln>
                <a:latin typeface="Hind Regular" pitchFamily="2" charset="-18"/>
                <a:cs typeface="Hind Regular" pitchFamily="2" charset="-18"/>
              </a:rPr>
              <a:t>sociálně pedagogická a teologická</a:t>
            </a:r>
            <a:endParaRPr lang="cs-CZ" sz="3200" b="1" dirty="0">
              <a:ln>
                <a:noFill/>
              </a:ln>
              <a:latin typeface="Hind Regular" pitchFamily="2" charset="-18"/>
              <a:cs typeface="Hind Regular" pitchFamily="2" charset="-18"/>
            </a:endParaRPr>
          </a:p>
        </p:txBody>
      </p:sp>
      <p:pic>
        <p:nvPicPr>
          <p:cNvPr id="8" name="Obrázek 7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116632"/>
            <a:ext cx="1622606" cy="155904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988840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55576" y="3429000"/>
            <a:ext cx="7931224" cy="269716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5A004-CFBA-4FA5-8FB2-067C3D35D6A6}" type="datetime1">
              <a:rPr lang="cs-CZ" smtClean="0"/>
              <a:pPr/>
              <a:t>15.9.2019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 userDrawn="1"/>
        </p:nvSpPr>
        <p:spPr>
          <a:xfrm>
            <a:off x="0" y="6165304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1" name="Obrázek 10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2" name="TextovéPole 11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 smtClean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 smtClean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988840"/>
            <a:ext cx="2057400" cy="4137323"/>
          </a:xfrm>
        </p:spPr>
        <p:txBody>
          <a:bodyPr vert="eaVert"/>
          <a:lstStyle>
            <a:lvl1pPr>
              <a:defRPr>
                <a:latin typeface="Hind Regular" pitchFamily="2" charset="-18"/>
                <a:cs typeface="Hind Regular" pitchFamily="2" charset="-18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988840"/>
            <a:ext cx="6019800" cy="4137323"/>
          </a:xfrm>
        </p:spPr>
        <p:txBody>
          <a:bodyPr vert="eaVert"/>
          <a:lstStyle>
            <a:lvl1pPr>
              <a:defRPr>
                <a:latin typeface="Hind Regular" pitchFamily="2" charset="-18"/>
                <a:cs typeface="Hind Regular" pitchFamily="2" charset="-18"/>
              </a:defRPr>
            </a:lvl1pPr>
            <a:lvl2pPr>
              <a:defRPr>
                <a:latin typeface="Hind Regular" pitchFamily="2" charset="-18"/>
                <a:cs typeface="Hind Regular" pitchFamily="2" charset="-18"/>
              </a:defRPr>
            </a:lvl2pPr>
            <a:lvl3pPr>
              <a:defRPr>
                <a:latin typeface="Hind Regular" pitchFamily="2" charset="-18"/>
                <a:cs typeface="Hind Regular" pitchFamily="2" charset="-18"/>
              </a:defRPr>
            </a:lvl3pPr>
            <a:lvl4pPr>
              <a:defRPr>
                <a:latin typeface="Hind Regular" pitchFamily="2" charset="-18"/>
                <a:cs typeface="Hind Regular" pitchFamily="2" charset="-18"/>
              </a:defRPr>
            </a:lvl4pPr>
            <a:lvl5pPr>
              <a:defRPr>
                <a:latin typeface="Hind Regular" pitchFamily="2" charset="-18"/>
                <a:cs typeface="Hind Regular" pitchFamily="2" charset="-18"/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20E26-9174-499D-B705-DE662C564A54}" type="datetime1">
              <a:rPr lang="cs-CZ" smtClean="0"/>
              <a:pPr/>
              <a:t>15.9.2019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 userDrawn="1"/>
        </p:nvSpPr>
        <p:spPr>
          <a:xfrm>
            <a:off x="0" y="6165304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1" name="Obrázek 10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2" name="TextovéPole 11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 smtClean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 smtClean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25760"/>
            <a:ext cx="8229600" cy="1143000"/>
          </a:xfrm>
        </p:spPr>
        <p:txBody>
          <a:bodyPr/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556792"/>
            <a:ext cx="7931224" cy="4425355"/>
          </a:xfrm>
        </p:spPr>
        <p:txBody>
          <a:bodyPr/>
          <a:lstStyle>
            <a:lvl1pPr>
              <a:defRPr baseline="0"/>
            </a:lvl1pPr>
            <a:lvl2pPr>
              <a:defRPr baseline="0"/>
            </a:lvl2pPr>
            <a:lvl3pPr>
              <a:defRPr baseline="0"/>
            </a:lvl3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95868-CED5-4E66-8BD5-1C354C845F4A}" type="datetime1">
              <a:rPr lang="cs-CZ" smtClean="0"/>
              <a:pPr/>
              <a:t>15.9.2019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" name="Obrázek 7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9" name="TextovéPole 8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 smtClean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</a:t>
            </a:r>
            <a:r>
              <a:rPr lang="cs-CZ" sz="1200" kern="1200" baseline="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222 441</a:t>
            </a:r>
            <a:r>
              <a:rPr lang="cs-CZ" sz="1200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e-mail: </a:t>
            </a:r>
            <a:r>
              <a:rPr lang="cs-CZ" sz="1200" u="none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 smtClean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Hind Regular" pitchFamily="2" charset="-18"/>
                <a:cs typeface="Hind Regular" pitchFamily="2" charset="-18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58A2B-68A3-4A3D-9F4C-E8056E8430B7}" type="datetime1">
              <a:rPr lang="cs-CZ" smtClean="0"/>
              <a:pPr/>
              <a:t>15.9.2019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1" name="Obrázek 10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2" name="TextovéPole 11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 smtClean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 smtClean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925960"/>
            <a:ext cx="8229600" cy="1143000"/>
          </a:xfrm>
        </p:spPr>
        <p:txBody>
          <a:bodyPr/>
          <a:lstStyle>
            <a:lvl1pPr>
              <a:defRPr>
                <a:latin typeface="Hind Regular" pitchFamily="2" charset="-18"/>
                <a:cs typeface="Hind Regular" pitchFamily="2" charset="-18"/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3212976"/>
            <a:ext cx="4038600" cy="29131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3212976"/>
            <a:ext cx="4038600" cy="29131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279D9-3FD7-4645-AC9B-6923869270A0}" type="datetime1">
              <a:rPr lang="cs-CZ" smtClean="0"/>
              <a:pPr/>
              <a:t>15.9.2019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2" name="Obrázek 11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3" name="TextovéPole 12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 smtClean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</a:t>
            </a:r>
            <a:r>
              <a:rPr lang="cs-CZ" sz="1200" kern="1200" baseline="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211 222 441</a:t>
            </a:r>
            <a:r>
              <a:rPr lang="cs-CZ" sz="1200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e-mail: </a:t>
            </a:r>
            <a:r>
              <a:rPr lang="cs-CZ" sz="1200" u="none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 smtClean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8803"/>
            <a:ext cx="8229600" cy="1143000"/>
          </a:xfrm>
        </p:spPr>
        <p:txBody>
          <a:bodyPr/>
          <a:lstStyle>
            <a:lvl1pPr>
              <a:defRPr>
                <a:latin typeface="Hind Regular" pitchFamily="2" charset="-18"/>
                <a:cs typeface="Hind Regular" pitchFamily="2" charset="-18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149278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3933056"/>
            <a:ext cx="4040188" cy="219310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3149278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3933056"/>
            <a:ext cx="4041775" cy="219310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17C25-CDFF-4D31-BD03-8352FDF218E5}" type="datetime1">
              <a:rPr lang="cs-CZ" smtClean="0"/>
              <a:pPr/>
              <a:t>15.9.2019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4" name="Obrázek 13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5" name="TextovéPole 14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 smtClean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 smtClean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988840"/>
            <a:ext cx="8229600" cy="1143000"/>
          </a:xfrm>
        </p:spPr>
        <p:txBody>
          <a:bodyPr/>
          <a:lstStyle>
            <a:lvl1pPr>
              <a:defRPr>
                <a:latin typeface="Hind Regular" pitchFamily="2" charset="-18"/>
                <a:cs typeface="Hind Regular" pitchFamily="2" charset="-18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F3138-C6AC-4E7C-ACFD-072F0A2DBB47}" type="datetime1">
              <a:rPr lang="cs-CZ" smtClean="0"/>
              <a:pPr/>
              <a:t>15.9.2019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0" name="Obrázek 9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1" name="TextovéPole 10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 smtClean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 smtClean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4A2F9-F10D-461B-8BE9-7BCD41AB4117}" type="datetime1">
              <a:rPr lang="cs-CZ" smtClean="0"/>
              <a:pPr/>
              <a:t>15.9.2019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Obdélník 4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Zástupný symbol pro číslo snímku 5"/>
          <p:cNvSpPr txBox="1">
            <a:spLocks/>
          </p:cNvSpPr>
          <p:nvPr userDrawn="1"/>
        </p:nvSpPr>
        <p:spPr>
          <a:xfrm>
            <a:off x="8468816" y="6376243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9" name="Obrázek 8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28850"/>
            <a:ext cx="683299" cy="656534"/>
          </a:xfrm>
          <a:prstGeom prst="rect">
            <a:avLst/>
          </a:prstGeom>
        </p:spPr>
      </p:pic>
      <p:sp>
        <p:nvSpPr>
          <p:cNvPr id="10" name="TextovéPole 9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 smtClean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 smtClean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90691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1916832"/>
            <a:ext cx="5111750" cy="420933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3212976"/>
            <a:ext cx="3008313" cy="29131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66B8B-2047-42BC-8EBE-CC5B3D692D58}" type="datetime1">
              <a:rPr lang="cs-CZ" smtClean="0"/>
              <a:pPr/>
              <a:t>15.9.2019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2" name="Obrázek 11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3" name="TextovéPole 12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 smtClean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 smtClean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988839"/>
            <a:ext cx="5486400" cy="273873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D13A0-B4E5-40BF-B296-22F83BF8E6F2}" type="datetime1">
              <a:rPr lang="cs-CZ" smtClean="0"/>
              <a:pPr/>
              <a:t>15.9.2019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2" name="Obrázek 11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3" name="TextovéPole 12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 smtClean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 smtClean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 smtClean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0"/>
            <a:ext cx="9144000" cy="1340768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0" y="1340768"/>
            <a:ext cx="1800000" cy="5517232"/>
          </a:xfrm>
          <a:prstGeom prst="rect">
            <a:avLst/>
          </a:prstGeom>
          <a:solidFill>
            <a:srgbClr val="FFF0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39552" y="12576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55576" y="1628800"/>
            <a:ext cx="7931224" cy="44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fld id="{0BAD67C4-88C0-4D58-BDB1-CB5413CC0912}" type="datetime1">
              <a:rPr lang="cs-CZ" smtClean="0"/>
              <a:pPr/>
              <a:t>15.9.2019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316416" y="6356350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fld id="{6A5633A1-5521-476C-9400-8F170BE2174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3500" kern="1200" baseline="0">
          <a:solidFill>
            <a:schemeClr val="tx1"/>
          </a:solidFill>
          <a:latin typeface="Hind Bold" pitchFamily="2" charset="-18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 baseline="0">
          <a:solidFill>
            <a:schemeClr val="tx1"/>
          </a:solidFill>
          <a:latin typeface="Hind Regular" pitchFamily="2" charset="-18"/>
          <a:ea typeface="+mn-ea"/>
          <a:cs typeface="Hind Regular" pitchFamily="2" charset="-1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 baseline="0">
          <a:solidFill>
            <a:schemeClr val="tx1"/>
          </a:solidFill>
          <a:latin typeface="Hind Regular" pitchFamily="2" charset="-18"/>
          <a:ea typeface="+mn-ea"/>
          <a:cs typeface="Hind Regular" pitchFamily="2" charset="-1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 baseline="0">
          <a:solidFill>
            <a:schemeClr val="tx1"/>
          </a:solidFill>
          <a:latin typeface="Hind Regular" pitchFamily="2" charset="-18"/>
          <a:ea typeface="+mn-ea"/>
          <a:cs typeface="Hind Regular" pitchFamily="2" charset="-1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 baseline="0">
          <a:solidFill>
            <a:schemeClr val="tx1"/>
          </a:solidFill>
          <a:latin typeface="Hind Regular" pitchFamily="2" charset="-18"/>
          <a:ea typeface="+mn-ea"/>
          <a:cs typeface="Hind Regular" pitchFamily="2" charset="-1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 baseline="0">
          <a:solidFill>
            <a:schemeClr val="tx1"/>
          </a:solidFill>
          <a:latin typeface="Hind Regular" pitchFamily="2" charset="-18"/>
          <a:ea typeface="+mn-ea"/>
          <a:cs typeface="Hind Regular" pitchFamily="2" charset="-1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130425"/>
            <a:ext cx="7772400" cy="1470025"/>
          </a:xfrm>
        </p:spPr>
        <p:txBody>
          <a:bodyPr/>
          <a:lstStyle/>
          <a:p>
            <a:pPr algn="ctr" eaLnBrk="1" hangingPunct="1"/>
            <a:r>
              <a:rPr lang="cs-CZ" sz="5200" smtClean="0">
                <a:solidFill>
                  <a:schemeClr val="tx1"/>
                </a:solidFill>
                <a:latin typeface="Comic Sans MS" pitchFamily="66" charset="0"/>
              </a:rPr>
              <a:t>  	 </a:t>
            </a:r>
            <a:r>
              <a:rPr lang="cs-CZ" sz="4400" smtClean="0">
                <a:solidFill>
                  <a:schemeClr val="tx1"/>
                </a:solidFill>
                <a:latin typeface="Bookman Old Style" pitchFamily="18" charset="0"/>
              </a:rPr>
              <a:t>Metodický a supervizní </a:t>
            </a:r>
            <a:br>
              <a:rPr lang="cs-CZ" sz="4400" smtClean="0">
                <a:solidFill>
                  <a:schemeClr val="tx1"/>
                </a:solidFill>
                <a:latin typeface="Bookman Old Style" pitchFamily="18" charset="0"/>
              </a:rPr>
            </a:br>
            <a:r>
              <a:rPr lang="cs-CZ" sz="4400" smtClean="0">
                <a:solidFill>
                  <a:schemeClr val="tx1"/>
                </a:solidFill>
                <a:latin typeface="Bookman Old Style" pitchFamily="18" charset="0"/>
              </a:rPr>
              <a:t>       seminář k praxi I.</a:t>
            </a:r>
            <a:r>
              <a:rPr lang="cs-CZ" sz="4400" smtClean="0">
                <a:latin typeface="Bookman Old Style" pitchFamily="18" charset="0"/>
              </a:rPr>
              <a:t/>
            </a:r>
            <a:br>
              <a:rPr lang="cs-CZ" sz="4400" smtClean="0">
                <a:latin typeface="Bookman Old Style" pitchFamily="18" charset="0"/>
              </a:rPr>
            </a:br>
            <a:endParaRPr lang="cs-CZ" sz="4400" smtClean="0">
              <a:latin typeface="Bookman Old Style" pitchFamily="18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331913" y="3716338"/>
            <a:ext cx="6400800" cy="1752600"/>
          </a:xfrm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</a:pPr>
            <a:r>
              <a:rPr lang="cs-CZ" b="1" smtClean="0">
                <a:latin typeface="Bookman Old Style" pitchFamily="18" charset="0"/>
              </a:rPr>
              <a:t>Úvodní seminář celého ročníku</a:t>
            </a:r>
          </a:p>
          <a:p>
            <a:pPr marL="0" indent="0" algn="ctr" eaLnBrk="1" hangingPunct="1">
              <a:buFont typeface="Wingdings" pitchFamily="2" charset="2"/>
              <a:buNone/>
            </a:pPr>
            <a:endParaRPr lang="cs-CZ" b="1" smtClean="0">
              <a:latin typeface="Bookman Old Style" pitchFamily="18" charset="0"/>
            </a:endParaRPr>
          </a:p>
          <a:p>
            <a:pPr marL="0" indent="0" algn="ctr" eaLnBrk="1" hangingPunct="1">
              <a:buFont typeface="Wingdings" pitchFamily="2" charset="2"/>
              <a:buNone/>
            </a:pPr>
            <a:endParaRPr lang="cs-CZ" b="1" smtClean="0">
              <a:latin typeface="Bookman Old Style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/>
            <a:r>
              <a:rPr lang="cs-CZ" smtClean="0"/>
              <a:t>FORMULÁŘE K PRAXI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charset="0"/>
              <a:buChar char="•"/>
            </a:pPr>
            <a:r>
              <a:rPr lang="cs-CZ" smtClean="0"/>
              <a:t>Individuální plán praxe</a:t>
            </a:r>
          </a:p>
          <a:p>
            <a:pPr>
              <a:buFont typeface="Arial" charset="0"/>
              <a:buChar char="•"/>
            </a:pPr>
            <a:r>
              <a:rPr lang="cs-CZ" smtClean="0"/>
              <a:t>Zpráva z praxe</a:t>
            </a:r>
          </a:p>
          <a:p>
            <a:pPr>
              <a:buFont typeface="Arial" charset="0"/>
              <a:buChar char="•"/>
            </a:pPr>
            <a:r>
              <a:rPr lang="cs-CZ" smtClean="0"/>
              <a:t>Hodnocení z praxe</a:t>
            </a:r>
          </a:p>
          <a:p>
            <a:pPr>
              <a:buFont typeface="Arial" charset="0"/>
              <a:buChar char="•"/>
            </a:pPr>
            <a:r>
              <a:rPr lang="cs-CZ" smtClean="0"/>
              <a:t>Žádost o smlouvu na praxi</a:t>
            </a:r>
          </a:p>
          <a:p>
            <a:pPr>
              <a:buFont typeface="Arial" charset="0"/>
              <a:buChar char="•"/>
            </a:pPr>
            <a:r>
              <a:rPr lang="cs-CZ" smtClean="0"/>
              <a:t>Žádost o příspěvek na praxi</a:t>
            </a:r>
          </a:p>
          <a:p>
            <a:pPr>
              <a:buFont typeface="Wingdings" pitchFamily="2" charset="2"/>
              <a:buNone/>
            </a:pPr>
            <a:endParaRPr lang="cs-CZ" smtClean="0"/>
          </a:p>
          <a:p>
            <a:pPr>
              <a:buFont typeface="Wingdings" pitchFamily="2" charset="2"/>
              <a:buNone/>
            </a:pPr>
            <a:r>
              <a:rPr lang="cs-CZ" smtClean="0">
                <a:solidFill>
                  <a:srgbClr val="C00000"/>
                </a:solidFill>
              </a:rPr>
              <a:t>K dispozici v ISu v dokumentech KOP </a:t>
            </a:r>
          </a:p>
          <a:p>
            <a:pPr>
              <a:buFont typeface="Wingdings" pitchFamily="2" charset="2"/>
              <a:buNone/>
            </a:pPr>
            <a:r>
              <a:rPr lang="cs-CZ" smtClean="0">
                <a:solidFill>
                  <a:srgbClr val="C00000"/>
                </a:solidFill>
              </a:rPr>
              <a:t>(Katedry odborných praxí(:</a:t>
            </a:r>
          </a:p>
          <a:p>
            <a:pPr>
              <a:buFont typeface="Wingdings" pitchFamily="2" charset="2"/>
              <a:buNone/>
            </a:pPr>
            <a:r>
              <a:rPr lang="cs-CZ" sz="2000" smtClean="0">
                <a:solidFill>
                  <a:srgbClr val="C00000"/>
                </a:solidFill>
              </a:rPr>
              <a:t>https://is.jabok.cz/auth/do/jabok/1108878/OPS/FormOPS/</a:t>
            </a:r>
          </a:p>
          <a:p>
            <a:pPr>
              <a:buFont typeface="Wingdings" pitchFamily="2" charset="2"/>
              <a:buNone/>
            </a:pPr>
            <a:endParaRPr lang="cs-CZ" sz="2400" i="1" smtClean="0">
              <a:solidFill>
                <a:schemeClr val="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ctr"/>
            <a:r>
              <a:rPr lang="cs-CZ" smtClean="0"/>
              <a:t>FORMULÁŘE K PRAXI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None/>
              <a:defRPr/>
            </a:pPr>
            <a:r>
              <a:rPr lang="cs-CZ" dirty="0" smtClean="0"/>
              <a:t>Individuální plán praxe, Zpráva z praxe</a:t>
            </a:r>
          </a:p>
          <a:p>
            <a:pPr>
              <a:buFont typeface="Wingdings" pitchFamily="2" charset="2"/>
              <a:buNone/>
              <a:defRPr/>
            </a:pPr>
            <a:endParaRPr lang="cs-CZ" dirty="0" smtClean="0"/>
          </a:p>
          <a:p>
            <a:pPr>
              <a:buFont typeface="Wingdings" pitchFamily="2" charset="2"/>
              <a:buNone/>
              <a:defRPr/>
            </a:pPr>
            <a:r>
              <a:rPr lang="cs-CZ" dirty="0" smtClean="0"/>
              <a:t>Vyplněné vložit do </a:t>
            </a:r>
            <a:r>
              <a:rPr lang="cs-CZ" sz="3600" dirty="0" smtClean="0">
                <a:solidFill>
                  <a:schemeClr val="accent6"/>
                </a:solidFill>
              </a:rPr>
              <a:t>ODEVZDÁVÁRNY</a:t>
            </a:r>
          </a:p>
          <a:p>
            <a:pPr>
              <a:buFont typeface="Wingdings" pitchFamily="2" charset="2"/>
              <a:buNone/>
              <a:defRPr/>
            </a:pPr>
            <a:r>
              <a:rPr lang="cs-CZ" dirty="0" smtClean="0"/>
              <a:t>své seminární skupiny</a:t>
            </a:r>
          </a:p>
          <a:p>
            <a:pPr>
              <a:buFont typeface="Wingdings" pitchFamily="2" charset="2"/>
              <a:buNone/>
              <a:defRPr/>
            </a:pPr>
            <a:endParaRPr lang="cs-CZ" dirty="0" smtClean="0"/>
          </a:p>
          <a:p>
            <a:pPr>
              <a:buFont typeface="Wingdings" pitchFamily="2" charset="2"/>
              <a:buNone/>
              <a:defRPr/>
            </a:pPr>
            <a:r>
              <a:rPr lang="cs-CZ" dirty="0" err="1" smtClean="0"/>
              <a:t>Odevzdávárny</a:t>
            </a:r>
            <a:r>
              <a:rPr lang="cs-CZ" dirty="0" smtClean="0"/>
              <a:t>: </a:t>
            </a:r>
          </a:p>
          <a:p>
            <a:pPr>
              <a:buFont typeface="Wingdings" pitchFamily="2" charset="2"/>
              <a:buNone/>
              <a:defRPr/>
            </a:pPr>
            <a:r>
              <a:rPr lang="cs-CZ" dirty="0" smtClean="0"/>
              <a:t>ve studijních materiálech předmětů MSSP I., II. </a:t>
            </a:r>
          </a:p>
          <a:p>
            <a:pPr>
              <a:buFont typeface="Wingdings" pitchFamily="2" charset="2"/>
              <a:buNone/>
              <a:defRPr/>
            </a:pPr>
            <a:endParaRPr lang="cs-CZ" dirty="0" smtClean="0"/>
          </a:p>
          <a:p>
            <a:pPr>
              <a:buFont typeface="Wingdings" pitchFamily="2" charset="2"/>
              <a:buNone/>
              <a:defRPr/>
            </a:pPr>
            <a:endParaRPr lang="cs-CZ" sz="2400" i="1" dirty="0" smtClean="0">
              <a:solidFill>
                <a:schemeClr val="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800" smtClean="0"/>
              <a:t>CO DĚLAT KDYŽ </a:t>
            </a:r>
            <a:r>
              <a:rPr lang="cs-CZ" smtClean="0"/>
              <a:t>...</a:t>
            </a:r>
            <a:endParaRPr lang="cs-CZ" sz="3600" smtClean="0"/>
          </a:p>
        </p:txBody>
      </p:sp>
      <p:sp>
        <p:nvSpPr>
          <p:cNvPr id="14339" name="Zástupný symbol pro obsah 2"/>
          <p:cNvSpPr>
            <a:spLocks noGrp="1"/>
          </p:cNvSpPr>
          <p:nvPr>
            <p:ph idx="4294967295"/>
          </p:nvPr>
        </p:nvSpPr>
        <p:spPr>
          <a:xfrm>
            <a:off x="900113" y="1557338"/>
            <a:ext cx="7772400" cy="4564062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cs-CZ" dirty="0" smtClean="0"/>
              <a:t>ONEMOCNÍM</a:t>
            </a:r>
          </a:p>
          <a:p>
            <a:pPr eaLnBrk="1" hangingPunct="1"/>
            <a:r>
              <a:rPr lang="cs-CZ" sz="2400" dirty="0" smtClean="0"/>
              <a:t>Pokud jsou odpracovány alespoň 3 dny, je možné zbylé hodiny odpracovat v náhradním termínu</a:t>
            </a:r>
          </a:p>
          <a:p>
            <a:pPr eaLnBrk="1" hangingPunct="1"/>
            <a:r>
              <a:rPr lang="cs-CZ" sz="2400" dirty="0" smtClean="0"/>
              <a:t>Pokud jsou odpracovány méně než 3 dny, je třeba opakovat praxi celou</a:t>
            </a:r>
          </a:p>
          <a:p>
            <a:pPr eaLnBrk="1" hangingPunct="1"/>
            <a:r>
              <a:rPr lang="cs-CZ" sz="2400" dirty="0" smtClean="0"/>
              <a:t>Ihned kontaktovat koordinátora na pracovišti i ve škole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400" dirty="0" smtClean="0"/>
              <a:t>?????????????????????????????????????????</a:t>
            </a:r>
            <a:endParaRPr lang="cs-CZ" sz="2400" dirty="0" smtClean="0"/>
          </a:p>
          <a:p>
            <a:pPr eaLnBrk="1" hangingPunct="1">
              <a:buFont typeface="Wingdings" pitchFamily="2" charset="2"/>
              <a:buNone/>
            </a:pPr>
            <a:r>
              <a:rPr lang="cs-CZ" sz="3600" dirty="0" smtClean="0">
                <a:solidFill>
                  <a:srgbClr val="FF0000"/>
                </a:solidFill>
              </a:rPr>
              <a:t>					</a:t>
            </a:r>
            <a:r>
              <a:rPr lang="cs-CZ" sz="3600" b="1" i="1" dirty="0" smtClean="0">
                <a:solidFill>
                  <a:srgbClr val="FF0000"/>
                </a:solidFill>
              </a:rPr>
              <a:t>KOMUNIKOVAT</a:t>
            </a:r>
          </a:p>
        </p:txBody>
      </p:sp>
      <p:sp>
        <p:nvSpPr>
          <p:cNvPr id="4" name="Šipka doprava 3"/>
          <p:cNvSpPr/>
          <p:nvPr/>
        </p:nvSpPr>
        <p:spPr>
          <a:xfrm flipV="1">
            <a:off x="1115616" y="5229200"/>
            <a:ext cx="2952750" cy="287338"/>
          </a:xfrm>
          <a:prstGeom prst="right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spcBef>
                <a:spcPct val="0"/>
              </a:spcBef>
              <a:buClrTx/>
              <a:buSzTx/>
              <a:defRPr/>
            </a:pPr>
            <a:endParaRPr lang="cs-CZ" sz="1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z="3400" smtClean="0">
                <a:latin typeface="Arial" charset="0"/>
              </a:rPr>
              <a:t>PODMÍNKY PRO ZÍSKÁNÍ ZÁPOČTU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None/>
            </a:pPr>
            <a:r>
              <a:rPr lang="cs-CZ" smtClean="0"/>
              <a:t>Docházka na metodické semináře</a:t>
            </a:r>
          </a:p>
          <a:p>
            <a:pPr>
              <a:buFont typeface="Wingdings" pitchFamily="2" charset="2"/>
              <a:buNone/>
            </a:pPr>
            <a:r>
              <a:rPr lang="cs-CZ" smtClean="0"/>
              <a:t>(maximálně jedna absence)</a:t>
            </a:r>
          </a:p>
          <a:p>
            <a:pPr>
              <a:buFont typeface="Wingdings" pitchFamily="2" charset="2"/>
              <a:buNone/>
            </a:pPr>
            <a:endParaRPr lang="cs-CZ" smtClean="0"/>
          </a:p>
          <a:p>
            <a:pPr>
              <a:buFont typeface="Wingdings" pitchFamily="2" charset="2"/>
              <a:buNone/>
            </a:pPr>
            <a:r>
              <a:rPr lang="cs-CZ" smtClean="0"/>
              <a:t>PŘEDLOŽENÉ PORTFOLIO:</a:t>
            </a:r>
          </a:p>
          <a:p>
            <a:pPr>
              <a:buFont typeface="Wingdings" pitchFamily="2" charset="2"/>
              <a:buNone/>
            </a:pPr>
            <a:r>
              <a:rPr lang="cs-CZ" u="sng" smtClean="0"/>
              <a:t>Ke každé praxi:</a:t>
            </a:r>
          </a:p>
          <a:p>
            <a:pPr>
              <a:buFont typeface="Arial" charset="0"/>
              <a:buChar char="•"/>
            </a:pPr>
            <a:r>
              <a:rPr lang="cs-CZ" smtClean="0"/>
              <a:t>Individuální plán praxe</a:t>
            </a:r>
          </a:p>
          <a:p>
            <a:pPr>
              <a:buFont typeface="Arial" charset="0"/>
              <a:buChar char="•"/>
            </a:pPr>
            <a:r>
              <a:rPr lang="cs-CZ" smtClean="0"/>
              <a:t>Zpráva z praxe (schválená učitelem)</a:t>
            </a:r>
          </a:p>
          <a:p>
            <a:pPr>
              <a:buFont typeface="Arial" charset="0"/>
              <a:buChar char="•"/>
            </a:pPr>
            <a:r>
              <a:rPr lang="cs-CZ" smtClean="0"/>
              <a:t>Hodnocení</a:t>
            </a:r>
            <a:endParaRPr lang="cs-CZ" sz="2400" i="1" smtClean="0">
              <a:solidFill>
                <a:schemeClr val="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116013" y="1628775"/>
            <a:ext cx="7127875" cy="1752600"/>
          </a:xfrm>
        </p:spPr>
        <p:txBody>
          <a:bodyPr/>
          <a:lstStyle/>
          <a:p>
            <a:pPr marL="0" indent="0" algn="ctr">
              <a:buFont typeface="Wingdings" pitchFamily="2" charset="2"/>
              <a:buNone/>
            </a:pPr>
            <a:r>
              <a:rPr lang="cs-CZ" sz="4800" smtClean="0"/>
              <a:t>Děkuji za pozornost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Program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 lnSpcReduction="10000"/>
          </a:bodyPr>
          <a:lstStyle/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1800" b="1" smtClean="0"/>
          </a:p>
          <a:p>
            <a:pPr marL="533400" indent="-533400"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®"/>
            </a:pPr>
            <a:r>
              <a:rPr lang="cs-CZ" sz="2400" smtClean="0"/>
              <a:t>Seznámení</a:t>
            </a:r>
          </a:p>
          <a:p>
            <a:pPr marL="533400" indent="-533400"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®"/>
            </a:pPr>
            <a:r>
              <a:rPr lang="cs-CZ" sz="2400" smtClean="0"/>
              <a:t>Související předměty – MSSP a OPI</a:t>
            </a:r>
          </a:p>
          <a:p>
            <a:pPr marL="533400" indent="-533400"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®"/>
            </a:pPr>
            <a:r>
              <a:rPr lang="cs-CZ" sz="2400" smtClean="0"/>
              <a:t>Metodické a supervizní semináře k praxím (MSSP)</a:t>
            </a:r>
          </a:p>
          <a:p>
            <a:pPr marL="533400" indent="-533400"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®"/>
            </a:pPr>
            <a:r>
              <a:rPr lang="cs-CZ" sz="2400" smtClean="0"/>
              <a:t>Systém praxí na Jaboku</a:t>
            </a:r>
          </a:p>
          <a:p>
            <a:pPr marL="533400" indent="-533400"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®"/>
            </a:pPr>
            <a:r>
              <a:rPr lang="cs-CZ" sz="2400" smtClean="0"/>
              <a:t>Metodické semináře v 1. ročníku</a:t>
            </a:r>
          </a:p>
          <a:p>
            <a:pPr marL="533400" indent="-533400"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®"/>
            </a:pPr>
            <a:r>
              <a:rPr lang="cs-CZ" sz="2400" smtClean="0"/>
              <a:t>Tematické zaměření praxí 1. ročníku</a:t>
            </a:r>
          </a:p>
          <a:p>
            <a:pPr marL="533400" indent="-533400"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®"/>
            </a:pPr>
            <a:r>
              <a:rPr lang="cs-CZ" sz="2400" smtClean="0"/>
              <a:t>Výběr praxe</a:t>
            </a:r>
          </a:p>
          <a:p>
            <a:pPr marL="533400" indent="-533400"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®"/>
            </a:pPr>
            <a:r>
              <a:rPr lang="cs-CZ" sz="2400" smtClean="0"/>
              <a:t>Jak úspěšně absolvovat praxi </a:t>
            </a:r>
          </a:p>
          <a:p>
            <a:pPr marL="533400" indent="-533400"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®"/>
            </a:pPr>
            <a:r>
              <a:rPr lang="cs-CZ" sz="2400" smtClean="0"/>
              <a:t>Formuláře k praxi</a:t>
            </a:r>
          </a:p>
          <a:p>
            <a:pPr marL="533400" indent="-533400"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®"/>
            </a:pPr>
            <a:r>
              <a:rPr lang="cs-CZ" sz="2400" smtClean="0"/>
              <a:t>Podmínky získání zápočtu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1800" b="1" smtClean="0"/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800" smtClean="0"/>
              <a:t>	</a:t>
            </a:r>
          </a:p>
          <a:p>
            <a:pPr marL="533400" indent="-533400" eaLnBrk="1" hangingPunct="1">
              <a:lnSpc>
                <a:spcPct val="80000"/>
              </a:lnSpc>
            </a:pPr>
            <a:endParaRPr lang="cs-CZ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55650" y="188913"/>
            <a:ext cx="7772400" cy="1143000"/>
          </a:xfrm>
        </p:spPr>
        <p:txBody>
          <a:bodyPr/>
          <a:lstStyle/>
          <a:p>
            <a:pPr algn="ctr" eaLnBrk="1" hangingPunct="1"/>
            <a:r>
              <a:rPr lang="cs-CZ" smtClean="0"/>
              <a:t>KDO JE KDO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1800" b="1" dirty="0" smtClean="0"/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400" b="1" dirty="0" smtClean="0"/>
              <a:t>JAN BRÁZDA – koordinátor praxí 1. ročníku 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400" b="1" dirty="0" smtClean="0"/>
              <a:t>(</a:t>
            </a:r>
            <a:r>
              <a:rPr lang="cs-CZ" sz="2400" b="1" dirty="0" err="1" smtClean="0"/>
              <a:t>brazda</a:t>
            </a:r>
            <a:r>
              <a:rPr lang="cs-CZ" sz="2400" b="1" dirty="0" smtClean="0"/>
              <a:t>@</a:t>
            </a:r>
            <a:r>
              <a:rPr lang="cs-CZ" sz="2400" b="1" dirty="0" err="1" smtClean="0"/>
              <a:t>jabok.cz</a:t>
            </a:r>
            <a:r>
              <a:rPr lang="cs-CZ" sz="2400" b="1" dirty="0" smtClean="0"/>
              <a:t>)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800" dirty="0" smtClean="0"/>
              <a:t>	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1800" dirty="0" smtClean="0"/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400" dirty="0" smtClean="0"/>
              <a:t>Tereza NAJBRTOVÁ – učitel seminární skupiny A 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800" dirty="0" smtClean="0"/>
              <a:t>(</a:t>
            </a:r>
            <a:r>
              <a:rPr lang="cs-CZ" sz="1800" dirty="0" err="1" smtClean="0"/>
              <a:t>najbrtova</a:t>
            </a:r>
            <a:r>
              <a:rPr lang="cs-CZ" sz="1800" dirty="0" smtClean="0"/>
              <a:t>@</a:t>
            </a:r>
            <a:r>
              <a:rPr lang="cs-CZ" sz="1800" dirty="0" err="1" smtClean="0"/>
              <a:t>jabok.cz</a:t>
            </a:r>
            <a:r>
              <a:rPr lang="cs-CZ" sz="1800" dirty="0" smtClean="0"/>
              <a:t>)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1800" dirty="0" smtClean="0"/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400" dirty="0" smtClean="0"/>
              <a:t>Marie ORTOVÁ – </a:t>
            </a:r>
            <a:r>
              <a:rPr lang="cs-CZ" sz="2400" dirty="0" smtClean="0"/>
              <a:t>učitel seminární skupiny B</a:t>
            </a:r>
          </a:p>
          <a:p>
            <a:pPr marL="533400" indent="-533400" eaLnBrk="1" hangingPunct="1">
              <a:lnSpc>
                <a:spcPct val="80000"/>
              </a:lnSpc>
              <a:buNone/>
            </a:pPr>
            <a:r>
              <a:rPr lang="cs-CZ" sz="1800" dirty="0" smtClean="0"/>
              <a:t>(</a:t>
            </a:r>
            <a:r>
              <a:rPr lang="cs-CZ" sz="1800" dirty="0" err="1" smtClean="0"/>
              <a:t>ortova</a:t>
            </a:r>
            <a:r>
              <a:rPr lang="cs-CZ" sz="1800" dirty="0" smtClean="0"/>
              <a:t>@</a:t>
            </a:r>
            <a:r>
              <a:rPr lang="cs-CZ" sz="1800" dirty="0" err="1" smtClean="0"/>
              <a:t>jabok.cz</a:t>
            </a:r>
            <a:r>
              <a:rPr lang="cs-CZ" sz="1800" dirty="0" smtClean="0"/>
              <a:t>)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1800" dirty="0" smtClean="0"/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2400" dirty="0" smtClean="0"/>
              <a:t>David URBAN – </a:t>
            </a:r>
            <a:r>
              <a:rPr lang="cs-CZ" sz="2400" dirty="0" smtClean="0"/>
              <a:t>učitel seminární skupiny C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800" dirty="0" smtClean="0"/>
              <a:t>(</a:t>
            </a:r>
            <a:r>
              <a:rPr lang="cs-CZ" sz="1800" dirty="0" err="1" smtClean="0"/>
              <a:t>urban</a:t>
            </a:r>
            <a:r>
              <a:rPr lang="cs-CZ" sz="1800" dirty="0" smtClean="0"/>
              <a:t>@</a:t>
            </a:r>
            <a:r>
              <a:rPr lang="cs-CZ" sz="1800" dirty="0" err="1" smtClean="0"/>
              <a:t>jabok.cz</a:t>
            </a:r>
            <a:r>
              <a:rPr lang="cs-CZ" sz="1800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latin typeface="Arial" charset="0"/>
              </a:rPr>
              <a:t/>
            </a:r>
            <a:br>
              <a:rPr lang="cs-CZ" b="1" smtClean="0">
                <a:latin typeface="Arial" charset="0"/>
              </a:rPr>
            </a:br>
            <a:r>
              <a:rPr lang="cs-CZ" b="1" smtClean="0">
                <a:latin typeface="Arial" charset="0"/>
              </a:rPr>
              <a:t>Obecné informace</a:t>
            </a:r>
            <a:br>
              <a:rPr lang="cs-CZ" b="1" smtClean="0">
                <a:latin typeface="Arial" charset="0"/>
              </a:rPr>
            </a:br>
            <a:endParaRPr lang="cs-CZ" b="1" i="1" smtClean="0">
              <a:latin typeface="Arial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buFontTx/>
              <a:buNone/>
              <a:defRPr/>
            </a:pPr>
            <a:r>
              <a:rPr lang="cs-CZ" b="1" dirty="0" smtClean="0"/>
              <a:t>Rozsah praxe: 25 - 30% výuky</a:t>
            </a:r>
            <a:endParaRPr lang="cs-CZ" b="1" i="1" dirty="0" smtClean="0"/>
          </a:p>
          <a:p>
            <a:pPr marL="533400" indent="-533400"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  <a:defRPr/>
            </a:pPr>
            <a:endParaRPr lang="cs-CZ" sz="3200" u="sng" dirty="0" smtClean="0"/>
          </a:p>
          <a:p>
            <a:pPr marL="533400" indent="-533400"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cs-CZ" sz="3200" u="sng" dirty="0" smtClean="0"/>
              <a:t>SOUVISEJÍCÍ PŘEDMĚTY:</a:t>
            </a:r>
          </a:p>
          <a:p>
            <a:pPr marL="533400" indent="-533400"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cs-CZ" sz="2400" dirty="0" smtClean="0"/>
              <a:t> </a:t>
            </a:r>
          </a:p>
          <a:p>
            <a:pPr marL="533400" lvl="1" indent="-533400" eaLnBrk="1" hangingPunct="1">
              <a:lnSpc>
                <a:spcPct val="80000"/>
              </a:lnSpc>
              <a:buClr>
                <a:schemeClr val="tx1"/>
              </a:buClr>
              <a:buSzPct val="90000"/>
              <a:buFont typeface="Wingdings" pitchFamily="2" charset="2"/>
              <a:buChar char="®"/>
              <a:defRPr/>
            </a:pPr>
            <a:r>
              <a:rPr lang="cs-CZ" sz="2400" dirty="0" smtClean="0">
                <a:ea typeface="+mn-ea"/>
                <a:cs typeface="+mn-cs"/>
              </a:rPr>
              <a:t>Metodický a </a:t>
            </a:r>
            <a:r>
              <a:rPr lang="cs-CZ" sz="2400" dirty="0" err="1" smtClean="0">
                <a:ea typeface="+mn-ea"/>
                <a:cs typeface="+mn-cs"/>
              </a:rPr>
              <a:t>supervizní</a:t>
            </a:r>
            <a:r>
              <a:rPr lang="cs-CZ" sz="2400" dirty="0" smtClean="0">
                <a:ea typeface="+mn-ea"/>
                <a:cs typeface="+mn-cs"/>
              </a:rPr>
              <a:t> seminář k praxi (MSSP)</a:t>
            </a:r>
          </a:p>
          <a:p>
            <a:pPr marL="533400" lvl="1" indent="-533400" eaLnBrk="1" hangingPunct="1">
              <a:lnSpc>
                <a:spcPct val="80000"/>
              </a:lnSpc>
              <a:buClr>
                <a:schemeClr val="tx1"/>
              </a:buClr>
              <a:buSzPct val="90000"/>
              <a:buFont typeface="Wingdings" pitchFamily="2" charset="2"/>
              <a:buNone/>
              <a:defRPr/>
            </a:pPr>
            <a:endParaRPr lang="cs-CZ" sz="2400" dirty="0" smtClean="0">
              <a:ea typeface="+mn-ea"/>
              <a:cs typeface="+mn-cs"/>
            </a:endParaRPr>
          </a:p>
          <a:p>
            <a:pPr marL="533400" lvl="1" indent="-533400" eaLnBrk="1" hangingPunct="1">
              <a:lnSpc>
                <a:spcPct val="80000"/>
              </a:lnSpc>
              <a:buClr>
                <a:schemeClr val="tx1"/>
              </a:buClr>
              <a:buSzPct val="90000"/>
              <a:buFont typeface="Wingdings" pitchFamily="2" charset="2"/>
              <a:buChar char="®"/>
              <a:defRPr/>
            </a:pPr>
            <a:r>
              <a:rPr lang="cs-CZ" sz="2400" dirty="0" smtClean="0">
                <a:ea typeface="+mn-ea"/>
                <a:cs typeface="+mn-cs"/>
              </a:rPr>
              <a:t>Odborná praxe informativní (OPI)</a:t>
            </a:r>
          </a:p>
          <a:p>
            <a:pPr marL="533400" lvl="1" indent="-533400" eaLnBrk="1" hangingPunct="1">
              <a:lnSpc>
                <a:spcPct val="80000"/>
              </a:lnSpc>
              <a:buClr>
                <a:schemeClr val="tx1"/>
              </a:buClr>
              <a:buSzPct val="90000"/>
              <a:buFont typeface="Wingdings" pitchFamily="2" charset="2"/>
              <a:buChar char="®"/>
              <a:defRPr/>
            </a:pPr>
            <a:endParaRPr lang="cs-CZ" sz="2400" dirty="0" smtClean="0">
              <a:ea typeface="+mn-ea"/>
              <a:cs typeface="+mn-cs"/>
            </a:endParaRPr>
          </a:p>
          <a:p>
            <a:pPr marL="533400" lvl="1" indent="-533400" eaLnBrk="1" hangingPunct="1">
              <a:lnSpc>
                <a:spcPct val="80000"/>
              </a:lnSpc>
              <a:buClr>
                <a:schemeClr val="tx1"/>
              </a:buClr>
              <a:buSzPct val="90000"/>
              <a:buFont typeface="Wingdings" pitchFamily="2" charset="2"/>
              <a:buNone/>
              <a:defRPr/>
            </a:pPr>
            <a:r>
              <a:rPr lang="cs-CZ" sz="2400" dirty="0" smtClean="0">
                <a:ea typeface="+mn-ea"/>
                <a:cs typeface="+mn-cs"/>
              </a:rPr>
              <a:t>	</a:t>
            </a:r>
            <a:r>
              <a:rPr lang="cs-CZ" sz="2800" dirty="0" smtClean="0">
                <a:solidFill>
                  <a:srgbClr val="FF0000"/>
                </a:solidFill>
                <a:ea typeface="+mn-ea"/>
                <a:cs typeface="+mn-cs"/>
              </a:rPr>
              <a:t>= KOREKVIZITY</a:t>
            </a:r>
          </a:p>
          <a:p>
            <a:pPr marL="533400" lvl="1" indent="-533400" eaLnBrk="1" hangingPunct="1">
              <a:lnSpc>
                <a:spcPct val="80000"/>
              </a:lnSpc>
              <a:buClr>
                <a:schemeClr val="tx1"/>
              </a:buClr>
              <a:buSzPct val="90000"/>
              <a:buFont typeface="Wingdings" pitchFamily="2" charset="2"/>
              <a:buNone/>
              <a:defRPr/>
            </a:pPr>
            <a:endParaRPr lang="cs-CZ" sz="2400" dirty="0" smtClean="0"/>
          </a:p>
          <a:p>
            <a:pPr marL="533400" indent="-533400"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  <a:defRPr/>
            </a:pPr>
            <a:endParaRPr lang="cs-CZ" sz="2400" dirty="0" smtClean="0"/>
          </a:p>
          <a:p>
            <a:pPr marL="533400" indent="-533400"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  <a:defRPr/>
            </a:pPr>
            <a:r>
              <a:rPr lang="cs-CZ" b="1" i="1" dirty="0" smtClean="0"/>
              <a:t/>
            </a:r>
            <a:br>
              <a:rPr lang="cs-CZ" b="1" i="1" dirty="0" smtClean="0"/>
            </a:br>
            <a:endParaRPr lang="cs-CZ" b="1" i="1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4000" smtClean="0"/>
              <a:t>MSSP – METODICKÉ SEMINÁŘE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 fontScale="92500" lnSpcReduction="10000"/>
          </a:bodyPr>
          <a:lstStyle/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1800" b="1" smtClean="0"/>
          </a:p>
          <a:p>
            <a:pPr marL="533400" indent="-533400"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cs-CZ" sz="2400" smtClean="0"/>
              <a:t>Jsou propojeny s odbornou praxí informativní</a:t>
            </a:r>
          </a:p>
          <a:p>
            <a:pPr marL="533400" indent="-533400"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endParaRPr lang="cs-CZ" sz="2400" smtClean="0"/>
          </a:p>
          <a:p>
            <a:pPr marL="533400" indent="-533400"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cs-CZ" sz="2400" smtClean="0"/>
              <a:t>Připravují na praxi a pomáhají praxi reflektovat</a:t>
            </a:r>
          </a:p>
          <a:p>
            <a:pPr marL="533400" indent="-533400"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endParaRPr lang="cs-CZ" sz="2400" smtClean="0"/>
          </a:p>
          <a:p>
            <a:pPr marL="533400" indent="-533400"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cs-CZ" sz="2400" smtClean="0"/>
              <a:t>Forma seminářů</a:t>
            </a:r>
          </a:p>
          <a:p>
            <a:pPr marL="533400" indent="-533400" eaLnBrk="1" hangingPunct="1">
              <a:lnSpc>
                <a:spcPct val="80000"/>
              </a:lnSpc>
              <a:buClr>
                <a:schemeClr val="tx1"/>
              </a:buClr>
              <a:buFont typeface="Arial" charset="0"/>
              <a:buChar char="•"/>
            </a:pPr>
            <a:r>
              <a:rPr lang="cs-CZ" sz="1800" smtClean="0"/>
              <a:t>Většinou v malých seminárních skupinách</a:t>
            </a:r>
          </a:p>
          <a:p>
            <a:pPr marL="533400" indent="-533400" eaLnBrk="1" hangingPunct="1">
              <a:lnSpc>
                <a:spcPct val="80000"/>
              </a:lnSpc>
              <a:buClr>
                <a:schemeClr val="tx1"/>
              </a:buClr>
              <a:buFont typeface="Arial" charset="0"/>
              <a:buChar char="•"/>
            </a:pPr>
            <a:r>
              <a:rPr lang="cs-CZ" sz="1800" smtClean="0"/>
              <a:t>Na začátku každého semestru 1 společný seminář</a:t>
            </a:r>
          </a:p>
          <a:p>
            <a:pPr marL="533400" indent="-533400" eaLnBrk="1" hangingPunct="1">
              <a:lnSpc>
                <a:spcPct val="80000"/>
              </a:lnSpc>
              <a:buClr>
                <a:schemeClr val="tx1"/>
              </a:buClr>
              <a:buFont typeface="Arial" charset="0"/>
              <a:buChar char="•"/>
            </a:pPr>
            <a:r>
              <a:rPr lang="cs-CZ" sz="1800" smtClean="0"/>
              <a:t>Závěrečná konference</a:t>
            </a:r>
          </a:p>
          <a:p>
            <a:pPr marL="533400" indent="-533400"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endParaRPr lang="cs-CZ" sz="2400" smtClean="0"/>
          </a:p>
          <a:p>
            <a:pPr marL="533400" indent="-533400"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cs-CZ" sz="2400" smtClean="0"/>
              <a:t>Povinná účast </a:t>
            </a:r>
          </a:p>
          <a:p>
            <a:pPr marL="533400" indent="-533400" eaLnBrk="1" hangingPunct="1">
              <a:lnSpc>
                <a:spcPct val="80000"/>
              </a:lnSpc>
              <a:buClr>
                <a:schemeClr val="tx1"/>
              </a:buClr>
              <a:buFont typeface="Arial" charset="0"/>
              <a:buChar char="•"/>
            </a:pPr>
            <a:r>
              <a:rPr lang="cs-CZ" sz="1800" smtClean="0"/>
              <a:t>Povolena 1 absence</a:t>
            </a:r>
          </a:p>
          <a:p>
            <a:pPr marL="533400" indent="-533400" eaLnBrk="1" hangingPunct="1">
              <a:lnSpc>
                <a:spcPct val="80000"/>
              </a:lnSpc>
              <a:buClr>
                <a:schemeClr val="tx1"/>
              </a:buClr>
              <a:buFont typeface="Arial" charset="0"/>
              <a:buChar char="•"/>
            </a:pPr>
            <a:r>
              <a:rPr lang="cs-CZ" sz="1800" smtClean="0"/>
              <a:t>Při 2 absencích </a:t>
            </a:r>
            <a:r>
              <a:rPr lang="cs-CZ" sz="1800" smtClean="0">
                <a:sym typeface="Wingdings" pitchFamily="2" charset="2"/>
              </a:rPr>
              <a:t> písemná práce</a:t>
            </a:r>
          </a:p>
          <a:p>
            <a:pPr marL="533400" indent="-533400" eaLnBrk="1" hangingPunct="1">
              <a:lnSpc>
                <a:spcPct val="80000"/>
              </a:lnSpc>
              <a:buClr>
                <a:schemeClr val="tx1"/>
              </a:buClr>
              <a:buFont typeface="Arial" charset="0"/>
              <a:buChar char="•"/>
            </a:pPr>
            <a:r>
              <a:rPr lang="cs-CZ" sz="1800" smtClean="0">
                <a:sym typeface="Wingdings" pitchFamily="2" charset="2"/>
              </a:rPr>
              <a:t>3 absence – seminář se nepočítá, nutno opakovat i praxi</a:t>
            </a:r>
            <a:endParaRPr lang="cs-CZ" sz="1800" smtClean="0"/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1800" b="1" smtClean="0"/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1800" b="1" smtClean="0"/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800" smtClean="0"/>
              <a:t>	</a:t>
            </a:r>
          </a:p>
          <a:p>
            <a:pPr marL="533400" indent="-533400" eaLnBrk="1" hangingPunct="1">
              <a:lnSpc>
                <a:spcPct val="80000"/>
              </a:lnSpc>
            </a:pPr>
            <a:endParaRPr lang="cs-CZ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SYSTÉM PRAXÍ NA JABOKU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71550" y="1412875"/>
            <a:ext cx="7772400" cy="4781550"/>
          </a:xfrm>
        </p:spPr>
        <p:txBody>
          <a:bodyPr>
            <a:normAutofit lnSpcReduction="10000"/>
          </a:bodyPr>
          <a:lstStyle/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1800" b="1" smtClean="0"/>
          </a:p>
          <a:p>
            <a:pPr marL="533400" indent="-533400"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cs-CZ" sz="2400" smtClean="0"/>
              <a:t>Odborná praxe informativní (jsou spojeny s MSSP)</a:t>
            </a:r>
          </a:p>
          <a:p>
            <a:pPr marL="533400" indent="-533400" eaLnBrk="1" hangingPunct="1">
              <a:lnSpc>
                <a:spcPct val="80000"/>
              </a:lnSpc>
              <a:buClr>
                <a:schemeClr val="tx1"/>
              </a:buClr>
              <a:buFont typeface="Arial" charset="0"/>
              <a:buChar char="•"/>
            </a:pPr>
            <a:r>
              <a:rPr lang="cs-CZ" sz="1800" smtClean="0"/>
              <a:t>4 týdny v 1. ročníku</a:t>
            </a:r>
          </a:p>
          <a:p>
            <a:pPr marL="533400" indent="-533400" eaLnBrk="1" hangingPunct="1">
              <a:lnSpc>
                <a:spcPct val="80000"/>
              </a:lnSpc>
              <a:buClr>
                <a:schemeClr val="tx1"/>
              </a:buClr>
              <a:buFont typeface="Arial" charset="0"/>
              <a:buChar char="•"/>
            </a:pPr>
            <a:r>
              <a:rPr lang="cs-CZ" sz="1800" smtClean="0"/>
              <a:t>6 týdnů ve 2. ročníku</a:t>
            </a:r>
          </a:p>
          <a:p>
            <a:pPr marL="533400" indent="-533400"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endParaRPr lang="cs-CZ" sz="800" smtClean="0"/>
          </a:p>
          <a:p>
            <a:pPr marL="533400" indent="-533400"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cs-CZ" sz="2400" smtClean="0"/>
              <a:t>Odborná praxe prázdninová</a:t>
            </a:r>
          </a:p>
          <a:p>
            <a:pPr marL="533400" indent="-533400" eaLnBrk="1" hangingPunct="1">
              <a:lnSpc>
                <a:spcPct val="80000"/>
              </a:lnSpc>
              <a:buClr>
                <a:schemeClr val="tx1"/>
              </a:buClr>
              <a:buFont typeface="Arial" charset="0"/>
              <a:buChar char="•"/>
            </a:pPr>
            <a:r>
              <a:rPr lang="cs-CZ" sz="1800" smtClean="0"/>
              <a:t>2 týdny mezi 1. a 2. ročníkem</a:t>
            </a:r>
          </a:p>
          <a:p>
            <a:pPr marL="533400" indent="-533400" eaLnBrk="1" hangingPunct="1">
              <a:lnSpc>
                <a:spcPct val="80000"/>
              </a:lnSpc>
              <a:buClr>
                <a:schemeClr val="tx1"/>
              </a:buClr>
              <a:buFont typeface="Arial" charset="0"/>
              <a:buChar char="•"/>
            </a:pPr>
            <a:r>
              <a:rPr lang="cs-CZ" sz="1800" smtClean="0"/>
              <a:t>2 týdny mezi 2. a 3. ročníkem</a:t>
            </a:r>
          </a:p>
          <a:p>
            <a:pPr marL="533400" indent="-533400"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endParaRPr lang="cs-CZ" sz="800" smtClean="0"/>
          </a:p>
          <a:p>
            <a:pPr marL="533400" indent="-533400"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cs-CZ" sz="2400" smtClean="0"/>
              <a:t>Odborná praxe průběžná </a:t>
            </a:r>
          </a:p>
          <a:p>
            <a:pPr marL="533400" indent="-533400" eaLnBrk="1" hangingPunct="1">
              <a:lnSpc>
                <a:spcPct val="80000"/>
              </a:lnSpc>
              <a:buClr>
                <a:schemeClr val="tx1"/>
              </a:buClr>
              <a:buFont typeface="Arial" charset="0"/>
              <a:buChar char="•"/>
            </a:pPr>
            <a:r>
              <a:rPr lang="cs-CZ" sz="1800" smtClean="0"/>
              <a:t>min. 40 hodin během 2. ročníku</a:t>
            </a:r>
          </a:p>
          <a:p>
            <a:pPr marL="533400" indent="-533400"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endParaRPr lang="cs-CZ" sz="800" smtClean="0"/>
          </a:p>
          <a:p>
            <a:pPr marL="533400" indent="-533400"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cs-CZ" sz="2400" smtClean="0"/>
              <a:t>Odborná praxe bloková specializační</a:t>
            </a:r>
          </a:p>
          <a:p>
            <a:pPr marL="533400" indent="-533400" eaLnBrk="1" hangingPunct="1">
              <a:lnSpc>
                <a:spcPct val="80000"/>
              </a:lnSpc>
              <a:buClr>
                <a:schemeClr val="tx1"/>
              </a:buClr>
              <a:buFont typeface="Arial" charset="0"/>
              <a:buChar char="•"/>
            </a:pPr>
            <a:r>
              <a:rPr lang="cs-CZ" sz="1800" smtClean="0"/>
              <a:t>4 týdny (listopad) ve 3. ročníku</a:t>
            </a:r>
          </a:p>
          <a:p>
            <a:pPr marL="533400" indent="-533400"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endParaRPr lang="cs-CZ" sz="800" smtClean="0"/>
          </a:p>
          <a:p>
            <a:pPr marL="533400" indent="-533400"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cs-CZ" sz="2400" smtClean="0"/>
              <a:t>Odborná praxe k absolutoriu (diplomní praxe)</a:t>
            </a:r>
          </a:p>
          <a:p>
            <a:pPr marL="533400" indent="-533400" eaLnBrk="1" hangingPunct="1">
              <a:lnSpc>
                <a:spcPct val="80000"/>
              </a:lnSpc>
              <a:buClr>
                <a:schemeClr val="tx1"/>
              </a:buClr>
              <a:buFont typeface="Arial" charset="0"/>
              <a:buChar char="•"/>
            </a:pPr>
            <a:r>
              <a:rPr lang="cs-CZ" sz="1800" smtClean="0"/>
              <a:t>2 týdny ve 3. ročníku (po domluvě s vedoucím absolventské práce)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1800" b="1" smtClean="0"/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sz="1800" smtClean="0"/>
              <a:t>	</a:t>
            </a:r>
          </a:p>
          <a:p>
            <a:pPr marL="533400" indent="-533400" eaLnBrk="1" hangingPunct="1">
              <a:lnSpc>
                <a:spcPct val="80000"/>
              </a:lnSpc>
            </a:pPr>
            <a:endParaRPr lang="cs-CZ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smtClean="0"/>
              <a:t>TEMATICKÉ ZAMĚŘENÍ PRAXÍ V 1. ROČNÍKU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b="1" smtClean="0"/>
              <a:t>PRAXE V PEDAGOGICKÉ OBLASTI:</a:t>
            </a:r>
          </a:p>
          <a:p>
            <a:pPr>
              <a:buFont typeface="Wingdings" pitchFamily="2" charset="2"/>
              <a:buNone/>
            </a:pPr>
            <a:endParaRPr lang="cs-CZ" b="1" smtClean="0"/>
          </a:p>
          <a:p>
            <a:r>
              <a:rPr lang="pt-BR" smtClean="0"/>
              <a:t>MŠ, ZŠ a SŠ s integrací </a:t>
            </a:r>
          </a:p>
          <a:p>
            <a:r>
              <a:rPr lang="cs-CZ" smtClean="0"/>
              <a:t>NZDM, SaSM + ČAS </a:t>
            </a:r>
          </a:p>
          <a:p>
            <a:r>
              <a:rPr lang="cs-CZ" smtClean="0"/>
              <a:t>Dětské domovy</a:t>
            </a:r>
          </a:p>
          <a:p>
            <a:r>
              <a:rPr lang="cs-CZ" smtClean="0"/>
              <a:t>Diagnostické ústavy, výchovné ústavy, dětské domovy se školou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>
                <a:latin typeface="Arial" charset="0"/>
              </a:rPr>
              <a:t>VÝBĚR PRAXE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cs-CZ" dirty="0" smtClean="0"/>
              <a:t>Praxe se vybírá z tzv. „ROZPISU“, který je zveřejněn na </a:t>
            </a:r>
            <a:r>
              <a:rPr lang="cs-CZ" dirty="0" err="1" smtClean="0"/>
              <a:t>ISu</a:t>
            </a:r>
            <a:r>
              <a:rPr lang="cs-CZ" dirty="0" smtClean="0"/>
              <a:t>.</a:t>
            </a:r>
          </a:p>
          <a:p>
            <a:pPr>
              <a:buFont typeface="Wingdings" pitchFamily="2" charset="2"/>
              <a:buNone/>
            </a:pPr>
            <a:endParaRPr lang="cs-CZ" sz="800" dirty="0" smtClean="0"/>
          </a:p>
          <a:p>
            <a:pPr>
              <a:buFont typeface="Wingdings" pitchFamily="2" charset="2"/>
              <a:buNone/>
            </a:pPr>
            <a:r>
              <a:rPr lang="cs-CZ" dirty="0" smtClean="0"/>
              <a:t>Rozpis se otevírá v určitém časovém období.</a:t>
            </a:r>
          </a:p>
          <a:p>
            <a:pPr>
              <a:buFont typeface="Wingdings" pitchFamily="2" charset="2"/>
              <a:buNone/>
            </a:pPr>
            <a:endParaRPr lang="cs-CZ" sz="800" dirty="0" smtClean="0"/>
          </a:p>
          <a:p>
            <a:pPr>
              <a:buFont typeface="Wingdings" pitchFamily="2" charset="2"/>
              <a:buNone/>
            </a:pPr>
            <a:r>
              <a:rPr lang="cs-CZ" dirty="0" smtClean="0"/>
              <a:t>Před </a:t>
            </a:r>
            <a:r>
              <a:rPr lang="cs-CZ" dirty="0" smtClean="0"/>
              <a:t>otevřením rozpisu je dobré si prostudovat karty zařízení a připravit si několik variant.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z="2800" smtClean="0">
                <a:latin typeface="Arial" charset="0"/>
              </a:rPr>
              <a:t>JAK ÚSPĚŠNĚ ABSOLVOVAT PRAXI</a:t>
            </a:r>
            <a:endParaRPr lang="cs-CZ" sz="2800" smtClean="0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11267" name="Rectangle 7"/>
          <p:cNvSpPr>
            <a:spLocks noGrp="1" noChangeArrowheads="1"/>
          </p:cNvSpPr>
          <p:nvPr>
            <p:ph type="body" idx="4294967295"/>
          </p:nvPr>
        </p:nvSpPr>
        <p:spPr>
          <a:xfrm>
            <a:off x="900113" y="1916113"/>
            <a:ext cx="7772400" cy="4530725"/>
          </a:xfrm>
        </p:spPr>
        <p:txBody>
          <a:bodyPr/>
          <a:lstStyle/>
          <a:p>
            <a:pPr marL="457200" indent="-457200">
              <a:lnSpc>
                <a:spcPct val="80000"/>
              </a:lnSpc>
              <a:buFont typeface="Wingdings" pitchFamily="2" charset="2"/>
              <a:buNone/>
            </a:pPr>
            <a:r>
              <a:rPr lang="cs-CZ" sz="2400" smtClean="0"/>
              <a:t>1. </a:t>
            </a:r>
            <a:r>
              <a:rPr lang="cs-CZ" sz="2200" smtClean="0"/>
              <a:t>VÝBĚR Z ROZPISU</a:t>
            </a:r>
            <a:r>
              <a:rPr lang="cs-CZ" sz="1400" i="1" smtClean="0">
                <a:solidFill>
                  <a:srgbClr val="C00000"/>
                </a:solidFill>
              </a:rPr>
              <a:t>(na základě informací na kartě zařízení, webových stránek)</a:t>
            </a:r>
          </a:p>
          <a:p>
            <a:pPr marL="457200" indent="-457200">
              <a:lnSpc>
                <a:spcPct val="80000"/>
              </a:lnSpc>
              <a:buFont typeface="Wingdings" pitchFamily="2" charset="2"/>
              <a:buAutoNum type="arabicPeriod"/>
            </a:pPr>
            <a:endParaRPr lang="cs-CZ" sz="800" smtClean="0"/>
          </a:p>
          <a:p>
            <a:pPr marL="457200" indent="-457200">
              <a:lnSpc>
                <a:spcPct val="80000"/>
              </a:lnSpc>
              <a:buFont typeface="Wingdings" pitchFamily="2" charset="2"/>
              <a:buNone/>
            </a:pPr>
            <a:r>
              <a:rPr lang="cs-CZ" sz="2400" smtClean="0"/>
              <a:t>2. </a:t>
            </a:r>
            <a:r>
              <a:rPr lang="cs-CZ" sz="1600" smtClean="0"/>
              <a:t>Vypracování</a:t>
            </a:r>
            <a:r>
              <a:rPr lang="cs-CZ" sz="2400" smtClean="0"/>
              <a:t> </a:t>
            </a:r>
            <a:r>
              <a:rPr lang="cs-CZ" sz="2200" smtClean="0"/>
              <a:t>INDIVIDUÁLNÍHO PLÁNU PRAXE </a:t>
            </a:r>
          </a:p>
          <a:p>
            <a:pPr marL="457200" indent="-457200">
              <a:lnSpc>
                <a:spcPct val="80000"/>
              </a:lnSpc>
              <a:buFont typeface="Wingdings" pitchFamily="2" charset="2"/>
              <a:buNone/>
            </a:pPr>
            <a:endParaRPr lang="cs-CZ" sz="800" smtClean="0"/>
          </a:p>
          <a:p>
            <a:pPr marL="457200" indent="-457200">
              <a:lnSpc>
                <a:spcPct val="80000"/>
              </a:lnSpc>
              <a:buFont typeface="Wingdings" pitchFamily="2" charset="2"/>
              <a:buNone/>
            </a:pPr>
            <a:endParaRPr lang="cs-CZ" sz="800" i="1" smtClean="0">
              <a:solidFill>
                <a:schemeClr val="hlink"/>
              </a:solidFill>
            </a:endParaRPr>
          </a:p>
          <a:p>
            <a:pPr marL="457200" indent="-457200">
              <a:lnSpc>
                <a:spcPct val="80000"/>
              </a:lnSpc>
              <a:buFont typeface="Wingdings" pitchFamily="2" charset="2"/>
              <a:buNone/>
            </a:pPr>
            <a:r>
              <a:rPr lang="cs-CZ" sz="2400" smtClean="0"/>
              <a:t>3. </a:t>
            </a:r>
            <a:r>
              <a:rPr lang="cs-CZ" sz="2200" smtClean="0"/>
              <a:t>METODICKÝ SEMINÁŘ PŘED PRAXÍ </a:t>
            </a:r>
            <a:r>
              <a:rPr lang="cs-CZ" sz="1600" i="1" smtClean="0">
                <a:solidFill>
                  <a:schemeClr val="hlink"/>
                </a:solidFill>
              </a:rPr>
              <a:t>(individuální plán praxe)</a:t>
            </a:r>
          </a:p>
          <a:p>
            <a:pPr marL="457200" indent="-457200">
              <a:lnSpc>
                <a:spcPct val="80000"/>
              </a:lnSpc>
              <a:buFont typeface="Wingdings" pitchFamily="2" charset="2"/>
              <a:buNone/>
            </a:pPr>
            <a:endParaRPr lang="cs-CZ" sz="800" i="1" smtClean="0">
              <a:solidFill>
                <a:schemeClr val="hlink"/>
              </a:solidFill>
            </a:endParaRPr>
          </a:p>
          <a:p>
            <a:pPr marL="457200" indent="-457200">
              <a:lnSpc>
                <a:spcPct val="80000"/>
              </a:lnSpc>
              <a:buFont typeface="Wingdings" pitchFamily="2" charset="2"/>
              <a:buNone/>
            </a:pPr>
            <a:r>
              <a:rPr lang="cs-CZ" sz="2400" smtClean="0"/>
              <a:t>4. </a:t>
            </a:r>
            <a:r>
              <a:rPr lang="cs-CZ" sz="2200" smtClean="0"/>
              <a:t>PRAXE </a:t>
            </a:r>
            <a:r>
              <a:rPr lang="cs-CZ" sz="1600" i="1" smtClean="0">
                <a:solidFill>
                  <a:schemeClr val="hlink"/>
                </a:solidFill>
              </a:rPr>
              <a:t>1. den – Individuální plán praxe; domluvit průběh praxe</a:t>
            </a:r>
          </a:p>
          <a:p>
            <a:pPr marL="876300" lvl="1" indent="-419100">
              <a:lnSpc>
                <a:spcPct val="80000"/>
              </a:lnSpc>
              <a:buFont typeface="Wingdings" pitchFamily="2" charset="2"/>
              <a:buNone/>
            </a:pPr>
            <a:r>
              <a:rPr lang="cs-CZ" sz="1600" i="1" smtClean="0">
                <a:solidFill>
                  <a:schemeClr val="hlink"/>
                </a:solidFill>
              </a:rPr>
              <a:t>		       5. den – Hodnocení praxe – razítko + podpis</a:t>
            </a:r>
          </a:p>
          <a:p>
            <a:pPr marL="876300" lvl="1" indent="-419100">
              <a:lnSpc>
                <a:spcPct val="80000"/>
              </a:lnSpc>
              <a:buFont typeface="Wingdings" pitchFamily="2" charset="2"/>
              <a:buNone/>
            </a:pPr>
            <a:endParaRPr lang="cs-CZ" sz="800" i="1" smtClean="0">
              <a:solidFill>
                <a:schemeClr val="hlink"/>
              </a:solidFill>
            </a:endParaRPr>
          </a:p>
          <a:p>
            <a:pPr marL="457200" indent="-457200">
              <a:lnSpc>
                <a:spcPct val="80000"/>
              </a:lnSpc>
              <a:buFont typeface="Wingdings" pitchFamily="2" charset="2"/>
              <a:buNone/>
            </a:pPr>
            <a:r>
              <a:rPr lang="cs-CZ" sz="2400" smtClean="0"/>
              <a:t>6. </a:t>
            </a:r>
            <a:r>
              <a:rPr lang="cs-CZ" sz="2200" smtClean="0"/>
              <a:t>METODICKÝ SEMINÁŘ PO PRAXI</a:t>
            </a:r>
          </a:p>
          <a:p>
            <a:pPr marL="457200" indent="-457200">
              <a:lnSpc>
                <a:spcPct val="80000"/>
              </a:lnSpc>
              <a:buFont typeface="Wingdings" pitchFamily="2" charset="2"/>
              <a:buNone/>
            </a:pPr>
            <a:endParaRPr lang="cs-CZ" sz="800" smtClean="0"/>
          </a:p>
          <a:p>
            <a:pPr marL="457200" indent="-457200">
              <a:lnSpc>
                <a:spcPct val="80000"/>
              </a:lnSpc>
              <a:buFont typeface="Wingdings" pitchFamily="2" charset="2"/>
              <a:buNone/>
            </a:pPr>
            <a:r>
              <a:rPr lang="cs-CZ" sz="2400" smtClean="0"/>
              <a:t>7. </a:t>
            </a:r>
            <a:r>
              <a:rPr lang="cs-CZ" sz="2200" smtClean="0"/>
              <a:t>ZPRÁVA Z PRAXE</a:t>
            </a:r>
          </a:p>
          <a:p>
            <a:pPr marL="457200" indent="-457200">
              <a:lnSpc>
                <a:spcPct val="80000"/>
              </a:lnSpc>
              <a:buFont typeface="Wingdings" pitchFamily="2" charset="2"/>
              <a:buNone/>
            </a:pPr>
            <a:r>
              <a:rPr lang="cs-CZ" sz="2000" smtClean="0"/>
              <a:t>	</a:t>
            </a:r>
            <a:r>
              <a:rPr lang="cs-CZ" sz="1600" i="1" smtClean="0">
                <a:solidFill>
                  <a:schemeClr val="hlink"/>
                </a:solidFill>
              </a:rPr>
              <a:t>vložit do odevzdávárny </a:t>
            </a:r>
            <a:r>
              <a:rPr lang="cs-CZ" sz="1600" i="1" smtClean="0">
                <a:solidFill>
                  <a:schemeClr val="hlink"/>
                </a:solidFill>
                <a:sym typeface="Wingdings" pitchFamily="2" charset="2"/>
              </a:rPr>
              <a:t> po schválení vytisknout a vložit spolu s hodnocením praxe do portfolia</a:t>
            </a:r>
            <a:endParaRPr lang="cs-CZ" sz="1600" i="1" smtClean="0">
              <a:solidFill>
                <a:schemeClr val="hlink"/>
              </a:solidFill>
            </a:endParaRPr>
          </a:p>
          <a:p>
            <a:pPr marL="457200" indent="-457200">
              <a:lnSpc>
                <a:spcPct val="80000"/>
              </a:lnSpc>
              <a:buFont typeface="Wingdings" pitchFamily="2" charset="2"/>
              <a:buNone/>
            </a:pPr>
            <a:endParaRPr lang="cs-CZ" sz="2000" smtClean="0"/>
          </a:p>
          <a:p>
            <a:pPr marL="457200" indent="-457200">
              <a:lnSpc>
                <a:spcPct val="80000"/>
              </a:lnSpc>
              <a:buFont typeface="Wingdings" pitchFamily="2" charset="2"/>
              <a:buNone/>
            </a:pPr>
            <a:endParaRPr lang="cs-CZ" sz="1800" i="1" smtClean="0">
              <a:solidFill>
                <a:schemeClr val="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01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</TotalTime>
  <Words>507</Words>
  <Application>Microsoft Office PowerPoint</Application>
  <PresentationFormat>Předvádění na obrazovce (4:3)</PresentationFormat>
  <Paragraphs>146</Paragraphs>
  <Slides>14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Prezentace01</vt:lpstr>
      <vt:lpstr>    Metodický a supervizní         seminář k praxi I. </vt:lpstr>
      <vt:lpstr>Program</vt:lpstr>
      <vt:lpstr>KDO JE KDO</vt:lpstr>
      <vt:lpstr> Obecné informace </vt:lpstr>
      <vt:lpstr>MSSP – METODICKÉ SEMINÁŘE</vt:lpstr>
      <vt:lpstr>SYSTÉM PRAXÍ NA JABOKU</vt:lpstr>
      <vt:lpstr>TEMATICKÉ ZAMĚŘENÍ PRAXÍ V 1. ROČNÍKU</vt:lpstr>
      <vt:lpstr>VÝBĚR PRAXE</vt:lpstr>
      <vt:lpstr>JAK ÚSPĚŠNĚ ABSOLVOVAT PRAXI</vt:lpstr>
      <vt:lpstr>FORMULÁŘE K PRAXI</vt:lpstr>
      <vt:lpstr>FORMULÁŘE K PRAXI</vt:lpstr>
      <vt:lpstr>CO DĚLAT KDYŽ ...</vt:lpstr>
      <vt:lpstr>PODMÍNKY PRO ZÍSKÁNÍ ZÁPOČTU</vt:lpstr>
      <vt:lpstr>Snímek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Jirka</dc:creator>
  <cp:lastModifiedBy>Hanka</cp:lastModifiedBy>
  <cp:revision>8</cp:revision>
  <dcterms:created xsi:type="dcterms:W3CDTF">2014-09-20T21:18:20Z</dcterms:created>
  <dcterms:modified xsi:type="dcterms:W3CDTF">2019-09-15T19:54:42Z</dcterms:modified>
</cp:coreProperties>
</file>