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8" r:id="rId19"/>
    <p:sldId id="279" r:id="rId20"/>
    <p:sldId id="280" r:id="rId21"/>
    <p:sldId id="277" r:id="rId22"/>
    <p:sldId id="281" r:id="rId23"/>
    <p:sldId id="282" r:id="rId24"/>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42" d="100"/>
          <a:sy n="42" d="100"/>
        </p:scale>
        <p:origin x="864"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cs-CZ" smtClean="0"/>
              <a:t>Kliknutím lze upravit styl.</a:t>
            </a:r>
            <a:endParaRPr lang="cs-CZ"/>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smtClean="0"/>
              <a:t>Kliknutím můžete upravit styl předlohy.</a:t>
            </a:r>
            <a:endParaRPr lang="cs-CZ"/>
          </a:p>
        </p:txBody>
      </p:sp>
      <p:sp>
        <p:nvSpPr>
          <p:cNvPr id="4" name="Zástupný symbol pro datum 3"/>
          <p:cNvSpPr>
            <a:spLocks noGrp="1"/>
          </p:cNvSpPr>
          <p:nvPr>
            <p:ph type="dt" sz="half" idx="10"/>
          </p:nvPr>
        </p:nvSpPr>
        <p:spPr/>
        <p:txBody>
          <a:bodyPr/>
          <a:lstStyle/>
          <a:p>
            <a:fld id="{DB6158E3-61F9-435D-A17B-7ADD432A494A}" type="datetimeFigureOut">
              <a:rPr lang="cs-CZ" smtClean="0"/>
              <a:t>07.01.2020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7FBC6F1-0585-4F0A-9FED-C3B053AEF33F}" type="slidenum">
              <a:rPr lang="cs-CZ" smtClean="0"/>
              <a:t>‹#›</a:t>
            </a:fld>
            <a:endParaRPr lang="cs-CZ"/>
          </a:p>
        </p:txBody>
      </p:sp>
    </p:spTree>
    <p:extLst>
      <p:ext uri="{BB962C8B-B14F-4D97-AF65-F5344CB8AC3E}">
        <p14:creationId xmlns:p14="http://schemas.microsoft.com/office/powerpoint/2010/main" val="17406445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DB6158E3-61F9-435D-A17B-7ADD432A494A}" type="datetimeFigureOut">
              <a:rPr lang="cs-CZ" smtClean="0"/>
              <a:t>07.01.2020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7FBC6F1-0585-4F0A-9FED-C3B053AEF33F}" type="slidenum">
              <a:rPr lang="cs-CZ" smtClean="0"/>
              <a:t>‹#›</a:t>
            </a:fld>
            <a:endParaRPr lang="cs-CZ"/>
          </a:p>
        </p:txBody>
      </p:sp>
    </p:spTree>
    <p:extLst>
      <p:ext uri="{BB962C8B-B14F-4D97-AF65-F5344CB8AC3E}">
        <p14:creationId xmlns:p14="http://schemas.microsoft.com/office/powerpoint/2010/main" val="19069682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724900" y="365125"/>
            <a:ext cx="2628900" cy="5811838"/>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838200" y="365125"/>
            <a:ext cx="7734300" cy="5811838"/>
          </a:xfrm>
        </p:spPr>
        <p:txBody>
          <a:bodyPr vert="eaVe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DB6158E3-61F9-435D-A17B-7ADD432A494A}" type="datetimeFigureOut">
              <a:rPr lang="cs-CZ" smtClean="0"/>
              <a:t>07.01.2020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7FBC6F1-0585-4F0A-9FED-C3B053AEF33F}" type="slidenum">
              <a:rPr lang="cs-CZ" smtClean="0"/>
              <a:t>‹#›</a:t>
            </a:fld>
            <a:endParaRPr lang="cs-CZ"/>
          </a:p>
        </p:txBody>
      </p:sp>
    </p:spTree>
    <p:extLst>
      <p:ext uri="{BB962C8B-B14F-4D97-AF65-F5344CB8AC3E}">
        <p14:creationId xmlns:p14="http://schemas.microsoft.com/office/powerpoint/2010/main" val="37969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DB6158E3-61F9-435D-A17B-7ADD432A494A}" type="datetimeFigureOut">
              <a:rPr lang="cs-CZ" smtClean="0"/>
              <a:t>07.01.2020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7FBC6F1-0585-4F0A-9FED-C3B053AEF33F}" type="slidenum">
              <a:rPr lang="cs-CZ" smtClean="0"/>
              <a:t>‹#›</a:t>
            </a:fld>
            <a:endParaRPr lang="cs-CZ"/>
          </a:p>
        </p:txBody>
      </p:sp>
    </p:spTree>
    <p:extLst>
      <p:ext uri="{BB962C8B-B14F-4D97-AF65-F5344CB8AC3E}">
        <p14:creationId xmlns:p14="http://schemas.microsoft.com/office/powerpoint/2010/main" val="34497366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cs-CZ" smtClean="0"/>
              <a:t>Kliknutím lze upravit styl.</a:t>
            </a:r>
            <a:endParaRPr lang="cs-CZ"/>
          </a:p>
        </p:txBody>
      </p:sp>
      <p:sp>
        <p:nvSpPr>
          <p:cNvPr id="3" name="Zástupný symbol pro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smtClean="0"/>
              <a:t>Upravte styly předlohy textu.</a:t>
            </a:r>
          </a:p>
        </p:txBody>
      </p:sp>
      <p:sp>
        <p:nvSpPr>
          <p:cNvPr id="4" name="Zástupný symbol pro datum 3"/>
          <p:cNvSpPr>
            <a:spLocks noGrp="1"/>
          </p:cNvSpPr>
          <p:nvPr>
            <p:ph type="dt" sz="half" idx="10"/>
          </p:nvPr>
        </p:nvSpPr>
        <p:spPr/>
        <p:txBody>
          <a:bodyPr/>
          <a:lstStyle/>
          <a:p>
            <a:fld id="{DB6158E3-61F9-435D-A17B-7ADD432A494A}" type="datetimeFigureOut">
              <a:rPr lang="cs-CZ" smtClean="0"/>
              <a:t>07.01.2020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7FBC6F1-0585-4F0A-9FED-C3B053AEF33F}" type="slidenum">
              <a:rPr lang="cs-CZ" smtClean="0"/>
              <a:t>‹#›</a:t>
            </a:fld>
            <a:endParaRPr lang="cs-CZ"/>
          </a:p>
        </p:txBody>
      </p:sp>
    </p:spTree>
    <p:extLst>
      <p:ext uri="{BB962C8B-B14F-4D97-AF65-F5344CB8AC3E}">
        <p14:creationId xmlns:p14="http://schemas.microsoft.com/office/powerpoint/2010/main" val="42353321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838200" y="1825625"/>
            <a:ext cx="5181600" cy="435133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6172200" y="1825625"/>
            <a:ext cx="5181600" cy="435133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DB6158E3-61F9-435D-A17B-7ADD432A494A}" type="datetimeFigureOut">
              <a:rPr lang="cs-CZ" smtClean="0"/>
              <a:t>07.01.2020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7FBC6F1-0585-4F0A-9FED-C3B053AEF33F}" type="slidenum">
              <a:rPr lang="cs-CZ" smtClean="0"/>
              <a:t>‹#›</a:t>
            </a:fld>
            <a:endParaRPr lang="cs-CZ"/>
          </a:p>
        </p:txBody>
      </p:sp>
    </p:spTree>
    <p:extLst>
      <p:ext uri="{BB962C8B-B14F-4D97-AF65-F5344CB8AC3E}">
        <p14:creationId xmlns:p14="http://schemas.microsoft.com/office/powerpoint/2010/main" val="27674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cs-CZ" smtClean="0"/>
              <a:t>Kliknutím lze upravit styl.</a:t>
            </a:r>
            <a:endParaRPr lang="cs-CZ"/>
          </a:p>
        </p:txBody>
      </p:sp>
      <p:sp>
        <p:nvSpPr>
          <p:cNvPr id="3" name="Zástupný symbol pro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Upravte styly předlohy textu.</a:t>
            </a:r>
          </a:p>
        </p:txBody>
      </p:sp>
      <p:sp>
        <p:nvSpPr>
          <p:cNvPr id="4" name="Zástupný symbol pro obsah 3"/>
          <p:cNvSpPr>
            <a:spLocks noGrp="1"/>
          </p:cNvSpPr>
          <p:nvPr>
            <p:ph sz="half" idx="2"/>
          </p:nvPr>
        </p:nvSpPr>
        <p:spPr>
          <a:xfrm>
            <a:off x="839788" y="2505075"/>
            <a:ext cx="5157787" cy="368458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Upravte styly předlohy textu.</a:t>
            </a:r>
          </a:p>
        </p:txBody>
      </p:sp>
      <p:sp>
        <p:nvSpPr>
          <p:cNvPr id="6" name="Zástupný symbol pro obsah 5"/>
          <p:cNvSpPr>
            <a:spLocks noGrp="1"/>
          </p:cNvSpPr>
          <p:nvPr>
            <p:ph sz="quarter" idx="4"/>
          </p:nvPr>
        </p:nvSpPr>
        <p:spPr>
          <a:xfrm>
            <a:off x="6172200" y="2505075"/>
            <a:ext cx="5183188" cy="368458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DB6158E3-61F9-435D-A17B-7ADD432A494A}" type="datetimeFigureOut">
              <a:rPr lang="cs-CZ" smtClean="0"/>
              <a:t>07.01.2020</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27FBC6F1-0585-4F0A-9FED-C3B053AEF33F}" type="slidenum">
              <a:rPr lang="cs-CZ" smtClean="0"/>
              <a:t>‹#›</a:t>
            </a:fld>
            <a:endParaRPr lang="cs-CZ"/>
          </a:p>
        </p:txBody>
      </p:sp>
    </p:spTree>
    <p:extLst>
      <p:ext uri="{BB962C8B-B14F-4D97-AF65-F5344CB8AC3E}">
        <p14:creationId xmlns:p14="http://schemas.microsoft.com/office/powerpoint/2010/main" val="8104559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p>
            <a:fld id="{DB6158E3-61F9-435D-A17B-7ADD432A494A}" type="datetimeFigureOut">
              <a:rPr lang="cs-CZ" smtClean="0"/>
              <a:t>07.01.2020</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27FBC6F1-0585-4F0A-9FED-C3B053AEF33F}" type="slidenum">
              <a:rPr lang="cs-CZ" smtClean="0"/>
              <a:t>‹#›</a:t>
            </a:fld>
            <a:endParaRPr lang="cs-CZ"/>
          </a:p>
        </p:txBody>
      </p:sp>
    </p:spTree>
    <p:extLst>
      <p:ext uri="{BB962C8B-B14F-4D97-AF65-F5344CB8AC3E}">
        <p14:creationId xmlns:p14="http://schemas.microsoft.com/office/powerpoint/2010/main" val="19435305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DB6158E3-61F9-435D-A17B-7ADD432A494A}" type="datetimeFigureOut">
              <a:rPr lang="cs-CZ" smtClean="0"/>
              <a:t>07.01.2020</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27FBC6F1-0585-4F0A-9FED-C3B053AEF33F}" type="slidenum">
              <a:rPr lang="cs-CZ" smtClean="0"/>
              <a:t>‹#›</a:t>
            </a:fld>
            <a:endParaRPr lang="cs-CZ"/>
          </a:p>
        </p:txBody>
      </p:sp>
    </p:spTree>
    <p:extLst>
      <p:ext uri="{BB962C8B-B14F-4D97-AF65-F5344CB8AC3E}">
        <p14:creationId xmlns:p14="http://schemas.microsoft.com/office/powerpoint/2010/main" val="624523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smtClean="0"/>
              <a:t>Kliknutím lze upravit styl.</a:t>
            </a:r>
            <a:endParaRPr lang="cs-CZ"/>
          </a:p>
        </p:txBody>
      </p:sp>
      <p:sp>
        <p:nvSpPr>
          <p:cNvPr id="3" name="Zástupný symbol pro obsah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Upravte styly předlohy textu.</a:t>
            </a:r>
          </a:p>
        </p:txBody>
      </p:sp>
      <p:sp>
        <p:nvSpPr>
          <p:cNvPr id="5" name="Zástupný symbol pro datum 4"/>
          <p:cNvSpPr>
            <a:spLocks noGrp="1"/>
          </p:cNvSpPr>
          <p:nvPr>
            <p:ph type="dt" sz="half" idx="10"/>
          </p:nvPr>
        </p:nvSpPr>
        <p:spPr/>
        <p:txBody>
          <a:bodyPr/>
          <a:lstStyle/>
          <a:p>
            <a:fld id="{DB6158E3-61F9-435D-A17B-7ADD432A494A}" type="datetimeFigureOut">
              <a:rPr lang="cs-CZ" smtClean="0"/>
              <a:t>07.01.2020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7FBC6F1-0585-4F0A-9FED-C3B053AEF33F}" type="slidenum">
              <a:rPr lang="cs-CZ" smtClean="0"/>
              <a:t>‹#›</a:t>
            </a:fld>
            <a:endParaRPr lang="cs-CZ"/>
          </a:p>
        </p:txBody>
      </p:sp>
    </p:spTree>
    <p:extLst>
      <p:ext uri="{BB962C8B-B14F-4D97-AF65-F5344CB8AC3E}">
        <p14:creationId xmlns:p14="http://schemas.microsoft.com/office/powerpoint/2010/main" val="16345946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smtClean="0"/>
              <a:t>Kliknutím lze upravit styl.</a:t>
            </a:r>
            <a:endParaRPr lang="cs-CZ"/>
          </a:p>
        </p:txBody>
      </p:sp>
      <p:sp>
        <p:nvSpPr>
          <p:cNvPr id="3" name="Zástupný symbol pro obrázek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Upravte styly předlohy textu.</a:t>
            </a:r>
          </a:p>
        </p:txBody>
      </p:sp>
      <p:sp>
        <p:nvSpPr>
          <p:cNvPr id="5" name="Zástupný symbol pro datum 4"/>
          <p:cNvSpPr>
            <a:spLocks noGrp="1"/>
          </p:cNvSpPr>
          <p:nvPr>
            <p:ph type="dt" sz="half" idx="10"/>
          </p:nvPr>
        </p:nvSpPr>
        <p:spPr/>
        <p:txBody>
          <a:bodyPr/>
          <a:lstStyle/>
          <a:p>
            <a:fld id="{DB6158E3-61F9-435D-A17B-7ADD432A494A}" type="datetimeFigureOut">
              <a:rPr lang="cs-CZ" smtClean="0"/>
              <a:t>07.01.2020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7FBC6F1-0585-4F0A-9FED-C3B053AEF33F}" type="slidenum">
              <a:rPr lang="cs-CZ" smtClean="0"/>
              <a:t>‹#›</a:t>
            </a:fld>
            <a:endParaRPr lang="cs-CZ"/>
          </a:p>
        </p:txBody>
      </p:sp>
    </p:spTree>
    <p:extLst>
      <p:ext uri="{BB962C8B-B14F-4D97-AF65-F5344CB8AC3E}">
        <p14:creationId xmlns:p14="http://schemas.microsoft.com/office/powerpoint/2010/main" val="31182559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smtClean="0"/>
              <a:t>Kliknutím lze upravit styl.</a:t>
            </a:r>
            <a:endParaRPr lang="cs-CZ"/>
          </a:p>
        </p:txBody>
      </p:sp>
      <p:sp>
        <p:nvSpPr>
          <p:cNvPr id="3" name="Zástupný symbol pro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6158E3-61F9-435D-A17B-7ADD432A494A}" type="datetimeFigureOut">
              <a:rPr lang="cs-CZ" smtClean="0"/>
              <a:t>07.01.2020</a:t>
            </a:fld>
            <a:endParaRPr lang="cs-CZ"/>
          </a:p>
        </p:txBody>
      </p:sp>
      <p:sp>
        <p:nvSpPr>
          <p:cNvPr id="5" name="Zástupný symbol pro zápatí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FBC6F1-0585-4F0A-9FED-C3B053AEF33F}" type="slidenum">
              <a:rPr lang="cs-CZ" smtClean="0"/>
              <a:t>‹#›</a:t>
            </a:fld>
            <a:endParaRPr lang="cs-CZ"/>
          </a:p>
        </p:txBody>
      </p:sp>
    </p:spTree>
    <p:extLst>
      <p:ext uri="{BB962C8B-B14F-4D97-AF65-F5344CB8AC3E}">
        <p14:creationId xmlns:p14="http://schemas.microsoft.com/office/powerpoint/2010/main" val="9190796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youtube.com/watch?v=1a-l-M7aa2Q"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youtube.com/watch?v=R4L9lr-J-DE" TargetMode="External"/><Relationship Id="rId2" Type="http://schemas.openxmlformats.org/officeDocument/2006/relationships/hyperlink" Target="https://www.youtube.com/watch?v=DXg-msqEjAM"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youtube.com/watch?v=xDUvmhaYr98"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www.eseznam.cz/index.php/rubriky/ruzne-clanky/3587-petoe-bobath-vojta-ktera-terapie-je-ta-spravna-dobromyslcz"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www.bazalni-stimulace.cz/o-bazalni-stimulaci/pomucky/"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normAutofit/>
          </a:bodyPr>
          <a:lstStyle/>
          <a:p>
            <a:r>
              <a:rPr lang="cs-CZ" dirty="0" smtClean="0"/>
              <a:t/>
            </a:r>
            <a:br>
              <a:rPr lang="cs-CZ" dirty="0" smtClean="0"/>
            </a:br>
            <a:r>
              <a:rPr lang="cs-CZ" sz="5300" dirty="0"/>
              <a:t>T</a:t>
            </a:r>
            <a:r>
              <a:rPr lang="cs-CZ" sz="5300" dirty="0" smtClean="0"/>
              <a:t>erapeutické </a:t>
            </a:r>
            <a:br>
              <a:rPr lang="cs-CZ" sz="5300" dirty="0" smtClean="0"/>
            </a:br>
            <a:r>
              <a:rPr lang="cs-CZ" sz="5300" dirty="0" smtClean="0"/>
              <a:t>a edukační přístupy</a:t>
            </a:r>
            <a:endParaRPr lang="cs-CZ" sz="5300" dirty="0"/>
          </a:p>
        </p:txBody>
      </p:sp>
      <p:sp>
        <p:nvSpPr>
          <p:cNvPr id="3" name="Podnadpis 2"/>
          <p:cNvSpPr>
            <a:spLocks noGrp="1"/>
          </p:cNvSpPr>
          <p:nvPr>
            <p:ph type="subTitle" idx="1"/>
          </p:nvPr>
        </p:nvSpPr>
        <p:spPr/>
        <p:txBody>
          <a:bodyPr/>
          <a:lstStyle/>
          <a:p>
            <a:endParaRPr lang="cs-CZ" dirty="0"/>
          </a:p>
        </p:txBody>
      </p:sp>
    </p:spTree>
    <p:extLst>
      <p:ext uri="{BB962C8B-B14F-4D97-AF65-F5344CB8AC3E}">
        <p14:creationId xmlns:p14="http://schemas.microsoft.com/office/powerpoint/2010/main" val="42019276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smtClean="0"/>
              <a:t>Fyzioterapie</a:t>
            </a:r>
            <a:endParaRPr lang="cs-CZ" dirty="0"/>
          </a:p>
        </p:txBody>
      </p:sp>
      <p:sp>
        <p:nvSpPr>
          <p:cNvPr id="3" name="Zástupný symbol pro obsah 2"/>
          <p:cNvSpPr>
            <a:spLocks noGrp="1"/>
          </p:cNvSpPr>
          <p:nvPr>
            <p:ph idx="1"/>
          </p:nvPr>
        </p:nvSpPr>
        <p:spPr/>
        <p:txBody>
          <a:bodyPr>
            <a:normAutofit fontScale="92500" lnSpcReduction="10000"/>
          </a:bodyPr>
          <a:lstStyle/>
          <a:p>
            <a:r>
              <a:rPr lang="cs-CZ" dirty="0"/>
              <a:t>Fyzioterapeut při prvním setkání s pacientem provede důkladné vyšetření a určí hlavní příčinu potíží, společně s pacientem pak určí hlavní problém a cíl, kterého má být terapií dosaženo. Pro dosažení daného cíle pak volí různé metody tak, aby co nejvíce vyhovovaly pacientovi a byly maximálně účinné s ohledem na dosažení požadovaného výsledku</a:t>
            </a:r>
            <a:r>
              <a:rPr lang="cs-CZ" dirty="0" smtClean="0"/>
              <a:t>.</a:t>
            </a:r>
          </a:p>
          <a:p>
            <a:r>
              <a:rPr lang="cs-CZ" dirty="0"/>
              <a:t>Fyzioterapeut pomáhá pacientům s úpravou domácího i pracovního prostředí a může doporučit i některé kompenzační pomůcky. Fyzioterapeut také spolupracuje s dalšími odborníky, ať už s lékaři (neurology, ortopedy, rehabilitačními lékaři, praktickými lékaři a kardiology) nebo s jinými </a:t>
            </a:r>
            <a:r>
              <a:rPr lang="cs-CZ" dirty="0" err="1"/>
              <a:t>nelékaři</a:t>
            </a:r>
            <a:r>
              <a:rPr lang="cs-CZ" dirty="0"/>
              <a:t> (ergoterapeuti, logoterapeuti, psychologové), aby docílil co největší </a:t>
            </a:r>
            <a:r>
              <a:rPr lang="cs-CZ" dirty="0" err="1"/>
              <a:t>úzdravy</a:t>
            </a:r>
            <a:r>
              <a:rPr lang="cs-CZ" dirty="0"/>
              <a:t> svého pacienta. </a:t>
            </a:r>
            <a:endParaRPr lang="cs-CZ" dirty="0" smtClean="0"/>
          </a:p>
          <a:p>
            <a:r>
              <a:rPr lang="cs-CZ" dirty="0" smtClean="0">
                <a:hlinkClick r:id="rId2"/>
              </a:rPr>
              <a:t>https://www.youtube.com/watch?v=1a-l-M7aa2Q</a:t>
            </a:r>
            <a:endParaRPr lang="cs-CZ" dirty="0"/>
          </a:p>
        </p:txBody>
      </p:sp>
    </p:spTree>
    <p:extLst>
      <p:ext uri="{BB962C8B-B14F-4D97-AF65-F5344CB8AC3E}">
        <p14:creationId xmlns:p14="http://schemas.microsoft.com/office/powerpoint/2010/main" val="25831798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smtClean="0"/>
              <a:t>Fyzioterapie</a:t>
            </a:r>
            <a:endParaRPr lang="cs-CZ" dirty="0"/>
          </a:p>
        </p:txBody>
      </p:sp>
      <p:sp>
        <p:nvSpPr>
          <p:cNvPr id="3" name="Zástupný symbol pro obsah 2"/>
          <p:cNvSpPr>
            <a:spLocks noGrp="1"/>
          </p:cNvSpPr>
          <p:nvPr>
            <p:ph idx="1"/>
          </p:nvPr>
        </p:nvSpPr>
        <p:spPr/>
        <p:txBody>
          <a:bodyPr/>
          <a:lstStyle/>
          <a:p>
            <a:pPr marL="0" indent="0">
              <a:buNone/>
            </a:pPr>
            <a:r>
              <a:rPr lang="cs-CZ" b="1" dirty="0"/>
              <a:t>Vojtova metoda</a:t>
            </a:r>
          </a:p>
          <a:p>
            <a:r>
              <a:rPr lang="cs-CZ" dirty="0"/>
              <a:t>Reflexní pohyb vpřed neboli reflexní lokomoce podle Vojty se aktivuje ze tří základních poloh – z polohy na břiše, na zádech a na boku. K aktivaci pohybových modelů je možné použít deset zón, které Vojta popsal a které se nachází na trupu a na horních a dolních končetinách. Kombinací různých zón a střídáním tlaku a tahu lze zaktivovat oba pohybové modely - reflexní otáčení a reflexní plazení.</a:t>
            </a:r>
          </a:p>
          <a:p>
            <a:r>
              <a:rPr lang="cs-CZ" dirty="0" smtClean="0">
                <a:hlinkClick r:id="rId2"/>
              </a:rPr>
              <a:t>https://www.youtube.com/watch?v=DXg-msqEjAM</a:t>
            </a:r>
            <a:endParaRPr lang="cs-CZ" dirty="0" smtClean="0"/>
          </a:p>
          <a:p>
            <a:r>
              <a:rPr lang="cs-CZ" dirty="0" smtClean="0">
                <a:hlinkClick r:id="rId3"/>
              </a:rPr>
              <a:t>https://www.youtube.com/watch?v=R4L9lr-J-DE</a:t>
            </a:r>
            <a:endParaRPr lang="cs-CZ" dirty="0"/>
          </a:p>
        </p:txBody>
      </p:sp>
    </p:spTree>
    <p:extLst>
      <p:ext uri="{BB962C8B-B14F-4D97-AF65-F5344CB8AC3E}">
        <p14:creationId xmlns:p14="http://schemas.microsoft.com/office/powerpoint/2010/main" val="10667074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smtClean="0"/>
              <a:t>Fyzioterapie</a:t>
            </a:r>
            <a:endParaRPr lang="cs-CZ" dirty="0"/>
          </a:p>
        </p:txBody>
      </p:sp>
      <p:sp>
        <p:nvSpPr>
          <p:cNvPr id="3" name="Zástupný symbol pro obsah 2"/>
          <p:cNvSpPr>
            <a:spLocks noGrp="1"/>
          </p:cNvSpPr>
          <p:nvPr>
            <p:ph idx="1"/>
          </p:nvPr>
        </p:nvSpPr>
        <p:spPr/>
        <p:txBody>
          <a:bodyPr>
            <a:normAutofit fontScale="85000" lnSpcReduction="20000"/>
          </a:bodyPr>
          <a:lstStyle/>
          <a:p>
            <a:r>
              <a:rPr lang="cs-CZ" b="1" dirty="0" smtClean="0"/>
              <a:t>Vojtova metoda</a:t>
            </a:r>
            <a:endParaRPr lang="cs-CZ" dirty="0"/>
          </a:p>
          <a:p>
            <a:r>
              <a:rPr lang="cs-CZ" dirty="0"/>
              <a:t>Aby byla Vojtova terapie úspěšná, je nutné ji provádět zpravidla několikrát (až čtyřikrát) denně. Jedna terapeutická jednotka trvá pět až dvacet minut. Protože terapii denně provádějí rodiče nebo jiné blízké osoby, hrají při aplikaci Vojtovy terapie právě oni rozhodující roli.</a:t>
            </a:r>
          </a:p>
          <a:p>
            <a:r>
              <a:rPr lang="cs-CZ" dirty="0"/>
              <a:t>Vedle základního onemocnění mají zásadní vliv na efektivitu, a tím i na úspěch terapie, intenzita cvičení, frekvence a přesnost. Poté, co ošetřující lékař doporučí pacientovi Vojtovu terapii, sestaví terapeut Vojtovy metody individuální program a společně s pacientem/rodiči určí cíle terapie. Bezprostředně poté by mělo proběhnout zaučení rodičů, resp. blízkých osob do terapie, aby bylo možné začít s terapií i doma a dosáhnout tak potřebné intenzity terapie. Terapie může trvat týdny až měsíce – ve zvláštních případech i roky – terapeut Vojtovy metody by měl být rodičům stále nápomocen. Program terapie, dávkování terapie i příp. přestávky v terapii se v pravidelných intervalech přizpůsobují vývoji pacienta.</a:t>
            </a:r>
          </a:p>
          <a:p>
            <a:pPr algn="ctr"/>
            <a:endParaRPr lang="cs-CZ" dirty="0"/>
          </a:p>
        </p:txBody>
      </p:sp>
    </p:spTree>
    <p:extLst>
      <p:ext uri="{BB962C8B-B14F-4D97-AF65-F5344CB8AC3E}">
        <p14:creationId xmlns:p14="http://schemas.microsoft.com/office/powerpoint/2010/main" val="38641787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smtClean="0"/>
              <a:t>Fyzioterapie</a:t>
            </a:r>
            <a:endParaRPr lang="cs-CZ" dirty="0"/>
          </a:p>
        </p:txBody>
      </p:sp>
      <p:sp>
        <p:nvSpPr>
          <p:cNvPr id="3" name="Zástupný symbol pro obsah 2"/>
          <p:cNvSpPr>
            <a:spLocks noGrp="1"/>
          </p:cNvSpPr>
          <p:nvPr>
            <p:ph idx="1"/>
          </p:nvPr>
        </p:nvSpPr>
        <p:spPr/>
        <p:txBody>
          <a:bodyPr/>
          <a:lstStyle/>
          <a:p>
            <a:pPr marL="0" indent="0">
              <a:buNone/>
            </a:pPr>
            <a:r>
              <a:rPr lang="cs-CZ" b="1" i="1" dirty="0" err="1"/>
              <a:t>Bobathova</a:t>
            </a:r>
            <a:r>
              <a:rPr lang="cs-CZ" b="1" i="1" dirty="0"/>
              <a:t> terapie</a:t>
            </a:r>
            <a:endParaRPr lang="cs-CZ" dirty="0"/>
          </a:p>
          <a:p>
            <a:r>
              <a:rPr lang="cs-CZ" dirty="0"/>
              <a:t>Určena pro léčbu dětí s dětskou mozkovou obrnou. Spočívá v dosahování relaxace (uvolňování)svalového napětí pomoci polohových a pohybových reflexů, uvedením celého těla nebo jeho částí (hlavy, </a:t>
            </a:r>
            <a:endParaRPr lang="cs-CZ" dirty="0" smtClean="0"/>
          </a:p>
          <a:p>
            <a:r>
              <a:rPr lang="cs-CZ" dirty="0"/>
              <a:t>Základem </a:t>
            </a:r>
            <a:r>
              <a:rPr lang="cs-CZ" b="1" dirty="0" err="1"/>
              <a:t>Bobath</a:t>
            </a:r>
            <a:r>
              <a:rPr lang="cs-CZ" b="1" dirty="0"/>
              <a:t> konceptu</a:t>
            </a:r>
            <a:r>
              <a:rPr lang="cs-CZ" dirty="0"/>
              <a:t> je </a:t>
            </a:r>
            <a:r>
              <a:rPr lang="cs-CZ" dirty="0" err="1"/>
              <a:t>neurovývojová</a:t>
            </a:r>
            <a:r>
              <a:rPr lang="cs-CZ" dirty="0"/>
              <a:t> terapie manželů </a:t>
            </a:r>
            <a:r>
              <a:rPr lang="cs-CZ" b="1" dirty="0"/>
              <a:t>Berty a Karla </a:t>
            </a:r>
            <a:r>
              <a:rPr lang="cs-CZ" b="1" dirty="0" err="1"/>
              <a:t>Bobathových</a:t>
            </a:r>
            <a:r>
              <a:rPr lang="cs-CZ" dirty="0"/>
              <a:t>, kteří koncept vytvořili a zároveň založili </a:t>
            </a:r>
            <a:r>
              <a:rPr lang="cs-CZ" b="1" dirty="0" err="1"/>
              <a:t>Bobath</a:t>
            </a:r>
            <a:r>
              <a:rPr lang="cs-CZ" b="1" dirty="0"/>
              <a:t> centrum v </a:t>
            </a:r>
            <a:r>
              <a:rPr lang="cs-CZ" b="1" dirty="0" err="1"/>
              <a:t>Londýně</a:t>
            </a:r>
            <a:r>
              <a:rPr lang="cs-CZ" dirty="0" err="1" smtClean="0"/>
              <a:t>trupu</a:t>
            </a:r>
            <a:r>
              <a:rPr lang="cs-CZ" dirty="0" smtClean="0"/>
              <a:t> </a:t>
            </a:r>
            <a:r>
              <a:rPr lang="cs-CZ" dirty="0"/>
              <a:t>či končetin) do tzv. reflexně – inhibičních poloh.</a:t>
            </a:r>
          </a:p>
        </p:txBody>
      </p:sp>
    </p:spTree>
    <p:extLst>
      <p:ext uri="{BB962C8B-B14F-4D97-AF65-F5344CB8AC3E}">
        <p14:creationId xmlns:p14="http://schemas.microsoft.com/office/powerpoint/2010/main" val="10178940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smtClean="0"/>
              <a:t>Fyzioterapie</a:t>
            </a:r>
            <a:endParaRPr lang="cs-CZ" dirty="0"/>
          </a:p>
        </p:txBody>
      </p:sp>
      <p:sp>
        <p:nvSpPr>
          <p:cNvPr id="3" name="Zástupný symbol pro obsah 2"/>
          <p:cNvSpPr>
            <a:spLocks noGrp="1"/>
          </p:cNvSpPr>
          <p:nvPr>
            <p:ph idx="1"/>
          </p:nvPr>
        </p:nvSpPr>
        <p:spPr/>
        <p:txBody>
          <a:bodyPr>
            <a:normAutofit lnSpcReduction="10000"/>
          </a:bodyPr>
          <a:lstStyle/>
          <a:p>
            <a:r>
              <a:rPr lang="cs-CZ" dirty="0"/>
              <a:t>Terapeut, vycházející z </a:t>
            </a:r>
            <a:r>
              <a:rPr lang="cs-CZ" b="1" dirty="0" err="1"/>
              <a:t>Bobath</a:t>
            </a:r>
            <a:r>
              <a:rPr lang="cs-CZ" b="1" dirty="0"/>
              <a:t> konceptu</a:t>
            </a:r>
            <a:r>
              <a:rPr lang="cs-CZ" dirty="0"/>
              <a:t>, na základě podrobného vyšetření, během kterého se zaměřuje na to, co dítě dovede bez dopomoci, s dopomocí, co nedovede a dle kvality tonu a pohybu stanovuje svůj léčebný plán a cíl. </a:t>
            </a:r>
            <a:endParaRPr lang="cs-CZ" dirty="0" smtClean="0"/>
          </a:p>
          <a:p>
            <a:r>
              <a:rPr lang="cs-CZ" dirty="0"/>
              <a:t>Terapeut neučí dítě pohybům, ale dělá vše pro to, aby pacient mohl pohyb sám co nejsprávněji provést. Veškerá terapie je prováděna v rámci funkční situace. Snahou terapeuta je umožnit dítěti získat novou </a:t>
            </a:r>
            <a:r>
              <a:rPr lang="cs-CZ" dirty="0" err="1"/>
              <a:t>sensomotorickou</a:t>
            </a:r>
            <a:r>
              <a:rPr lang="cs-CZ" dirty="0"/>
              <a:t> zkušenost a tím příznivě posunout jeho vývoj vpřed. Terapeut často používá četné pomůcky k dosažení zamýšleného cíle (míče, válce, lavičky, labilní plochy atd.)</a:t>
            </a:r>
          </a:p>
          <a:p>
            <a:r>
              <a:rPr lang="cs-CZ" dirty="0" smtClean="0">
                <a:hlinkClick r:id="rId2"/>
              </a:rPr>
              <a:t>https://www.youtube.com/watch?v=xDUvmhaYr98</a:t>
            </a:r>
            <a:endParaRPr lang="cs-CZ" dirty="0"/>
          </a:p>
        </p:txBody>
      </p:sp>
    </p:spTree>
    <p:extLst>
      <p:ext uri="{BB962C8B-B14F-4D97-AF65-F5344CB8AC3E}">
        <p14:creationId xmlns:p14="http://schemas.microsoft.com/office/powerpoint/2010/main" val="16569037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smtClean="0"/>
              <a:t>Fyzioterapie</a:t>
            </a:r>
            <a:endParaRPr lang="cs-CZ" dirty="0"/>
          </a:p>
        </p:txBody>
      </p:sp>
      <p:sp>
        <p:nvSpPr>
          <p:cNvPr id="3" name="Zástupný symbol pro obsah 2"/>
          <p:cNvSpPr>
            <a:spLocks noGrp="1"/>
          </p:cNvSpPr>
          <p:nvPr>
            <p:ph idx="1"/>
          </p:nvPr>
        </p:nvSpPr>
        <p:spPr/>
        <p:txBody>
          <a:bodyPr>
            <a:normAutofit fontScale="92500" lnSpcReduction="10000"/>
          </a:bodyPr>
          <a:lstStyle/>
          <a:p>
            <a:pPr marL="0" indent="0">
              <a:buNone/>
            </a:pPr>
            <a:r>
              <a:rPr lang="cs-CZ" b="1" i="1" dirty="0" err="1"/>
              <a:t>Petöho</a:t>
            </a:r>
            <a:r>
              <a:rPr lang="cs-CZ" b="1" i="1" dirty="0"/>
              <a:t> terapie</a:t>
            </a:r>
            <a:endParaRPr lang="cs-CZ" b="1" dirty="0"/>
          </a:p>
          <a:p>
            <a:r>
              <a:rPr lang="cs-CZ" dirty="0"/>
              <a:t>Zaměřena na rozvoj praktických pohybových dovedností u dětí s dětskou mozkovou obrnou. Klade důraz především na rozvoj volních vlastností pohybově postižených dětí, které uplatňují v průběhu každodenních pohybových činností ve skupinách. Jsou využívány běžné pomůcky jako židle, lavičky, stoličky, atd.</a:t>
            </a:r>
          </a:p>
          <a:p>
            <a:r>
              <a:rPr lang="cs-CZ" dirty="0"/>
              <a:t>Terapie se aplikuje u tělesně postižených dětí s normálními intelektovými schopnostmi, neboť motivace pro cvičení je podněcována především slovními prostředky a základem je pochopení jeho významu a užitečnosti</a:t>
            </a:r>
            <a:r>
              <a:rPr lang="cs-CZ" dirty="0" smtClean="0"/>
              <a:t>. Využívají zejména skupinového potenciálu.</a:t>
            </a:r>
          </a:p>
          <a:p>
            <a:r>
              <a:rPr lang="cs-CZ" dirty="0" smtClean="0">
                <a:hlinkClick r:id="rId2"/>
              </a:rPr>
              <a:t>http://www.eseznam.cz/index.php/rubriky/ruzne-clanky/3587-petoe-bobath-vojta-ktera-terapie-je-ta-spravna-dobromyslcz</a:t>
            </a:r>
            <a:endParaRPr lang="cs-CZ" dirty="0"/>
          </a:p>
          <a:p>
            <a:endParaRPr lang="cs-CZ" dirty="0"/>
          </a:p>
        </p:txBody>
      </p:sp>
    </p:spTree>
    <p:extLst>
      <p:ext uri="{BB962C8B-B14F-4D97-AF65-F5344CB8AC3E}">
        <p14:creationId xmlns:p14="http://schemas.microsoft.com/office/powerpoint/2010/main" val="17710507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smtClean="0"/>
              <a:t>Fyzikální terapie</a:t>
            </a:r>
            <a:endParaRPr lang="cs-CZ" dirty="0"/>
          </a:p>
        </p:txBody>
      </p:sp>
      <p:sp>
        <p:nvSpPr>
          <p:cNvPr id="3" name="Zástupný symbol pro obsah 2"/>
          <p:cNvSpPr>
            <a:spLocks noGrp="1"/>
          </p:cNvSpPr>
          <p:nvPr>
            <p:ph idx="1"/>
          </p:nvPr>
        </p:nvSpPr>
        <p:spPr/>
        <p:txBody>
          <a:bodyPr/>
          <a:lstStyle/>
          <a:p>
            <a:r>
              <a:rPr lang="cs-CZ" dirty="0"/>
              <a:t>Fyzikální terapie využívá působení různých druhů zevní energie na živý organismus. Cílem FT je zvyšování a mobilizace obranných sil organismu působící proti chorobnému procesu</a:t>
            </a:r>
            <a:r>
              <a:rPr lang="cs-CZ" dirty="0" smtClean="0"/>
              <a:t>.</a:t>
            </a:r>
          </a:p>
          <a:p>
            <a:pPr marL="0" indent="0">
              <a:buNone/>
            </a:pPr>
            <a:r>
              <a:rPr lang="cs-CZ" u="sng" dirty="0"/>
              <a:t>Účinky fyzikálních podnětů závisí na: </a:t>
            </a:r>
            <a:endParaRPr lang="cs-CZ" dirty="0"/>
          </a:p>
          <a:p>
            <a:r>
              <a:rPr lang="cs-CZ" dirty="0"/>
              <a:t>druhu a formě podnětu; </a:t>
            </a:r>
          </a:p>
          <a:p>
            <a:r>
              <a:rPr lang="cs-CZ" dirty="0"/>
              <a:t>intenzitě a délce trvání podnětu; </a:t>
            </a:r>
          </a:p>
          <a:p>
            <a:r>
              <a:rPr lang="cs-CZ" dirty="0"/>
              <a:t>místu působení podnětu a reaktivitě organismu; </a:t>
            </a:r>
          </a:p>
          <a:p>
            <a:r>
              <a:rPr lang="cs-CZ" dirty="0"/>
              <a:t>tělesné konstituci; </a:t>
            </a:r>
          </a:p>
          <a:p>
            <a:r>
              <a:rPr lang="cs-CZ" dirty="0"/>
              <a:t>typu vyšší nervové činnosti a stavu endokrinního systému.</a:t>
            </a:r>
          </a:p>
          <a:p>
            <a:endParaRPr lang="cs-CZ" dirty="0"/>
          </a:p>
          <a:p>
            <a:endParaRPr lang="cs-CZ" dirty="0"/>
          </a:p>
        </p:txBody>
      </p:sp>
    </p:spTree>
    <p:extLst>
      <p:ext uri="{BB962C8B-B14F-4D97-AF65-F5344CB8AC3E}">
        <p14:creationId xmlns:p14="http://schemas.microsoft.com/office/powerpoint/2010/main" val="32441774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smtClean="0"/>
              <a:t>Fyzikální terapie</a:t>
            </a:r>
            <a:endParaRPr lang="cs-CZ" dirty="0"/>
          </a:p>
        </p:txBody>
      </p:sp>
      <p:sp>
        <p:nvSpPr>
          <p:cNvPr id="3" name="Zástupný symbol pro obsah 2"/>
          <p:cNvSpPr>
            <a:spLocks noGrp="1"/>
          </p:cNvSpPr>
          <p:nvPr>
            <p:ph idx="1"/>
          </p:nvPr>
        </p:nvSpPr>
        <p:spPr/>
        <p:txBody>
          <a:bodyPr/>
          <a:lstStyle/>
          <a:p>
            <a:pPr marL="0" indent="0">
              <a:buNone/>
            </a:pPr>
            <a:r>
              <a:rPr lang="cs-CZ" u="sng" dirty="0" smtClean="0"/>
              <a:t>Dělení:</a:t>
            </a:r>
          </a:p>
          <a:p>
            <a:pPr marL="0" indent="0">
              <a:buNone/>
            </a:pPr>
            <a:r>
              <a:rPr lang="cs-CZ" dirty="0" smtClean="0"/>
              <a:t>Mechanoterapie (mechanická energie) </a:t>
            </a:r>
          </a:p>
          <a:p>
            <a:pPr marL="0" indent="0">
              <a:buNone/>
            </a:pPr>
            <a:r>
              <a:rPr lang="cs-CZ" dirty="0" smtClean="0"/>
              <a:t>Termoterapie (tepelná energie) </a:t>
            </a:r>
          </a:p>
          <a:p>
            <a:pPr marL="0" indent="0">
              <a:buNone/>
            </a:pPr>
            <a:r>
              <a:rPr lang="cs-CZ" dirty="0" smtClean="0"/>
              <a:t>Fototerapie (světelná energie) </a:t>
            </a:r>
          </a:p>
          <a:p>
            <a:pPr marL="0" indent="0">
              <a:buNone/>
            </a:pPr>
            <a:r>
              <a:rPr lang="cs-CZ" dirty="0" smtClean="0"/>
              <a:t>Elektroterapie (elektrická energie) </a:t>
            </a:r>
          </a:p>
          <a:p>
            <a:pPr marL="0" indent="0">
              <a:buNone/>
            </a:pPr>
            <a:r>
              <a:rPr lang="cs-CZ" dirty="0" smtClean="0"/>
              <a:t>Hydroterapie (vodní energie) </a:t>
            </a:r>
          </a:p>
          <a:p>
            <a:endParaRPr lang="cs-CZ" dirty="0"/>
          </a:p>
        </p:txBody>
      </p:sp>
    </p:spTree>
    <p:extLst>
      <p:ext uri="{BB962C8B-B14F-4D97-AF65-F5344CB8AC3E}">
        <p14:creationId xmlns:p14="http://schemas.microsoft.com/office/powerpoint/2010/main" val="35312231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smtClean="0"/>
              <a:t>Fyzikální terapie</a:t>
            </a:r>
            <a:endParaRPr lang="cs-CZ" dirty="0"/>
          </a:p>
        </p:txBody>
      </p:sp>
      <p:sp>
        <p:nvSpPr>
          <p:cNvPr id="3" name="Zástupný symbol pro obsah 2"/>
          <p:cNvSpPr>
            <a:spLocks noGrp="1"/>
          </p:cNvSpPr>
          <p:nvPr>
            <p:ph idx="1"/>
          </p:nvPr>
        </p:nvSpPr>
        <p:spPr/>
        <p:txBody>
          <a:bodyPr/>
          <a:lstStyle/>
          <a:p>
            <a:pPr marL="0" indent="0">
              <a:buNone/>
            </a:pPr>
            <a:r>
              <a:rPr lang="cs-CZ" u="sng" dirty="0"/>
              <a:t>Mechanoterapie (mechanická energie) </a:t>
            </a:r>
            <a:endParaRPr lang="cs-CZ" dirty="0"/>
          </a:p>
          <a:p>
            <a:r>
              <a:rPr lang="cs-CZ" dirty="0"/>
              <a:t>masáže (klasické, reflexní, periostální, přístrojové, podvodní tlaková masáž, manuální </a:t>
            </a:r>
            <a:r>
              <a:rPr lang="cs-CZ" dirty="0" err="1"/>
              <a:t>lymfodrenáž</a:t>
            </a:r>
            <a:r>
              <a:rPr lang="cs-CZ" dirty="0"/>
              <a:t>); aj.</a:t>
            </a:r>
          </a:p>
          <a:p>
            <a:pPr marL="0" indent="0">
              <a:buNone/>
            </a:pPr>
            <a:r>
              <a:rPr lang="cs-CZ" u="sng" dirty="0"/>
              <a:t>Termoterapie (tepelná energie) </a:t>
            </a:r>
            <a:endParaRPr lang="cs-CZ" dirty="0"/>
          </a:p>
          <a:p>
            <a:r>
              <a:rPr lang="cs-CZ" dirty="0"/>
              <a:t>pozitivní termoterapie ( parafin, tepelné obklady – </a:t>
            </a:r>
            <a:r>
              <a:rPr lang="cs-CZ" dirty="0" err="1"/>
              <a:t>Fango</a:t>
            </a:r>
            <a:r>
              <a:rPr lang="cs-CZ" dirty="0"/>
              <a:t>, </a:t>
            </a:r>
            <a:r>
              <a:rPr lang="cs-CZ" dirty="0" err="1"/>
              <a:t>Lavatherm</a:t>
            </a:r>
            <a:r>
              <a:rPr lang="cs-CZ" dirty="0"/>
              <a:t>); </a:t>
            </a:r>
          </a:p>
          <a:p>
            <a:r>
              <a:rPr lang="cs-CZ" dirty="0"/>
              <a:t>negativní termoterapie (studený, ledový obklad, </a:t>
            </a:r>
            <a:r>
              <a:rPr lang="cs-CZ" dirty="0" err="1"/>
              <a:t>kryosáčky</a:t>
            </a:r>
            <a:r>
              <a:rPr lang="cs-CZ" dirty="0"/>
              <a:t>, </a:t>
            </a:r>
            <a:r>
              <a:rPr lang="cs-CZ" dirty="0" err="1"/>
              <a:t>kryokomory</a:t>
            </a:r>
            <a:r>
              <a:rPr lang="cs-CZ" dirty="0"/>
              <a:t>); </a:t>
            </a:r>
          </a:p>
          <a:p>
            <a:r>
              <a:rPr lang="cs-CZ" dirty="0"/>
              <a:t>kombinovaná termoterapie (střídavé koupele, sauna, skotské střiky)</a:t>
            </a:r>
          </a:p>
          <a:p>
            <a:pPr marL="0" indent="0">
              <a:buNone/>
            </a:pPr>
            <a:endParaRPr lang="cs-CZ" dirty="0"/>
          </a:p>
        </p:txBody>
      </p:sp>
    </p:spTree>
    <p:extLst>
      <p:ext uri="{BB962C8B-B14F-4D97-AF65-F5344CB8AC3E}">
        <p14:creationId xmlns:p14="http://schemas.microsoft.com/office/powerpoint/2010/main" val="33433951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smtClean="0"/>
              <a:t>Fyzikální terapie</a:t>
            </a:r>
            <a:endParaRPr lang="cs-CZ" dirty="0"/>
          </a:p>
        </p:txBody>
      </p:sp>
      <p:sp>
        <p:nvSpPr>
          <p:cNvPr id="3" name="Zástupný symbol pro obsah 2"/>
          <p:cNvSpPr>
            <a:spLocks noGrp="1"/>
          </p:cNvSpPr>
          <p:nvPr>
            <p:ph idx="1"/>
          </p:nvPr>
        </p:nvSpPr>
        <p:spPr/>
        <p:txBody>
          <a:bodyPr>
            <a:normAutofit lnSpcReduction="10000"/>
          </a:bodyPr>
          <a:lstStyle/>
          <a:p>
            <a:pPr marL="0" indent="0">
              <a:buNone/>
            </a:pPr>
            <a:r>
              <a:rPr lang="cs-CZ" u="sng" dirty="0"/>
              <a:t>Fototerapie (světelná energie)</a:t>
            </a:r>
            <a:r>
              <a:rPr lang="cs-CZ" dirty="0"/>
              <a:t> </a:t>
            </a:r>
          </a:p>
          <a:p>
            <a:r>
              <a:rPr lang="cs-CZ" dirty="0"/>
              <a:t>UV záření;  </a:t>
            </a:r>
          </a:p>
          <a:p>
            <a:r>
              <a:rPr lang="cs-CZ" dirty="0" err="1"/>
              <a:t>biolampa</a:t>
            </a:r>
            <a:r>
              <a:rPr lang="cs-CZ" dirty="0"/>
              <a:t>; </a:t>
            </a:r>
          </a:p>
          <a:p>
            <a:r>
              <a:rPr lang="cs-CZ" dirty="0"/>
              <a:t>laser; </a:t>
            </a:r>
          </a:p>
          <a:p>
            <a:r>
              <a:rPr lang="cs-CZ" dirty="0"/>
              <a:t>infračervené záření. </a:t>
            </a:r>
            <a:endParaRPr lang="cs-CZ" dirty="0" smtClean="0"/>
          </a:p>
          <a:p>
            <a:pPr marL="0" indent="0">
              <a:buNone/>
            </a:pPr>
            <a:r>
              <a:rPr lang="cs-CZ" u="sng" dirty="0"/>
              <a:t>Elektroterapie</a:t>
            </a:r>
            <a:r>
              <a:rPr lang="cs-CZ" dirty="0"/>
              <a:t> (elektrická energie) </a:t>
            </a:r>
          </a:p>
          <a:p>
            <a:r>
              <a:rPr lang="cs-CZ" dirty="0"/>
              <a:t>galvanoterapie; </a:t>
            </a:r>
          </a:p>
          <a:p>
            <a:r>
              <a:rPr lang="cs-CZ" dirty="0"/>
              <a:t>nízkofrekvenční terapie; </a:t>
            </a:r>
          </a:p>
          <a:p>
            <a:r>
              <a:rPr lang="cs-CZ" dirty="0"/>
              <a:t>magnetoterapie. </a:t>
            </a:r>
          </a:p>
          <a:p>
            <a:endParaRPr lang="cs-CZ" dirty="0"/>
          </a:p>
          <a:p>
            <a:endParaRPr lang="cs-CZ" dirty="0"/>
          </a:p>
        </p:txBody>
      </p:sp>
    </p:spTree>
    <p:extLst>
      <p:ext uri="{BB962C8B-B14F-4D97-AF65-F5344CB8AC3E}">
        <p14:creationId xmlns:p14="http://schemas.microsoft.com/office/powerpoint/2010/main" val="2765459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smtClean="0"/>
              <a:t>Ergoterapie</a:t>
            </a:r>
            <a:endParaRPr lang="cs-CZ" dirty="0"/>
          </a:p>
        </p:txBody>
      </p:sp>
      <p:sp>
        <p:nvSpPr>
          <p:cNvPr id="3" name="Zástupný symbol pro obsah 2"/>
          <p:cNvSpPr>
            <a:spLocks noGrp="1"/>
          </p:cNvSpPr>
          <p:nvPr>
            <p:ph idx="1"/>
          </p:nvPr>
        </p:nvSpPr>
        <p:spPr/>
        <p:txBody>
          <a:bodyPr>
            <a:normAutofit fontScale="92500" lnSpcReduction="20000"/>
          </a:bodyPr>
          <a:lstStyle/>
          <a:p>
            <a:r>
              <a:rPr lang="cs-CZ" dirty="0"/>
              <a:t>Výraz ergoterapie vznikl složením řeckých slov </a:t>
            </a:r>
            <a:r>
              <a:rPr lang="cs-CZ" dirty="0" err="1"/>
              <a:t>ergon</a:t>
            </a:r>
            <a:r>
              <a:rPr lang="cs-CZ" dirty="0"/>
              <a:t> = práce a </a:t>
            </a:r>
            <a:r>
              <a:rPr lang="cs-CZ" dirty="0" err="1"/>
              <a:t>therapia</a:t>
            </a:r>
            <a:r>
              <a:rPr lang="cs-CZ" dirty="0"/>
              <a:t> = léčení, terapie. Od šedesátých let 20. století se začíná v některých evropských jazycích výraz používat pro označení profese ergoterapie místo původního pojmenování pracovní terapie</a:t>
            </a:r>
          </a:p>
          <a:p>
            <a:r>
              <a:rPr lang="cs-CZ" dirty="0"/>
              <a:t>Mezi činnostní a pracovní terapií je velmi tenká hranice, hlavním záchytným bodem může být, že pracovní terapie (ergoterapie) směřuje k jistému konkrétnímu výrobku, k výsledku práce. </a:t>
            </a:r>
          </a:p>
          <a:p>
            <a:r>
              <a:rPr lang="cs-CZ" dirty="0"/>
              <a:t>U mládeže a dospělých klientů se dosahuje terapeutických cílů prostřednictvím rukodělných činností (práce s textilem, se dřevem, přírodními materiály...) a nácvikem v oblasti praktického života (v oblasti samostatného bydlení, péče o domácnost...) </a:t>
            </a:r>
          </a:p>
          <a:p>
            <a:r>
              <a:rPr lang="cs-CZ" dirty="0"/>
              <a:t>U dětí využívá pracovní (činnostní) terapie formu dětské hry (imitovány každodenní práce nebo profese, sebeobsluha, hygiena...)</a:t>
            </a:r>
          </a:p>
          <a:p>
            <a:endParaRPr lang="cs-CZ" dirty="0"/>
          </a:p>
        </p:txBody>
      </p:sp>
    </p:spTree>
    <p:extLst>
      <p:ext uri="{BB962C8B-B14F-4D97-AF65-F5344CB8AC3E}">
        <p14:creationId xmlns:p14="http://schemas.microsoft.com/office/powerpoint/2010/main" val="31477193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smtClean="0"/>
              <a:t>Fyzikální terapie</a:t>
            </a:r>
            <a:endParaRPr lang="cs-CZ" dirty="0"/>
          </a:p>
        </p:txBody>
      </p:sp>
      <p:sp>
        <p:nvSpPr>
          <p:cNvPr id="3" name="Zástupný symbol pro obsah 2"/>
          <p:cNvSpPr>
            <a:spLocks noGrp="1"/>
          </p:cNvSpPr>
          <p:nvPr>
            <p:ph idx="1"/>
          </p:nvPr>
        </p:nvSpPr>
        <p:spPr/>
        <p:txBody>
          <a:bodyPr/>
          <a:lstStyle/>
          <a:p>
            <a:pPr marL="0" indent="0">
              <a:buNone/>
            </a:pPr>
            <a:r>
              <a:rPr lang="cs-CZ" u="sng" dirty="0"/>
              <a:t>Hydroterapie (vodní energie) </a:t>
            </a:r>
            <a:endParaRPr lang="cs-CZ" dirty="0"/>
          </a:p>
          <a:p>
            <a:r>
              <a:rPr lang="cs-CZ" dirty="0"/>
              <a:t>lázně (celková, sedací, nožní, ruční, podvodní, přísadová); </a:t>
            </a:r>
          </a:p>
          <a:p>
            <a:r>
              <a:rPr lang="cs-CZ" dirty="0"/>
              <a:t>sprchy, polevy;</a:t>
            </a:r>
          </a:p>
          <a:p>
            <a:r>
              <a:rPr lang="cs-CZ" dirty="0"/>
              <a:t>kombinovaná terapie;</a:t>
            </a:r>
          </a:p>
          <a:p>
            <a:endParaRPr lang="cs-CZ" dirty="0"/>
          </a:p>
        </p:txBody>
      </p:sp>
    </p:spTree>
    <p:extLst>
      <p:ext uri="{BB962C8B-B14F-4D97-AF65-F5344CB8AC3E}">
        <p14:creationId xmlns:p14="http://schemas.microsoft.com/office/powerpoint/2010/main" val="9204746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smtClean="0"/>
              <a:t>Psychomotorická terapie</a:t>
            </a:r>
            <a:endParaRPr lang="cs-CZ" dirty="0"/>
          </a:p>
        </p:txBody>
      </p:sp>
      <p:sp>
        <p:nvSpPr>
          <p:cNvPr id="3" name="Zástupný symbol pro obsah 2"/>
          <p:cNvSpPr>
            <a:spLocks noGrp="1"/>
          </p:cNvSpPr>
          <p:nvPr>
            <p:ph idx="1"/>
          </p:nvPr>
        </p:nvSpPr>
        <p:spPr/>
        <p:txBody>
          <a:bodyPr>
            <a:normAutofit lnSpcReduction="10000"/>
          </a:bodyPr>
          <a:lstStyle/>
          <a:p>
            <a:pPr marL="0" indent="0">
              <a:buNone/>
            </a:pPr>
            <a:r>
              <a:rPr lang="cs-CZ" b="1" dirty="0"/>
              <a:t>Bazální </a:t>
            </a:r>
            <a:r>
              <a:rPr lang="cs-CZ" b="1" dirty="0" smtClean="0"/>
              <a:t>stimulace</a:t>
            </a:r>
          </a:p>
          <a:p>
            <a:pPr marL="0" indent="0">
              <a:buNone/>
            </a:pPr>
            <a:r>
              <a:rPr lang="cs-CZ" dirty="0" smtClean="0"/>
              <a:t>je </a:t>
            </a:r>
            <a:r>
              <a:rPr lang="cs-CZ" dirty="0"/>
              <a:t>vědecký pedagogicko-ošetřovatelský koncept podporující vnímání, komunikaci a pohybové schopnosti člověka. Ošetřovatelská péče nebo pedagogická praxe je v konceptu strukturovaná tak, aby byly podporovány zachovalé schopnosti (komunikační a pohybové) klienta nebo žáka. Předpokladem je také práce s autobiografií (individualitou) klienta a integrace jeho příbuzných do ošetřovatelského nebo pedagogického procesu. Koncept má vypracované rehabilitační techniky pro stimulaci vnímání tělesného schématu (somatická stimulace), vestibulární stimulaci, vibrační, taktilně-haptickou, chuťovou, optickou, auditivní a olfaktorickou stimulaci. </a:t>
            </a:r>
          </a:p>
        </p:txBody>
      </p:sp>
    </p:spTree>
    <p:extLst>
      <p:ext uri="{BB962C8B-B14F-4D97-AF65-F5344CB8AC3E}">
        <p14:creationId xmlns:p14="http://schemas.microsoft.com/office/powerpoint/2010/main" val="31357693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smtClean="0"/>
              <a:t>Psychomotorická terapie</a:t>
            </a:r>
            <a:endParaRPr lang="cs-CZ" dirty="0"/>
          </a:p>
        </p:txBody>
      </p:sp>
      <p:sp>
        <p:nvSpPr>
          <p:cNvPr id="3" name="Zástupný symbol pro obsah 2"/>
          <p:cNvSpPr>
            <a:spLocks noGrp="1"/>
          </p:cNvSpPr>
          <p:nvPr>
            <p:ph idx="1"/>
          </p:nvPr>
        </p:nvSpPr>
        <p:spPr/>
        <p:txBody>
          <a:bodyPr>
            <a:normAutofit fontScale="92500" lnSpcReduction="10000"/>
          </a:bodyPr>
          <a:lstStyle/>
          <a:p>
            <a:r>
              <a:rPr lang="cs-CZ" dirty="0"/>
              <a:t>Bazálně stimulující ošetřovatelská péče  se přizpůsobuje věku a stavu klienta. Elementy konceptu integrované do péče mají význam jak např. v neonatologické intenzívní péči u dětí předčasně narozených, tak také v péči o děti i dospělé s vrozeným intelektovým a somatickým postižením, u lidí s různými akutními a chronickými onemocněními, po úrazech mozku a také klientů s demencí.</a:t>
            </a:r>
          </a:p>
          <a:p>
            <a:r>
              <a:rPr lang="cs-CZ" dirty="0"/>
              <a:t>Autorem konceptu je profesor  Dr. Andreas Fröhlich, speciální pedagog. Od roku 1970 pracoval  v Rehabilitačním centru </a:t>
            </a:r>
            <a:r>
              <a:rPr lang="cs-CZ" dirty="0" err="1"/>
              <a:t>Landstuhl</a:t>
            </a:r>
            <a:r>
              <a:rPr lang="cs-CZ" dirty="0"/>
              <a:t> v Německu s dětmi, které se narodily s těžkým kombinovaným somatickým a intelektovým postižením</a:t>
            </a:r>
            <a:r>
              <a:rPr lang="cs-CZ" dirty="0" smtClean="0"/>
              <a:t>.</a:t>
            </a:r>
          </a:p>
          <a:p>
            <a:r>
              <a:rPr lang="cs-CZ" dirty="0"/>
              <a:t> </a:t>
            </a:r>
          </a:p>
          <a:p>
            <a:r>
              <a:rPr lang="cs-CZ" u="sng" dirty="0">
                <a:hlinkClick r:id="rId2"/>
              </a:rPr>
              <a:t>https://www.bazalni-stimulace.cz/o-bazalni-stimulaci/pomucky</a:t>
            </a:r>
            <a:r>
              <a:rPr lang="cs-CZ" u="sng" dirty="0" smtClean="0">
                <a:hlinkClick r:id="rId2"/>
              </a:rPr>
              <a:t>/</a:t>
            </a:r>
            <a:endParaRPr lang="cs-CZ" u="sng" dirty="0" smtClean="0"/>
          </a:p>
          <a:p>
            <a:endParaRPr lang="cs-CZ" dirty="0"/>
          </a:p>
          <a:p>
            <a:endParaRPr lang="cs-CZ" dirty="0"/>
          </a:p>
        </p:txBody>
      </p:sp>
    </p:spTree>
    <p:extLst>
      <p:ext uri="{BB962C8B-B14F-4D97-AF65-F5344CB8AC3E}">
        <p14:creationId xmlns:p14="http://schemas.microsoft.com/office/powerpoint/2010/main" val="32594169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smtClean="0"/>
              <a:t>Zooterapie</a:t>
            </a:r>
            <a:endParaRPr lang="cs-CZ" dirty="0"/>
          </a:p>
        </p:txBody>
      </p:sp>
      <p:sp>
        <p:nvSpPr>
          <p:cNvPr id="3" name="Zástupný symbol pro obsah 2"/>
          <p:cNvSpPr>
            <a:spLocks noGrp="1"/>
          </p:cNvSpPr>
          <p:nvPr>
            <p:ph idx="1"/>
          </p:nvPr>
        </p:nvSpPr>
        <p:spPr/>
        <p:txBody>
          <a:bodyPr/>
          <a:lstStyle/>
          <a:p>
            <a:r>
              <a:rPr lang="cs-CZ" dirty="0"/>
              <a:t>AAT (Animal </a:t>
            </a:r>
            <a:r>
              <a:rPr lang="cs-CZ" dirty="0" err="1"/>
              <a:t>Assisted</a:t>
            </a:r>
            <a:r>
              <a:rPr lang="cs-CZ" dirty="0"/>
              <a:t> </a:t>
            </a:r>
            <a:r>
              <a:rPr lang="cs-CZ" dirty="0" err="1"/>
              <a:t>Therapy</a:t>
            </a:r>
            <a:r>
              <a:rPr lang="cs-CZ" dirty="0"/>
              <a:t>) - zvíře je nedílnou součástí terapeutického procesu. Provádí ji zdravotnický personál za pomoci vybraného zvířete. Výsledek je objektivně pozorovatelný a měřitelný (např. vyprovokování pohybu, zvětšení slovní zásoby apod.) </a:t>
            </a:r>
          </a:p>
          <a:p>
            <a:r>
              <a:rPr lang="cs-CZ" dirty="0"/>
              <a:t>AAA (Animal </a:t>
            </a:r>
            <a:r>
              <a:rPr lang="cs-CZ" dirty="0" err="1"/>
              <a:t>Assistend</a:t>
            </a:r>
            <a:r>
              <a:rPr lang="cs-CZ" dirty="0"/>
              <a:t> </a:t>
            </a:r>
            <a:r>
              <a:rPr lang="cs-CZ" dirty="0" err="1"/>
              <a:t>Activities</a:t>
            </a:r>
            <a:r>
              <a:rPr lang="cs-CZ" dirty="0"/>
              <a:t>) </a:t>
            </a:r>
          </a:p>
          <a:p>
            <a:r>
              <a:rPr lang="cs-CZ" dirty="0"/>
              <a:t>forma pasivní: např. umístění akvária ve společenské místnosti navozuje příjemné prostředí. Role zvířete je pasivní, ale pozitivní efekt zde vnáší již svou přítomností. </a:t>
            </a:r>
            <a:endParaRPr lang="cs-CZ" dirty="0" smtClean="0"/>
          </a:p>
          <a:p>
            <a:r>
              <a:rPr lang="cs-CZ" dirty="0" smtClean="0"/>
              <a:t>Jaké tipy zooterapie znáte? </a:t>
            </a:r>
            <a:endParaRPr lang="cs-CZ" dirty="0"/>
          </a:p>
          <a:p>
            <a:endParaRPr lang="cs-CZ" dirty="0"/>
          </a:p>
        </p:txBody>
      </p:sp>
    </p:spTree>
    <p:extLst>
      <p:ext uri="{BB962C8B-B14F-4D97-AF65-F5344CB8AC3E}">
        <p14:creationId xmlns:p14="http://schemas.microsoft.com/office/powerpoint/2010/main" val="35968736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smtClean="0"/>
              <a:t>Ergoterapie</a:t>
            </a:r>
            <a:endParaRPr lang="cs-CZ" dirty="0"/>
          </a:p>
        </p:txBody>
      </p:sp>
      <p:sp>
        <p:nvSpPr>
          <p:cNvPr id="3" name="Zástupný symbol pro obsah 2"/>
          <p:cNvSpPr>
            <a:spLocks noGrp="1"/>
          </p:cNvSpPr>
          <p:nvPr>
            <p:ph idx="1"/>
          </p:nvPr>
        </p:nvSpPr>
        <p:spPr/>
        <p:txBody>
          <a:bodyPr/>
          <a:lstStyle/>
          <a:p>
            <a:r>
              <a:rPr lang="cs-CZ" dirty="0"/>
              <a:t>Má velmi povzbudivý účinek na udržení nebo znovuzískání ztracených sil a sebedůvěry, odpoutává pozornost od onemocnění a zbavuje nemocného jinak velmi častých pesimistických myšlenek. Pomáhá nalézt způsoby, jak trvalé poruchy zdraví obejít a porušené funkce nahradit (kompenzovat), jak se co nejlépe znovu zapojit do plnohodnotného života). </a:t>
            </a:r>
          </a:p>
        </p:txBody>
      </p:sp>
    </p:spTree>
    <p:extLst>
      <p:ext uri="{BB962C8B-B14F-4D97-AF65-F5344CB8AC3E}">
        <p14:creationId xmlns:p14="http://schemas.microsoft.com/office/powerpoint/2010/main" val="9337801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smtClean="0"/>
              <a:t>Ergoterapie - oblasti</a:t>
            </a:r>
            <a:endParaRPr lang="cs-CZ" dirty="0"/>
          </a:p>
        </p:txBody>
      </p:sp>
      <p:sp>
        <p:nvSpPr>
          <p:cNvPr id="3" name="Zástupný symbol pro obsah 2"/>
          <p:cNvSpPr>
            <a:spLocks noGrp="1"/>
          </p:cNvSpPr>
          <p:nvPr>
            <p:ph idx="1"/>
          </p:nvPr>
        </p:nvSpPr>
        <p:spPr/>
        <p:txBody>
          <a:bodyPr/>
          <a:lstStyle/>
          <a:p>
            <a:r>
              <a:rPr lang="cs-CZ" b="1" dirty="0"/>
              <a:t>kondiční ergoterapie </a:t>
            </a:r>
            <a:endParaRPr lang="cs-CZ" dirty="0"/>
          </a:p>
          <a:p>
            <a:r>
              <a:rPr lang="cs-CZ" b="1" dirty="0"/>
              <a:t>ergoterapie cílená na postiženou oblast </a:t>
            </a:r>
            <a:endParaRPr lang="cs-CZ" dirty="0"/>
          </a:p>
          <a:p>
            <a:r>
              <a:rPr lang="cs-CZ" b="1" dirty="0"/>
              <a:t>ergoterapie zaměřená na pracovní začlenění </a:t>
            </a:r>
            <a:endParaRPr lang="cs-CZ" dirty="0"/>
          </a:p>
          <a:p>
            <a:r>
              <a:rPr lang="cs-CZ" b="1" dirty="0"/>
              <a:t>ergoterapie zaměřená na výchovu k soběstačnosti, trénink ADL (</a:t>
            </a:r>
            <a:r>
              <a:rPr lang="cs-CZ" b="1" dirty="0" err="1"/>
              <a:t>activities</a:t>
            </a:r>
            <a:r>
              <a:rPr lang="cs-CZ" b="1" dirty="0"/>
              <a:t> </a:t>
            </a:r>
            <a:r>
              <a:rPr lang="cs-CZ" b="1" dirty="0" err="1"/>
              <a:t>of</a:t>
            </a:r>
            <a:r>
              <a:rPr lang="cs-CZ" b="1" dirty="0"/>
              <a:t> </a:t>
            </a:r>
            <a:r>
              <a:rPr lang="cs-CZ" b="1" dirty="0" err="1"/>
              <a:t>daily</a:t>
            </a:r>
            <a:r>
              <a:rPr lang="cs-CZ" b="1" dirty="0"/>
              <a:t> </a:t>
            </a:r>
            <a:r>
              <a:rPr lang="cs-CZ" b="1" dirty="0" err="1"/>
              <a:t>living</a:t>
            </a:r>
            <a:r>
              <a:rPr lang="cs-CZ" b="1" dirty="0"/>
              <a:t>)</a:t>
            </a:r>
            <a:endParaRPr lang="cs-CZ" dirty="0"/>
          </a:p>
          <a:p>
            <a:endParaRPr lang="cs-CZ" dirty="0"/>
          </a:p>
        </p:txBody>
      </p:sp>
    </p:spTree>
    <p:extLst>
      <p:ext uri="{BB962C8B-B14F-4D97-AF65-F5344CB8AC3E}">
        <p14:creationId xmlns:p14="http://schemas.microsoft.com/office/powerpoint/2010/main" val="12548729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smtClean="0"/>
              <a:t>Ergoterapie - oblasti</a:t>
            </a:r>
            <a:endParaRPr lang="cs-CZ" dirty="0"/>
          </a:p>
        </p:txBody>
      </p:sp>
      <p:sp>
        <p:nvSpPr>
          <p:cNvPr id="3" name="Zástupný symbol pro obsah 2"/>
          <p:cNvSpPr>
            <a:spLocks noGrp="1"/>
          </p:cNvSpPr>
          <p:nvPr>
            <p:ph idx="1"/>
          </p:nvPr>
        </p:nvSpPr>
        <p:spPr/>
        <p:txBody>
          <a:bodyPr/>
          <a:lstStyle/>
          <a:p>
            <a:r>
              <a:rPr lang="cs-CZ" b="1" dirty="0" smtClean="0"/>
              <a:t>Kondiční ergoterapie</a:t>
            </a:r>
          </a:p>
          <a:p>
            <a:r>
              <a:rPr lang="cs-CZ" dirty="0" smtClean="0"/>
              <a:t>kde </a:t>
            </a:r>
            <a:r>
              <a:rPr lang="cs-CZ" dirty="0"/>
              <a:t>jejím cílem je odpoutat pozornost od sebe sama, udržet duševní pohodu klienta nebo, pacienta, umožnit mu navázání nových kontaktů a přátelských vztahů. Činnosti zařazené do kondiční ergoterapie by měli klienta zajímat,  těšit, měl by je dělat s chutí. Proto je důležité vybrat vhodné činnosti, materiál, náměty, promyslet jak se výrobky využijí atd.</a:t>
            </a:r>
          </a:p>
          <a:p>
            <a:endParaRPr lang="cs-CZ" dirty="0"/>
          </a:p>
        </p:txBody>
      </p:sp>
    </p:spTree>
    <p:extLst>
      <p:ext uri="{BB962C8B-B14F-4D97-AF65-F5344CB8AC3E}">
        <p14:creationId xmlns:p14="http://schemas.microsoft.com/office/powerpoint/2010/main" val="11751332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smtClean="0"/>
              <a:t>Ergoterapie - oblasti</a:t>
            </a:r>
            <a:endParaRPr lang="cs-CZ" dirty="0"/>
          </a:p>
        </p:txBody>
      </p:sp>
      <p:sp>
        <p:nvSpPr>
          <p:cNvPr id="3" name="Zástupný symbol pro obsah 2"/>
          <p:cNvSpPr>
            <a:spLocks noGrp="1"/>
          </p:cNvSpPr>
          <p:nvPr>
            <p:ph idx="1"/>
          </p:nvPr>
        </p:nvSpPr>
        <p:spPr/>
        <p:txBody>
          <a:bodyPr/>
          <a:lstStyle/>
          <a:p>
            <a:pPr marL="0" indent="0">
              <a:buNone/>
            </a:pPr>
            <a:r>
              <a:rPr lang="cs-CZ" b="1" dirty="0"/>
              <a:t>ergoterapie cílená na postiženou oblast </a:t>
            </a:r>
            <a:endParaRPr lang="cs-CZ" dirty="0"/>
          </a:p>
          <a:p>
            <a:r>
              <a:rPr lang="cs-CZ" dirty="0"/>
              <a:t>kde jejím cílem je zvětšení svalové síly, zlepšení rozsahu hybnosti a zlepšení svalové koordinace a taxe - pohyb organizmu směrem k určitému podnětu. Proto je nezbytná znalost pohybového aparátu – kostry svalů a kineziologie</a:t>
            </a:r>
          </a:p>
          <a:p>
            <a:endParaRPr lang="cs-CZ" dirty="0"/>
          </a:p>
        </p:txBody>
      </p:sp>
    </p:spTree>
    <p:extLst>
      <p:ext uri="{BB962C8B-B14F-4D97-AF65-F5344CB8AC3E}">
        <p14:creationId xmlns:p14="http://schemas.microsoft.com/office/powerpoint/2010/main" val="36976738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smtClean="0"/>
              <a:t>Ergoterapie - oblasti</a:t>
            </a:r>
            <a:endParaRPr lang="cs-CZ" dirty="0"/>
          </a:p>
        </p:txBody>
      </p:sp>
      <p:sp>
        <p:nvSpPr>
          <p:cNvPr id="3" name="Zástupný symbol pro obsah 2"/>
          <p:cNvSpPr>
            <a:spLocks noGrp="1"/>
          </p:cNvSpPr>
          <p:nvPr>
            <p:ph idx="1"/>
          </p:nvPr>
        </p:nvSpPr>
        <p:spPr>
          <a:xfrm>
            <a:off x="838200" y="1371600"/>
            <a:ext cx="10515600" cy="4805363"/>
          </a:xfrm>
        </p:spPr>
        <p:txBody>
          <a:bodyPr>
            <a:normAutofit fontScale="92500" lnSpcReduction="10000"/>
          </a:bodyPr>
          <a:lstStyle/>
          <a:p>
            <a:pPr marL="0" indent="0">
              <a:buNone/>
            </a:pPr>
            <a:r>
              <a:rPr lang="cs-CZ" b="1" dirty="0"/>
              <a:t>ergoterapie zaměřená na pracovní začlenění </a:t>
            </a:r>
            <a:endParaRPr lang="cs-CZ" dirty="0"/>
          </a:p>
          <a:p>
            <a:r>
              <a:rPr lang="cs-CZ" dirty="0"/>
              <a:t>snahou je </a:t>
            </a:r>
            <a:r>
              <a:rPr lang="cs-CZ" dirty="0" err="1"/>
              <a:t>znovuzačlenění</a:t>
            </a:r>
            <a:r>
              <a:rPr lang="cs-CZ" dirty="0"/>
              <a:t> pacienta do aktivního života s přihlédnutím k postižení. Cílem je na základě </a:t>
            </a:r>
            <a:r>
              <a:rPr lang="cs-CZ" dirty="0" err="1"/>
              <a:t>ergodiagnostiky</a:t>
            </a:r>
            <a:r>
              <a:rPr lang="cs-CZ" dirty="0"/>
              <a:t> stanovit možnosti opětovného začlenění do zaměstnání, do pracovního kolektivu nebo navrhnout vhodné změny zaměstnání. Tato oblast je aktuální zvláště po úrazech nebo při dlouhodobé nemoci. U osob v aktivním věku ohrožených dlouhodobým nebo trvalým zdravotním postižením nepostačí jen některá z forem fyzikální terapie, je potřeba začít s ergoterapií. Pro volbu metod a postupů je nutné zjistit jaké následky onemocnění zanechalo a jaké jsou jeho možnosti zapojení do práce, tj., zda je možný návrat do původního zaměstnání nebo je nutná (možná) rekvalifikace. Pracovní činnosti, které se v ergoterapii zařazují, zabrání </a:t>
            </a:r>
            <a:r>
              <a:rPr lang="cs-CZ" dirty="0" err="1"/>
              <a:t>m.j</a:t>
            </a:r>
            <a:r>
              <a:rPr lang="cs-CZ" dirty="0"/>
              <a:t>. odvyknutí práci, ztrátě určitých algoritmů (vstát, vykonat hygienu, obléct se atd.), přispějí k udržení se v určité duševní i tělesné </a:t>
            </a:r>
            <a:r>
              <a:rPr lang="cs-CZ" dirty="0" smtClean="0"/>
              <a:t>kondici)</a:t>
            </a:r>
            <a:endParaRPr lang="cs-CZ" dirty="0"/>
          </a:p>
          <a:p>
            <a:endParaRPr lang="cs-CZ" dirty="0"/>
          </a:p>
        </p:txBody>
      </p:sp>
    </p:spTree>
    <p:extLst>
      <p:ext uri="{BB962C8B-B14F-4D97-AF65-F5344CB8AC3E}">
        <p14:creationId xmlns:p14="http://schemas.microsoft.com/office/powerpoint/2010/main" val="20156942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smtClean="0"/>
              <a:t>Ergoterapie - oblasti</a:t>
            </a:r>
            <a:endParaRPr lang="cs-CZ" dirty="0"/>
          </a:p>
        </p:txBody>
      </p:sp>
      <p:sp>
        <p:nvSpPr>
          <p:cNvPr id="3" name="Zástupný symbol pro obsah 2"/>
          <p:cNvSpPr>
            <a:spLocks noGrp="1"/>
          </p:cNvSpPr>
          <p:nvPr>
            <p:ph idx="1"/>
          </p:nvPr>
        </p:nvSpPr>
        <p:spPr/>
        <p:txBody>
          <a:bodyPr/>
          <a:lstStyle/>
          <a:p>
            <a:pPr marL="0" indent="0">
              <a:buNone/>
            </a:pPr>
            <a:r>
              <a:rPr lang="cs-CZ" b="1" dirty="0"/>
              <a:t>ergoterapie zaměřená na výchovu k soběstačnosti, trénink ADL (</a:t>
            </a:r>
            <a:r>
              <a:rPr lang="cs-CZ" b="1" dirty="0" err="1"/>
              <a:t>activities</a:t>
            </a:r>
            <a:r>
              <a:rPr lang="cs-CZ" b="1" dirty="0"/>
              <a:t> </a:t>
            </a:r>
            <a:r>
              <a:rPr lang="cs-CZ" b="1" dirty="0" err="1"/>
              <a:t>of</a:t>
            </a:r>
            <a:r>
              <a:rPr lang="cs-CZ" b="1" dirty="0"/>
              <a:t> </a:t>
            </a:r>
            <a:r>
              <a:rPr lang="cs-CZ" b="1" dirty="0" err="1"/>
              <a:t>daily</a:t>
            </a:r>
            <a:r>
              <a:rPr lang="cs-CZ" b="1" dirty="0"/>
              <a:t> </a:t>
            </a:r>
            <a:r>
              <a:rPr lang="cs-CZ" b="1" dirty="0" err="1"/>
              <a:t>living</a:t>
            </a:r>
            <a:r>
              <a:rPr lang="cs-CZ" b="1" dirty="0"/>
              <a:t>)</a:t>
            </a:r>
            <a:endParaRPr lang="cs-CZ" dirty="0"/>
          </a:p>
          <a:p>
            <a:r>
              <a:rPr lang="cs-CZ" dirty="0"/>
              <a:t>Jde především o všední denní činnosti vztahující se na základní fyzické funkce, které dotvářejí každodenní život klienta. (personální ADL, nebo basální ADL). Sem patří hygiena, (koupání, použití WC, aj.) oblékání, jedení, přesuny a mobilita. Nebo může jít o sociální aktivity běžného života (instrumentální ADL, nebo rozšířené ADL). Např. nákup, příprava jídla, domácí práce, praní, manipulace s penězi, použití dopravy, jízda autem, telefonování.</a:t>
            </a:r>
          </a:p>
          <a:p>
            <a:endParaRPr lang="cs-CZ" dirty="0"/>
          </a:p>
        </p:txBody>
      </p:sp>
    </p:spTree>
    <p:extLst>
      <p:ext uri="{BB962C8B-B14F-4D97-AF65-F5344CB8AC3E}">
        <p14:creationId xmlns:p14="http://schemas.microsoft.com/office/powerpoint/2010/main" val="20968907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smtClean="0"/>
              <a:t>Fyzioterapie</a:t>
            </a:r>
            <a:endParaRPr lang="cs-CZ" dirty="0"/>
          </a:p>
        </p:txBody>
      </p:sp>
      <p:sp>
        <p:nvSpPr>
          <p:cNvPr id="3" name="Zástupný symbol pro obsah 2"/>
          <p:cNvSpPr>
            <a:spLocks noGrp="1"/>
          </p:cNvSpPr>
          <p:nvPr>
            <p:ph idx="1"/>
          </p:nvPr>
        </p:nvSpPr>
        <p:spPr/>
        <p:txBody>
          <a:bodyPr>
            <a:normAutofit fontScale="92500" lnSpcReduction="10000"/>
          </a:bodyPr>
          <a:lstStyle/>
          <a:p>
            <a:r>
              <a:rPr lang="cs-CZ" dirty="0"/>
              <a:t>Fyzioterapie se zabývá prevencí, diagnostikou a léčbou pohybového aparátu. Je také součástí léčby dechových obtíží, problémů lymfatického systému a civilizačních onemocnění. Uplatní se všude tam, kde trpí svaly, klouby a u neurologických (nervových) onemocnění. </a:t>
            </a:r>
            <a:endParaRPr lang="cs-CZ" dirty="0" smtClean="0"/>
          </a:p>
          <a:p>
            <a:r>
              <a:rPr lang="cs-CZ" dirty="0" smtClean="0"/>
              <a:t>Fyzioterapie </a:t>
            </a:r>
            <a:r>
              <a:rPr lang="cs-CZ" dirty="0"/>
              <a:t>řeší bolesti kloubů, svalů a páteře, obtíže vzniklé přetížením (jednotvárným pracovním zatížením, sportem, velkým jednorázovým zatížením). Pomáhá při špatném pohybovém vývoji dětí, vadném držení těla, skolióze a plochých nohách. </a:t>
            </a:r>
            <a:endParaRPr lang="cs-CZ" dirty="0" smtClean="0"/>
          </a:p>
          <a:p>
            <a:r>
              <a:rPr lang="cs-CZ" dirty="0" smtClean="0"/>
              <a:t>Fyzioterapie </a:t>
            </a:r>
            <a:r>
              <a:rPr lang="cs-CZ" dirty="0"/>
              <a:t>také usnadňuje uzdravování po úrazech a operacích. Využívají ji i pacienti s neurologickými onemocněními, která se odrážejí v pohybovém aparátu jako jsou Parkinsonova nemoc, roztroušená skleróza mozkomíšní, cévní mozková příhoda (mrtvice) a všechny druhy obrn.</a:t>
            </a:r>
          </a:p>
        </p:txBody>
      </p:sp>
    </p:spTree>
    <p:extLst>
      <p:ext uri="{BB962C8B-B14F-4D97-AF65-F5344CB8AC3E}">
        <p14:creationId xmlns:p14="http://schemas.microsoft.com/office/powerpoint/2010/main" val="2200333834"/>
      </p:ext>
    </p:extLst>
  </p:cSld>
  <p:clrMapOvr>
    <a:masterClrMapping/>
  </p:clrMapOvr>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TotalTime>
  <Words>1434</Words>
  <Application>Microsoft Office PowerPoint</Application>
  <PresentationFormat>Širokoúhlá obrazovka</PresentationFormat>
  <Paragraphs>105</Paragraphs>
  <Slides>23</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23</vt:i4>
      </vt:variant>
    </vt:vector>
  </HeadingPairs>
  <TitlesOfParts>
    <vt:vector size="27" baseType="lpstr">
      <vt:lpstr>Arial</vt:lpstr>
      <vt:lpstr>Calibri</vt:lpstr>
      <vt:lpstr>Calibri Light</vt:lpstr>
      <vt:lpstr>Motiv Office</vt:lpstr>
      <vt:lpstr> Terapeutické  a edukační přístupy</vt:lpstr>
      <vt:lpstr>Ergoterapie</vt:lpstr>
      <vt:lpstr>Ergoterapie</vt:lpstr>
      <vt:lpstr>Ergoterapie - oblasti</vt:lpstr>
      <vt:lpstr>Ergoterapie - oblasti</vt:lpstr>
      <vt:lpstr>Ergoterapie - oblasti</vt:lpstr>
      <vt:lpstr>Ergoterapie - oblasti</vt:lpstr>
      <vt:lpstr>Ergoterapie - oblasti</vt:lpstr>
      <vt:lpstr>Fyzioterapie</vt:lpstr>
      <vt:lpstr>Fyzioterapie</vt:lpstr>
      <vt:lpstr>Fyzioterapie</vt:lpstr>
      <vt:lpstr>Fyzioterapie</vt:lpstr>
      <vt:lpstr>Fyzioterapie</vt:lpstr>
      <vt:lpstr>Fyzioterapie</vt:lpstr>
      <vt:lpstr>Fyzioterapie</vt:lpstr>
      <vt:lpstr>Fyzikální terapie</vt:lpstr>
      <vt:lpstr>Fyzikální terapie</vt:lpstr>
      <vt:lpstr>Fyzikální terapie</vt:lpstr>
      <vt:lpstr>Fyzikální terapie</vt:lpstr>
      <vt:lpstr>Fyzikální terapie</vt:lpstr>
      <vt:lpstr>Psychomotorická terapie</vt:lpstr>
      <vt:lpstr>Psychomotorická terapie</vt:lpstr>
      <vt:lpstr>Zooterapie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Spec. ped. tělesné postižení terapeutické a edukační přístupy</dc:title>
  <dc:creator>GD</dc:creator>
  <cp:lastModifiedBy>GD</cp:lastModifiedBy>
  <cp:revision>13</cp:revision>
  <dcterms:created xsi:type="dcterms:W3CDTF">2019-12-12T12:25:25Z</dcterms:created>
  <dcterms:modified xsi:type="dcterms:W3CDTF">2020-01-07T11:36:28Z</dcterms:modified>
</cp:coreProperties>
</file>