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36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1D1D6C-26D7-4D55-B251-0573CDD43D40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abetes.cz/" TargetMode="External"/><Relationship Id="rId13" Type="http://schemas.openxmlformats.org/officeDocument/2006/relationships/hyperlink" Target="http://www.skola-kocianka.cz/" TargetMode="External"/><Relationship Id="rId3" Type="http://schemas.openxmlformats.org/officeDocument/2006/relationships/hyperlink" Target="http://www.paraple.cz/" TargetMode="External"/><Relationship Id="rId7" Type="http://schemas.openxmlformats.org/officeDocument/2006/relationships/hyperlink" Target="http://www.spolecnost-e.cz/" TargetMode="External"/><Relationship Id="rId12" Type="http://schemas.openxmlformats.org/officeDocument/2006/relationships/hyperlink" Target="http://www.asistence.org/" TargetMode="External"/><Relationship Id="rId2" Type="http://schemas.openxmlformats.org/officeDocument/2006/relationships/hyperlink" Target="http://www.ligavozic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endvozickaru.cz/" TargetMode="External"/><Relationship Id="rId11" Type="http://schemas.openxmlformats.org/officeDocument/2006/relationships/hyperlink" Target="http://www.jus.cz/" TargetMode="External"/><Relationship Id="rId5" Type="http://schemas.openxmlformats.org/officeDocument/2006/relationships/hyperlink" Target="http://www.roska.cz/" TargetMode="External"/><Relationship Id="rId10" Type="http://schemas.openxmlformats.org/officeDocument/2006/relationships/hyperlink" Target="http://www.somspol.wz.cz/" TargetMode="External"/><Relationship Id="rId4" Type="http://schemas.openxmlformats.org/officeDocument/2006/relationships/hyperlink" Target="http://www.caths.cz/" TargetMode="External"/><Relationship Id="rId9" Type="http://schemas.openxmlformats.org/officeDocument/2006/relationships/hyperlink" Target="http://www.mukopoly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Speciální pedagogika osob </a:t>
            </a:r>
            <a:br>
              <a:rPr lang="cs-CZ" dirty="0" smtClean="0"/>
            </a:br>
            <a:r>
              <a:rPr lang="cs-CZ" dirty="0" smtClean="0"/>
              <a:t>s tělesným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Martina Semerádová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34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dirty="0"/>
              <a:t>Termín </a:t>
            </a:r>
            <a:r>
              <a:rPr lang="cs-CZ" dirty="0" err="1"/>
              <a:t>somatopedie</a:t>
            </a:r>
            <a:r>
              <a:rPr lang="cs-CZ" dirty="0"/>
              <a:t> pochází z řeckého </a:t>
            </a:r>
            <a:r>
              <a:rPr lang="cs-CZ" i="1" dirty="0" err="1"/>
              <a:t>soma</a:t>
            </a:r>
            <a:r>
              <a:rPr lang="cs-CZ" dirty="0"/>
              <a:t> = tělo, </a:t>
            </a:r>
            <a:r>
              <a:rPr lang="cs-CZ" i="1" dirty="0" err="1"/>
              <a:t>paideia</a:t>
            </a:r>
            <a:r>
              <a:rPr lang="cs-CZ" dirty="0"/>
              <a:t> = výchova, vedení. </a:t>
            </a:r>
            <a:endParaRPr lang="cs-CZ" dirty="0" smtClean="0"/>
          </a:p>
          <a:p>
            <a:pPr algn="just">
              <a:defRPr/>
            </a:pPr>
            <a:r>
              <a:rPr lang="cs-CZ" dirty="0" smtClean="0"/>
              <a:t>V</a:t>
            </a:r>
            <a:r>
              <a:rPr lang="cs-CZ" dirty="0"/>
              <a:t> současné době existuje více názvů pro tento obor, např. pedagogika tělesně postižených, </a:t>
            </a:r>
            <a:r>
              <a:rPr lang="cs-CZ" dirty="0" err="1"/>
              <a:t>somatopedagogika</a:t>
            </a:r>
            <a:r>
              <a:rPr lang="cs-CZ" dirty="0"/>
              <a:t>…</a:t>
            </a:r>
          </a:p>
          <a:p>
            <a:pPr algn="just">
              <a:defRPr/>
            </a:pPr>
            <a:r>
              <a:rPr lang="cs-CZ" dirty="0"/>
              <a:t>Předmětem </a:t>
            </a:r>
            <a:r>
              <a:rPr lang="cs-CZ" dirty="0" err="1" smtClean="0"/>
              <a:t>somatopedie</a:t>
            </a:r>
            <a:r>
              <a:rPr lang="cs-CZ" dirty="0" smtClean="0"/>
              <a:t> je </a:t>
            </a:r>
            <a:r>
              <a:rPr lang="cs-CZ" dirty="0"/>
              <a:t>člověk s omezením hybnosti a jeho interakce s okolím.</a:t>
            </a:r>
          </a:p>
          <a:p>
            <a:pPr algn="just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76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Člověk s omezením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Nejvhodnější pro označení celé </a:t>
            </a:r>
            <a:r>
              <a:rPr lang="cs-CZ" dirty="0" err="1" smtClean="0">
                <a:solidFill>
                  <a:schemeClr val="tx1"/>
                </a:solidFill>
              </a:rPr>
              <a:t>somatopedické</a:t>
            </a:r>
            <a:r>
              <a:rPr lang="cs-CZ" dirty="0" smtClean="0">
                <a:solidFill>
                  <a:schemeClr val="tx1"/>
                </a:solidFill>
              </a:rPr>
              <a:t> klientely je patrně termín </a:t>
            </a:r>
            <a:r>
              <a:rPr lang="cs-CZ" b="1" dirty="0" smtClean="0">
                <a:solidFill>
                  <a:schemeClr val="tx1"/>
                </a:solidFill>
              </a:rPr>
              <a:t>člověk s omezením hybnosti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Dříve </a:t>
            </a:r>
            <a:r>
              <a:rPr lang="cs-CZ" dirty="0"/>
              <a:t>se používaly pojmy porucha hybnosti, porucha mobility atd. </a:t>
            </a: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 smtClean="0"/>
              <a:t>Tyto </a:t>
            </a:r>
            <a:r>
              <a:rPr lang="cs-CZ" dirty="0"/>
              <a:t>pojmy </a:t>
            </a:r>
            <a:r>
              <a:rPr lang="cs-CZ" dirty="0" smtClean="0"/>
              <a:t>byly:</a:t>
            </a:r>
            <a:endParaRPr lang="cs-CZ" dirty="0"/>
          </a:p>
          <a:p>
            <a:pPr>
              <a:defRPr/>
            </a:pPr>
            <a:r>
              <a:rPr lang="cs-CZ" dirty="0"/>
              <a:t> nepřesné (např. člověk s astmatem nebo nemocí nemá přímo narušenou hybnost, přesto je také předmětem oboru </a:t>
            </a:r>
            <a:r>
              <a:rPr lang="cs-CZ" dirty="0" err="1"/>
              <a:t>somatopedie</a:t>
            </a:r>
            <a:r>
              <a:rPr lang="cs-CZ" dirty="0"/>
              <a:t>),</a:t>
            </a:r>
          </a:p>
          <a:p>
            <a:pPr>
              <a:defRPr/>
            </a:pPr>
            <a:r>
              <a:rPr lang="cs-CZ" dirty="0"/>
              <a:t> nevhodné, protože poukazovaly na patologii.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00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Tělesné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 smtClean="0"/>
              <a:t>vady pohybového (svalového), nosného (kosterního) nebo nervového ústrojí, jestliže se projevují narušenou hybností a jestliže člověka omezují v účasti na jeho přirozených životních aktivitách</a:t>
            </a:r>
          </a:p>
          <a:p>
            <a:pPr marL="0" indent="0">
              <a:buNone/>
            </a:pPr>
            <a:r>
              <a:rPr lang="cs-CZ" dirty="0" smtClean="0"/>
              <a:t>Dělení:</a:t>
            </a:r>
          </a:p>
          <a:p>
            <a:r>
              <a:rPr lang="cs-CZ" dirty="0" smtClean="0"/>
              <a:t>Vrozené (DMO)</a:t>
            </a:r>
          </a:p>
          <a:p>
            <a:r>
              <a:rPr lang="cs-CZ" dirty="0" smtClean="0"/>
              <a:t>Získané: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získané po úrazu, např. amputace, obrny po úrazech páteře a mozku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získané po nemoci, např. TP po roztroušené skleróze, svalové dystrofii, artritidách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75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Dlouhodobé onemocnění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Dělení: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smtClean="0"/>
              <a:t>chronická</a:t>
            </a:r>
            <a:r>
              <a:rPr lang="cs-CZ" dirty="0"/>
              <a:t>, vznikají závažné organické a funkční změny orgánů a systémů s dlouhodobě předpokládaným průběhem, tj. minimálně 3 roky (diabetes, srdeční vady</a:t>
            </a:r>
            <a:r>
              <a:rPr lang="cs-CZ" dirty="0" smtClean="0"/>
              <a:t>);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smtClean="0"/>
              <a:t>recidivující</a:t>
            </a:r>
            <a:r>
              <a:rPr lang="cs-CZ" dirty="0"/>
              <a:t>, pokud se opakuje nejméně 3x ročně, ale v mezidobích v organismu nenalézáme anatomické ani funkční změny (alergie, </a:t>
            </a:r>
            <a:r>
              <a:rPr lang="cs-CZ" dirty="0" smtClean="0"/>
              <a:t>astma)</a:t>
            </a: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nebo z hlediska očekávaného vývoje:</a:t>
            </a:r>
          </a:p>
          <a:p>
            <a:pPr algn="just">
              <a:defRPr/>
            </a:pPr>
            <a:r>
              <a:rPr lang="cs-CZ" i="1" dirty="0"/>
              <a:t> </a:t>
            </a:r>
            <a:r>
              <a:rPr lang="cs-CZ" b="1" dirty="0"/>
              <a:t>progresivní (</a:t>
            </a:r>
            <a:r>
              <a:rPr lang="cs-CZ" b="1" dirty="0" err="1"/>
              <a:t>progredující</a:t>
            </a:r>
            <a:r>
              <a:rPr lang="cs-CZ" b="1" dirty="0"/>
              <a:t>)</a:t>
            </a:r>
            <a:r>
              <a:rPr lang="cs-CZ" dirty="0"/>
              <a:t>, některé mohou mít i letální charakter (např. progresivní svalová dystrofie, maligní nádorová onemocnění);</a:t>
            </a:r>
          </a:p>
          <a:p>
            <a:pPr algn="just">
              <a:defRPr/>
            </a:pPr>
            <a:r>
              <a:rPr lang="cs-CZ" i="1" dirty="0"/>
              <a:t> </a:t>
            </a:r>
            <a:r>
              <a:rPr lang="cs-CZ" b="1" dirty="0"/>
              <a:t>stacionární</a:t>
            </a:r>
            <a:r>
              <a:rPr lang="cs-CZ" dirty="0"/>
              <a:t>, u které neočekáváme postupné a dlouhodobé zhoršování (např. benigní nádory).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86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Historie péče o osoby s omezením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19. století: V Jesenících žije a praktikuje své originální léčebné postupy zakladatel moderní vodoléčby </a:t>
            </a:r>
            <a:r>
              <a:rPr lang="cs-CZ" b="1" dirty="0" err="1" smtClean="0">
                <a:solidFill>
                  <a:schemeClr val="tx1"/>
                </a:solidFill>
              </a:rPr>
              <a:t>Vincenz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Priessnitz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(1799-1851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1901 – </a:t>
            </a:r>
            <a:r>
              <a:rPr lang="cs-CZ" b="1" dirty="0" smtClean="0">
                <a:solidFill>
                  <a:schemeClr val="tx1"/>
                </a:solidFill>
              </a:rPr>
              <a:t>František Hamza </a:t>
            </a:r>
            <a:r>
              <a:rPr lang="cs-CZ" dirty="0" smtClean="0">
                <a:solidFill>
                  <a:schemeClr val="tx1"/>
                </a:solidFill>
              </a:rPr>
              <a:t>(1868-1930) zakládá v </a:t>
            </a:r>
            <a:r>
              <a:rPr lang="cs-CZ" dirty="0" err="1" smtClean="0">
                <a:solidFill>
                  <a:schemeClr val="tx1"/>
                </a:solidFill>
              </a:rPr>
              <a:t>Košumberku</a:t>
            </a:r>
            <a:r>
              <a:rPr lang="cs-CZ" dirty="0" smtClean="0">
                <a:solidFill>
                  <a:schemeClr val="tx1"/>
                </a:solidFill>
              </a:rPr>
              <a:t> u Luže malé sanatorium pro tuberkulózní děti. Roku 1908 je při této léčebně zřízena škola.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1913 – otevřen Jedličkův ústav pro </a:t>
            </a:r>
            <a:r>
              <a:rPr lang="cs-CZ" dirty="0" err="1" smtClean="0">
                <a:solidFill>
                  <a:schemeClr val="tx1"/>
                </a:solidFill>
              </a:rPr>
              <a:t>zmrzačelé</a:t>
            </a:r>
            <a:r>
              <a:rPr lang="cs-CZ" dirty="0" smtClean="0">
                <a:solidFill>
                  <a:schemeClr val="tx1"/>
                </a:solidFill>
              </a:rPr>
              <a:t> v Praze.  Prof. MUDr. </a:t>
            </a:r>
            <a:r>
              <a:rPr lang="cs-CZ" b="1" dirty="0" smtClean="0">
                <a:solidFill>
                  <a:schemeClr val="tx1"/>
                </a:solidFill>
              </a:rPr>
              <a:t>Rudolf Jedlička </a:t>
            </a:r>
            <a:r>
              <a:rPr lang="cs-CZ" dirty="0" smtClean="0">
                <a:solidFill>
                  <a:schemeClr val="tx1"/>
                </a:solidFill>
              </a:rPr>
              <a:t>v něm se svými spolupracovníky, kterým byl do roku 1919 pokrokový učitel </a:t>
            </a:r>
            <a:r>
              <a:rPr lang="cs-CZ" b="1" dirty="0" err="1" smtClean="0">
                <a:solidFill>
                  <a:schemeClr val="tx1"/>
                </a:solidFill>
              </a:rPr>
              <a:t>Františk</a:t>
            </a:r>
            <a:r>
              <a:rPr lang="cs-CZ" b="1" dirty="0" smtClean="0">
                <a:solidFill>
                  <a:schemeClr val="tx1"/>
                </a:solidFill>
              </a:rPr>
              <a:t> Bakule </a:t>
            </a:r>
            <a:r>
              <a:rPr lang="cs-CZ" dirty="0" smtClean="0">
                <a:solidFill>
                  <a:schemeClr val="tx1"/>
                </a:solidFill>
              </a:rPr>
              <a:t>(1877–1926) a od roku 1920 ředitel ústavu a školy </a:t>
            </a:r>
            <a:r>
              <a:rPr lang="cs-CZ" b="1" dirty="0" smtClean="0">
                <a:solidFill>
                  <a:schemeClr val="tx1"/>
                </a:solidFill>
              </a:rPr>
              <a:t>Augustinem Bartošem</a:t>
            </a:r>
            <a:r>
              <a:rPr lang="cs-CZ" dirty="0" smtClean="0">
                <a:solidFill>
                  <a:schemeClr val="tx1"/>
                </a:solidFill>
              </a:rPr>
              <a:t> (1888-1969), realizoval myšlenku rehabilitační péče. Ústav měl pět oddělení: nemocnice (ortopedická klinika), škola, vlastní cvičné dílny, ortopedické dílny, statek a chorobinec s azylem.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24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Webové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 err="1" smtClean="0"/>
              <a:t>lLga</a:t>
            </a:r>
            <a:r>
              <a:rPr lang="cs-CZ" dirty="0" smtClean="0"/>
              <a:t> </a:t>
            </a:r>
            <a:r>
              <a:rPr lang="cs-CZ" dirty="0"/>
              <a:t>vozíčkářů </a:t>
            </a:r>
            <a:r>
              <a:rPr lang="cs-CZ" dirty="0" err="1"/>
              <a:t>o.s</a:t>
            </a:r>
            <a:r>
              <a:rPr lang="cs-CZ" dirty="0"/>
              <a:t>.: </a:t>
            </a:r>
            <a:r>
              <a:rPr lang="cs-CZ" u="sng" dirty="0">
                <a:hlinkClick r:id="rId2"/>
              </a:rPr>
              <a:t>www.ligavozic.cz</a:t>
            </a:r>
            <a:endParaRPr lang="cs-CZ" dirty="0"/>
          </a:p>
          <a:p>
            <a:pPr>
              <a:defRPr/>
            </a:pPr>
            <a:r>
              <a:rPr lang="cs-CZ" dirty="0"/>
              <a:t>Centrum Paraple: </a:t>
            </a:r>
            <a:r>
              <a:rPr lang="cs-CZ" u="sng" dirty="0">
                <a:hlinkClick r:id="rId3"/>
              </a:rPr>
              <a:t>www.paraple.cz</a:t>
            </a:r>
            <a:endParaRPr lang="cs-CZ" dirty="0"/>
          </a:p>
          <a:p>
            <a:pPr>
              <a:defRPr/>
            </a:pPr>
            <a:r>
              <a:rPr lang="cs-CZ" dirty="0"/>
              <a:t>Česká asociace tělesně handicapovaných sportovců: </a:t>
            </a:r>
            <a:r>
              <a:rPr lang="cs-CZ" u="sng" dirty="0">
                <a:hlinkClick r:id="rId4"/>
              </a:rPr>
              <a:t>www.caths.cz</a:t>
            </a:r>
            <a:r>
              <a:rPr lang="cs-CZ" dirty="0"/>
              <a:t> (současný člen Českého paralympijského výboru)</a:t>
            </a:r>
          </a:p>
          <a:p>
            <a:pPr>
              <a:defRPr/>
            </a:pPr>
            <a:r>
              <a:rPr lang="cs-CZ" dirty="0"/>
              <a:t>Unie </a:t>
            </a:r>
            <a:r>
              <a:rPr lang="cs-CZ" dirty="0" err="1"/>
              <a:t>Roska</a:t>
            </a:r>
            <a:r>
              <a:rPr lang="cs-CZ" dirty="0"/>
              <a:t> (</a:t>
            </a:r>
            <a:r>
              <a:rPr lang="cs-CZ" i="1" dirty="0"/>
              <a:t>Česká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sclerosis</a:t>
            </a:r>
            <a:r>
              <a:rPr lang="cs-CZ" i="1" dirty="0"/>
              <a:t> společnost</a:t>
            </a:r>
            <a:r>
              <a:rPr lang="cs-CZ" dirty="0"/>
              <a:t>): </a:t>
            </a:r>
            <a:r>
              <a:rPr lang="cs-CZ" u="sng" dirty="0">
                <a:hlinkClick r:id="rId5"/>
              </a:rPr>
              <a:t>www.roska.cz</a:t>
            </a:r>
            <a:r>
              <a:rPr lang="cs-CZ" dirty="0"/>
              <a:t> (pacienti s roztroušenou mozkomíšní sklerózou)</a:t>
            </a:r>
          </a:p>
          <a:p>
            <a:pPr>
              <a:defRPr/>
            </a:pPr>
            <a:r>
              <a:rPr lang="cs-CZ" dirty="0"/>
              <a:t>Spolek Trend vozíčkářů: </a:t>
            </a:r>
            <a:r>
              <a:rPr lang="cs-CZ" u="sng" dirty="0">
                <a:hlinkClick r:id="rId6"/>
              </a:rPr>
              <a:t>www.trendvozickaru.cz</a:t>
            </a:r>
            <a:r>
              <a:rPr lang="cs-CZ" dirty="0"/>
              <a:t> (Olomouc)</a:t>
            </a:r>
          </a:p>
          <a:p>
            <a:pPr>
              <a:defRPr/>
            </a:pPr>
            <a:r>
              <a:rPr lang="cs-CZ" dirty="0"/>
              <a:t>Společnost „E“: </a:t>
            </a:r>
            <a:r>
              <a:rPr lang="cs-CZ" u="sng" dirty="0">
                <a:hlinkClick r:id="rId7"/>
              </a:rPr>
              <a:t>www.spolecnost-e.cz</a:t>
            </a:r>
            <a:r>
              <a:rPr lang="cs-CZ" dirty="0"/>
              <a:t> (pacienti s epilepsií)</a:t>
            </a:r>
          </a:p>
          <a:p>
            <a:pPr>
              <a:defRPr/>
            </a:pPr>
            <a:r>
              <a:rPr lang="cs-CZ" dirty="0"/>
              <a:t>Svaz diabetiků: </a:t>
            </a:r>
            <a:r>
              <a:rPr lang="cs-CZ" u="sng" dirty="0">
                <a:hlinkClick r:id="rId8"/>
              </a:rPr>
              <a:t>www.diabetes.cz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Společnost pro </a:t>
            </a:r>
            <a:r>
              <a:rPr lang="cs-CZ" dirty="0" err="1"/>
              <a:t>mukopolysacharidózu</a:t>
            </a:r>
            <a:r>
              <a:rPr lang="cs-CZ" dirty="0"/>
              <a:t>: </a:t>
            </a:r>
            <a:r>
              <a:rPr lang="cs-CZ" u="sng" dirty="0">
                <a:hlinkClick r:id="rId9"/>
              </a:rPr>
              <a:t>www.mukopoly.cz</a:t>
            </a:r>
            <a:r>
              <a:rPr lang="cs-CZ" dirty="0"/>
              <a:t> a další. (měli byste znát alespoň několik organizací + komu jsou </a:t>
            </a:r>
            <a:r>
              <a:rPr lang="cs-CZ" dirty="0" smtClean="0"/>
              <a:t>určeny</a:t>
            </a:r>
          </a:p>
          <a:p>
            <a:pPr>
              <a:defRPr/>
            </a:pPr>
            <a:r>
              <a:rPr lang="cs-CZ" dirty="0"/>
              <a:t>Odbornou problematiku </a:t>
            </a:r>
            <a:r>
              <a:rPr lang="cs-CZ" dirty="0" err="1"/>
              <a:t>somatopedie</a:t>
            </a:r>
            <a:r>
              <a:rPr lang="cs-CZ" dirty="0"/>
              <a:t> v ČR zaštiťuje </a:t>
            </a:r>
            <a:r>
              <a:rPr lang="cs-CZ" b="1" dirty="0" err="1"/>
              <a:t>Somatopedická</a:t>
            </a:r>
            <a:r>
              <a:rPr lang="cs-CZ" b="1" dirty="0"/>
              <a:t> společnost </a:t>
            </a:r>
            <a:r>
              <a:rPr lang="cs-CZ" dirty="0"/>
              <a:t>(pod Karlovou univerzitou): </a:t>
            </a:r>
            <a:r>
              <a:rPr lang="cs-CZ" u="sng" dirty="0">
                <a:hlinkClick r:id="rId10"/>
              </a:rPr>
              <a:t>www.somspol.wz.cz</a:t>
            </a:r>
            <a:r>
              <a:rPr lang="cs-CZ" dirty="0"/>
              <a:t>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Jedličkův ústav  </a:t>
            </a:r>
            <a:r>
              <a:rPr lang="cs-CZ" dirty="0" smtClean="0">
                <a:hlinkClick r:id="rId11"/>
              </a:rPr>
              <a:t>www.jus.cz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Asistence </a:t>
            </a:r>
            <a:r>
              <a:rPr lang="cs-CZ" dirty="0" smtClean="0">
                <a:hlinkClick r:id="rId12"/>
              </a:rPr>
              <a:t>www.asistence.org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ZŠ a MŠ Kociánka </a:t>
            </a:r>
            <a:r>
              <a:rPr lang="cs-CZ" dirty="0" smtClean="0">
                <a:hlinkClick r:id="rId13"/>
              </a:rPr>
              <a:t>www.skola-kocianka.cz</a:t>
            </a: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74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3600" b="1" dirty="0"/>
              <a:t>Prameny k dalšímu </a:t>
            </a:r>
            <a:r>
              <a:rPr lang="cs-CZ" sz="3600" b="1" dirty="0" smtClean="0"/>
              <a:t>studiu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cs-CZ" sz="4300" dirty="0"/>
              <a:t> BENDOVÁ, P. Moderní trendy v péči o osoby s poruchami hybnosti. In </a:t>
            </a:r>
            <a:r>
              <a:rPr lang="cs-CZ" sz="4300" i="1" dirty="0"/>
              <a:t>Základy speciální pedagogiky. </a:t>
            </a:r>
            <a:r>
              <a:rPr lang="cs-CZ" sz="4300" dirty="0"/>
              <a:t>(kolektiv autorů) 1. vyd. Olomouc: VUP, 2006. 85 s. ISBN 80-244-1479-1.</a:t>
            </a:r>
          </a:p>
          <a:p>
            <a:pPr>
              <a:defRPr/>
            </a:pPr>
            <a:r>
              <a:rPr lang="cs-CZ" sz="4300" dirty="0"/>
              <a:t> BENDOVÁ, P. – RENOTIÉROVÁ, M. </a:t>
            </a:r>
            <a:r>
              <a:rPr lang="cs-CZ" sz="4300" i="1" dirty="0" err="1"/>
              <a:t>Somatopedie</a:t>
            </a:r>
            <a:r>
              <a:rPr lang="cs-CZ" sz="4300" i="1" dirty="0"/>
              <a:t> pro výchovné pracovníky.</a:t>
            </a:r>
            <a:r>
              <a:rPr lang="cs-CZ" sz="4300" dirty="0"/>
              <a:t> 1. vyd. Olomouc: VUP, 2005. 56 s. ISBN 80-2441-097-4.</a:t>
            </a:r>
          </a:p>
          <a:p>
            <a:pPr>
              <a:defRPr/>
            </a:pPr>
            <a:r>
              <a:rPr lang="cs-CZ" sz="4300" dirty="0"/>
              <a:t> FRIEDLOVÁ, K. Bazální stimulace v základní ošetřovatelské péči. 1. vyd. Praha: </a:t>
            </a:r>
            <a:r>
              <a:rPr lang="cs-CZ" sz="4300" dirty="0" err="1"/>
              <a:t>Grada</a:t>
            </a:r>
            <a:r>
              <a:rPr lang="cs-CZ" sz="4300" dirty="0"/>
              <a:t>, 2007. 168 s. ISBN 978-80-247-1314-4.</a:t>
            </a:r>
          </a:p>
          <a:p>
            <a:pPr>
              <a:defRPr/>
            </a:pPr>
            <a:r>
              <a:rPr lang="cs-CZ" sz="4300" dirty="0"/>
              <a:t> HRUŠKA, J. Komplexní systém výchovně vzdělávací péče o děti a mladistvé s tělesným postižením. 1. vyd. Praha: Septima, 1997. 118 s. ISBN 80-85801-47-7.</a:t>
            </a:r>
          </a:p>
          <a:p>
            <a:pPr>
              <a:defRPr/>
            </a:pPr>
            <a:r>
              <a:rPr lang="cs-CZ" sz="4300" dirty="0"/>
              <a:t> JAKOBOVÁ, A. </a:t>
            </a:r>
            <a:r>
              <a:rPr lang="cs-CZ" sz="4300" i="1" dirty="0"/>
              <a:t>Komplexní péče děti s tělesným a kombinovaným postižením.</a:t>
            </a:r>
            <a:r>
              <a:rPr lang="cs-CZ" sz="4300" dirty="0"/>
              <a:t> 1.vydání. Ostrava: Ostravská univerzita, 2007. 101s. ISBN 978-80-7368-488-4.</a:t>
            </a:r>
          </a:p>
          <a:p>
            <a:pPr>
              <a:defRPr/>
            </a:pPr>
            <a:r>
              <a:rPr lang="cs-CZ" sz="4300" dirty="0"/>
              <a:t> JANKOVSKÝ, J. </a:t>
            </a:r>
            <a:r>
              <a:rPr lang="cs-CZ" sz="4300" i="1" dirty="0"/>
              <a:t>Ucelená rehabilitace dětí s tělesným a kombinovaným postižením, </a:t>
            </a:r>
            <a:r>
              <a:rPr lang="cs-CZ" sz="4300" i="1" dirty="0" err="1"/>
              <a:t>somatopedická</a:t>
            </a:r>
            <a:r>
              <a:rPr lang="cs-CZ" sz="4300" i="1" dirty="0"/>
              <a:t> a psychologická hlediska</a:t>
            </a:r>
            <a:r>
              <a:rPr lang="cs-CZ" sz="4300" dirty="0"/>
              <a:t>. 1. vyd. Praha: TRITON, 2001. 158 s. ISBN 80-7254-192-7.</a:t>
            </a:r>
          </a:p>
          <a:p>
            <a:pPr>
              <a:defRPr/>
            </a:pPr>
            <a:r>
              <a:rPr lang="cs-CZ" sz="4300" dirty="0"/>
              <a:t> JELÍNKOVÁ, J. – KRIVOŠÍKOVÁ, M. – ŠAJTAROVÁ, L. </a:t>
            </a:r>
            <a:r>
              <a:rPr lang="cs-CZ" sz="4300" i="1" dirty="0"/>
              <a:t>Ergoterapie.</a:t>
            </a:r>
            <a:r>
              <a:rPr lang="cs-CZ" sz="4300" dirty="0"/>
              <a:t> 1. vyd. Praha: Portál, 2009. 272 s. ISBN 978-80-7367-583-7.</a:t>
            </a:r>
          </a:p>
          <a:p>
            <a:pPr>
              <a:defRPr/>
            </a:pPr>
            <a:r>
              <a:rPr lang="cs-CZ" sz="4300" dirty="0"/>
              <a:t> JESENSKÝ, J. </a:t>
            </a:r>
            <a:r>
              <a:rPr lang="cs-CZ" sz="4300" i="1" dirty="0"/>
              <a:t>Uvedení do rehabilitace zdravotně postižených. </a:t>
            </a:r>
            <a:r>
              <a:rPr lang="cs-CZ" sz="4300" dirty="0"/>
              <a:t>1. vyd. Praha: Karolinum, 1995. 159 s. ISBN 80-7184-030-0.</a:t>
            </a:r>
          </a:p>
          <a:p>
            <a:pPr>
              <a:defRPr/>
            </a:pPr>
            <a:r>
              <a:rPr lang="cs-CZ" sz="4300" dirty="0"/>
              <a:t> JONÁŠKOVÁ, V. Dítě s poruchou mobility. In MÜLLER, O. et al. </a:t>
            </a:r>
            <a:r>
              <a:rPr lang="cs-CZ" sz="4300" i="1" dirty="0"/>
              <a:t>Dítě se speciálními vzdělávacími potřebami v běžné škole. </a:t>
            </a:r>
            <a:r>
              <a:rPr lang="cs-CZ" sz="4300" dirty="0"/>
              <a:t>1. vyd. Olomouc: UP, 2001. 87-122 s. ISBN 80-244-0231-9.</a:t>
            </a:r>
          </a:p>
          <a:p>
            <a:pPr>
              <a:defRPr/>
            </a:pPr>
            <a:r>
              <a:rPr lang="cs-CZ" sz="4300" dirty="0"/>
              <a:t> KOMAČEKOVÁ et al. </a:t>
            </a:r>
            <a:r>
              <a:rPr lang="cs-CZ" sz="4300" i="1" dirty="0" err="1"/>
              <a:t>Fyzikálna</a:t>
            </a:r>
            <a:r>
              <a:rPr lang="cs-CZ" sz="4300" i="1" dirty="0"/>
              <a:t> </a:t>
            </a:r>
            <a:r>
              <a:rPr lang="cs-CZ" sz="4300" i="1" dirty="0" err="1"/>
              <a:t>terapia</a:t>
            </a:r>
            <a:r>
              <a:rPr lang="cs-CZ" sz="4300" i="1" dirty="0"/>
              <a:t>. </a:t>
            </a:r>
            <a:r>
              <a:rPr lang="cs-CZ" sz="4300" dirty="0"/>
              <a:t>2. vyd. Martin: </a:t>
            </a:r>
            <a:r>
              <a:rPr lang="cs-CZ" sz="4300" dirty="0" err="1"/>
              <a:t>Osveta</a:t>
            </a:r>
            <a:r>
              <a:rPr lang="cs-CZ" sz="4300" dirty="0"/>
              <a:t>, 2006. 363 s. ISBN 80-8063-230-8.</a:t>
            </a:r>
          </a:p>
          <a:p>
            <a:pPr>
              <a:defRPr/>
            </a:pPr>
            <a:r>
              <a:rPr lang="cs-CZ" sz="4300" dirty="0"/>
              <a:t> KOPŘIVA, K. Lidský vztah jako součást profese. Psychoterapeutické kapitoly pro sociální, pedagogické a zdravotnické profese. 2. vyd.  Praha: Portál, 1997. 147 s.  ISBN 80-7178-150-9.</a:t>
            </a:r>
          </a:p>
          <a:p>
            <a:pPr>
              <a:defRPr/>
            </a:pPr>
            <a:r>
              <a:rPr lang="cs-CZ" sz="4300" dirty="0"/>
              <a:t> KRATOCHVÍL, S. </a:t>
            </a:r>
            <a:r>
              <a:rPr lang="cs-CZ" sz="4300" i="1" dirty="0"/>
              <a:t>Základy psychoterapie.</a:t>
            </a:r>
            <a:r>
              <a:rPr lang="cs-CZ" sz="4300" dirty="0"/>
              <a:t> 4. vyd. Praha: Portál, 2002. 392 s. ISBN 80-7178-657-8.</a:t>
            </a:r>
          </a:p>
          <a:p>
            <a:pPr>
              <a:defRPr/>
            </a:pPr>
            <a:r>
              <a:rPr lang="cs-CZ" sz="4300" dirty="0"/>
              <a:t> MÜLLER, O. et al. Terapie ve speciální pedagogice. 1. vyd. Olomouc: VUP, 2005. 295 s. ISBN 80-244-1075-3.</a:t>
            </a:r>
          </a:p>
          <a:p>
            <a:pPr>
              <a:defRPr/>
            </a:pPr>
            <a:r>
              <a:rPr lang="cs-CZ" sz="4300" dirty="0"/>
              <a:t>OPATŘILOVÁ, D. </a:t>
            </a:r>
            <a:r>
              <a:rPr lang="cs-CZ" sz="4300" i="1" dirty="0"/>
              <a:t>Pedagogická intervence v raném a předškolním věku u jedinců s dětskou mozkovou obrnou.</a:t>
            </a:r>
            <a:r>
              <a:rPr lang="cs-CZ" sz="4300" dirty="0"/>
              <a:t> 1. vydání. Brno: Masarykova univerzita, 2003. 52 s. ISBN 80-210-3242-1.</a:t>
            </a:r>
          </a:p>
          <a:p>
            <a:pPr>
              <a:defRPr/>
            </a:pPr>
            <a:r>
              <a:rPr lang="cs-CZ" sz="4300" dirty="0"/>
              <a:t> OPATŘILOVÁ, D. – ZÁMEČNÍKOVÁ, D. </a:t>
            </a:r>
            <a:r>
              <a:rPr lang="cs-CZ" sz="4300" i="1" dirty="0" err="1"/>
              <a:t>Somatopedie</a:t>
            </a:r>
            <a:r>
              <a:rPr lang="cs-CZ" sz="4300" i="1" dirty="0"/>
              <a:t> – texty k distančnímu vzdělávání.</a:t>
            </a:r>
            <a:r>
              <a:rPr lang="cs-CZ" sz="4300" dirty="0"/>
              <a:t> 1. vyd. Brno: </a:t>
            </a:r>
            <a:r>
              <a:rPr lang="cs-CZ" sz="4300" dirty="0" err="1"/>
              <a:t>Paid</a:t>
            </a:r>
            <a:r>
              <a:rPr lang="cs-CZ" sz="4300" dirty="0"/>
              <a:t>, 2007. 123 s. ISBN 978-80-7315-137-9.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36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/>
              <a:t>Prameny k dalšímu </a:t>
            </a:r>
            <a:r>
              <a:rPr lang="cs-CZ" sz="3600" b="1" dirty="0" smtClean="0"/>
              <a:t>studiu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cs-CZ" dirty="0"/>
              <a:t> PAVLŮ, D. </a:t>
            </a:r>
            <a:r>
              <a:rPr lang="cs-CZ" i="1" dirty="0"/>
              <a:t>Speciální fyzioterapeutické koncepty a metody.</a:t>
            </a:r>
            <a:r>
              <a:rPr lang="cs-CZ" dirty="0"/>
              <a:t> 2. vyd. Brno: Akademické nakladatelství </a:t>
            </a:r>
            <a:r>
              <a:rPr lang="cs-CZ" dirty="0" err="1"/>
              <a:t>Cerm</a:t>
            </a:r>
            <a:r>
              <a:rPr lang="cs-CZ" dirty="0"/>
              <a:t>, 2003. 239 s. ISBN 80-7204-312-9.</a:t>
            </a:r>
          </a:p>
          <a:p>
            <a:pPr>
              <a:defRPr/>
            </a:pPr>
            <a:r>
              <a:rPr lang="cs-CZ" dirty="0"/>
              <a:t> PFEIFFER, J. </a:t>
            </a:r>
            <a:r>
              <a:rPr lang="cs-CZ" i="1" dirty="0"/>
              <a:t>Neurologie v rehabilitaci. </a:t>
            </a:r>
            <a:r>
              <a:rPr lang="cs-CZ" dirty="0"/>
              <a:t>1.vyd. Praha: </a:t>
            </a:r>
            <a:r>
              <a:rPr lang="cs-CZ" dirty="0" err="1"/>
              <a:t>Grada</a:t>
            </a:r>
            <a:r>
              <a:rPr lang="cs-CZ" dirty="0"/>
              <a:t>, 2007. 351 s. ISBN 978-80-247-1135-5.</a:t>
            </a:r>
          </a:p>
          <a:p>
            <a:pPr>
              <a:defRPr/>
            </a:pPr>
            <a:r>
              <a:rPr lang="cs-CZ" dirty="0"/>
              <a:t> RENOTIÉROVÁ, M. </a:t>
            </a:r>
            <a:r>
              <a:rPr lang="cs-CZ" i="1" dirty="0" err="1"/>
              <a:t>Somatopedické</a:t>
            </a:r>
            <a:r>
              <a:rPr lang="cs-CZ" i="1" dirty="0"/>
              <a:t> minimum.</a:t>
            </a:r>
            <a:r>
              <a:rPr lang="cs-CZ" dirty="0"/>
              <a:t> 1. vyd. Olomouc: VUP, 2002. 85 s. ISBN 80-244-0532-6.</a:t>
            </a:r>
          </a:p>
          <a:p>
            <a:pPr>
              <a:defRPr/>
            </a:pPr>
            <a:r>
              <a:rPr lang="cs-CZ" dirty="0"/>
              <a:t> RENOTIÉROVÁ, M. </a:t>
            </a:r>
            <a:r>
              <a:rPr lang="cs-CZ" i="1" dirty="0"/>
              <a:t>Některé významné osobnosti oboru </a:t>
            </a:r>
            <a:r>
              <a:rPr lang="cs-CZ" i="1" dirty="0" err="1"/>
              <a:t>somatopedie</a:t>
            </a:r>
            <a:r>
              <a:rPr lang="cs-CZ" i="1" dirty="0"/>
              <a:t> v českých zemích.</a:t>
            </a:r>
            <a:r>
              <a:rPr lang="cs-CZ" dirty="0"/>
              <a:t> 1. vyd. Olomouc: VUP, 2007. 132 s. ISBN 978-80-244-1861-2.</a:t>
            </a:r>
          </a:p>
          <a:p>
            <a:pPr>
              <a:defRPr/>
            </a:pPr>
            <a:r>
              <a:rPr lang="cs-CZ" dirty="0"/>
              <a:t> SASÍN, J. </a:t>
            </a:r>
            <a:r>
              <a:rPr lang="cs-CZ" i="1" dirty="0"/>
              <a:t>Socializace dětí s epilepsií.</a:t>
            </a:r>
            <a:r>
              <a:rPr lang="cs-CZ" dirty="0"/>
              <a:t> 1. vyd. Praha: SPN, 1975. 240 s. </a:t>
            </a:r>
          </a:p>
          <a:p>
            <a:pPr>
              <a:defRPr/>
            </a:pPr>
            <a:r>
              <a:rPr lang="cs-CZ" dirty="0"/>
              <a:t> VÁGNEROVÁ, M. </a:t>
            </a:r>
            <a:r>
              <a:rPr lang="cs-CZ" i="1" dirty="0"/>
              <a:t>Patopsychologie pro pomáhající profese.</a:t>
            </a:r>
            <a:r>
              <a:rPr lang="cs-CZ" dirty="0"/>
              <a:t> 1. vyd. Praha: Portál, 1999. 444 s. ISBN 80-7178-214-9.</a:t>
            </a:r>
          </a:p>
          <a:p>
            <a:pPr>
              <a:defRPr/>
            </a:pPr>
            <a:r>
              <a:rPr lang="cs-CZ" dirty="0"/>
              <a:t> VALENTA, M. </a:t>
            </a:r>
            <a:r>
              <a:rPr lang="cs-CZ" i="1" dirty="0"/>
              <a:t>Přehled speciální pedagogiky a školská integrace.</a:t>
            </a:r>
            <a:r>
              <a:rPr lang="cs-CZ" dirty="0"/>
              <a:t> 1. vyd. Olomouc: VUP, 2003. 322 s. ISBN 80-244-0698-5.  </a:t>
            </a:r>
          </a:p>
          <a:p>
            <a:pPr>
              <a:defRPr/>
            </a:pPr>
            <a:r>
              <a:rPr lang="cs-CZ" dirty="0"/>
              <a:t> VÍTKOVÁ, M. </a:t>
            </a:r>
            <a:r>
              <a:rPr lang="cs-CZ" i="1" dirty="0" err="1"/>
              <a:t>Somatopedické</a:t>
            </a:r>
            <a:r>
              <a:rPr lang="cs-CZ" i="1" dirty="0"/>
              <a:t> aspekty.</a:t>
            </a:r>
            <a:r>
              <a:rPr lang="cs-CZ" dirty="0"/>
              <a:t> 1. vyd. Brno: </a:t>
            </a:r>
            <a:r>
              <a:rPr lang="cs-CZ" dirty="0" err="1"/>
              <a:t>Paido</a:t>
            </a:r>
            <a:r>
              <a:rPr lang="cs-CZ" dirty="0"/>
              <a:t>, 1999. 144 s. ISBN-80-85931-69-9.</a:t>
            </a:r>
          </a:p>
          <a:p>
            <a:pPr>
              <a:defRPr/>
            </a:pPr>
            <a:r>
              <a:rPr lang="cs-CZ" dirty="0"/>
              <a:t> VÍTKOVÁ, M. </a:t>
            </a:r>
            <a:r>
              <a:rPr lang="cs-CZ" i="1" dirty="0" err="1"/>
              <a:t>Somatopedické</a:t>
            </a:r>
            <a:r>
              <a:rPr lang="cs-CZ" i="1" dirty="0"/>
              <a:t> aspekty.</a:t>
            </a:r>
            <a:r>
              <a:rPr lang="cs-CZ" dirty="0"/>
              <a:t> 2. vyd. Brno: </a:t>
            </a:r>
            <a:r>
              <a:rPr lang="cs-CZ" dirty="0" err="1"/>
              <a:t>Paido</a:t>
            </a:r>
            <a:r>
              <a:rPr lang="cs-CZ" dirty="0"/>
              <a:t>, 2006. 304 s. ISBN-10: 80-7315-134-0.</a:t>
            </a:r>
          </a:p>
          <a:p>
            <a:pPr>
              <a:defRPr/>
            </a:pPr>
            <a:r>
              <a:rPr lang="cs-CZ" dirty="0"/>
              <a:t> VÍTKOVÁ, M. </a:t>
            </a:r>
            <a:r>
              <a:rPr lang="cs-CZ" i="1" dirty="0"/>
              <a:t>Paradigma </a:t>
            </a:r>
            <a:r>
              <a:rPr lang="cs-CZ" i="1" dirty="0" err="1"/>
              <a:t>somatopedie</a:t>
            </a:r>
            <a:r>
              <a:rPr lang="cs-CZ" dirty="0"/>
              <a:t>. 1. vyd. Brno: </a:t>
            </a:r>
            <a:r>
              <a:rPr lang="cs-CZ" dirty="0" err="1"/>
              <a:t>Paido</a:t>
            </a:r>
            <a:r>
              <a:rPr lang="cs-CZ" dirty="0"/>
              <a:t>, 1998. 140s. ISBN 80-210-1953-0.</a:t>
            </a:r>
          </a:p>
          <a:p>
            <a:pPr>
              <a:defRPr/>
            </a:pPr>
            <a:r>
              <a:rPr lang="cs-CZ" dirty="0"/>
              <a:t> VÍTKOVÁ, M. et al. </a:t>
            </a:r>
            <a:r>
              <a:rPr lang="cs-CZ" i="1" dirty="0" err="1"/>
              <a:t>Integrativní</a:t>
            </a:r>
            <a:r>
              <a:rPr lang="cs-CZ" i="1" dirty="0"/>
              <a:t> speciální pedagogika.</a:t>
            </a:r>
            <a:r>
              <a:rPr lang="cs-CZ" dirty="0"/>
              <a:t> 2. vyd. Brno: </a:t>
            </a:r>
            <a:r>
              <a:rPr lang="cs-CZ" dirty="0" err="1"/>
              <a:t>Paido</a:t>
            </a:r>
            <a:r>
              <a:rPr lang="cs-CZ" dirty="0"/>
              <a:t>, 2004. 463 s. ISBN 80-7315-071-9.</a:t>
            </a:r>
          </a:p>
          <a:p>
            <a:pPr>
              <a:defRPr/>
            </a:pPr>
            <a:r>
              <a:rPr lang="cs-CZ" dirty="0"/>
              <a:t> VOTAVA, J. et al. </a:t>
            </a:r>
            <a:r>
              <a:rPr lang="cs-CZ" i="1" dirty="0"/>
              <a:t>Ucelená rehabilitace osob se zdravotním postižením.</a:t>
            </a:r>
            <a:r>
              <a:rPr lang="cs-CZ" dirty="0"/>
              <a:t> 1. vyd. Praha: Karolinum, 2005. 207 s. ISBN 80-246-0708-5.</a:t>
            </a:r>
          </a:p>
          <a:p>
            <a:pPr>
              <a:defRPr/>
            </a:pPr>
            <a:r>
              <a:rPr lang="cs-CZ" dirty="0"/>
              <a:t> VYMĚTAL, J. </a:t>
            </a:r>
            <a:r>
              <a:rPr lang="cs-CZ" i="1" dirty="0"/>
              <a:t>Lékařská psychologie.</a:t>
            </a:r>
            <a:r>
              <a:rPr lang="cs-CZ" dirty="0"/>
              <a:t> 3. vyd. Praha: Portál, 2003. 400 s. ISBN 80-7178-740-X.</a:t>
            </a:r>
          </a:p>
          <a:p>
            <a:pPr>
              <a:defRPr/>
            </a:pPr>
            <a:r>
              <a:rPr lang="cs-CZ" dirty="0"/>
              <a:t> WHO </a:t>
            </a:r>
            <a:r>
              <a:rPr lang="cs-CZ" i="1" dirty="0"/>
              <a:t>Mezinárodní klasifikace funkčních schopností, disabilit a zdraví.</a:t>
            </a:r>
            <a:r>
              <a:rPr lang="cs-CZ" dirty="0"/>
              <a:t> 1. vyd. Praha: </a:t>
            </a:r>
            <a:r>
              <a:rPr lang="cs-CZ" dirty="0" err="1"/>
              <a:t>Grada</a:t>
            </a:r>
            <a:r>
              <a:rPr lang="cs-CZ" dirty="0"/>
              <a:t>, 2004. 280 s. ISBN 978-80-247-1587-2.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826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182</Words>
  <Application>Microsoft Office PowerPoint</Application>
  <PresentationFormat>Předvádění na obrazovce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Arkýř</vt:lpstr>
      <vt:lpstr>Speciální pedagogika osob  s tělesným postižením</vt:lpstr>
      <vt:lpstr>Terminologie</vt:lpstr>
      <vt:lpstr>Člověk s omezením hybnosti</vt:lpstr>
      <vt:lpstr>Tělesné postižení</vt:lpstr>
      <vt:lpstr>Dlouhodobé onemocnění </vt:lpstr>
      <vt:lpstr>Historie péče o osoby s omezením hybnosti</vt:lpstr>
      <vt:lpstr>Webové odkazy</vt:lpstr>
      <vt:lpstr>Prameny k dalšímu studiu</vt:lpstr>
      <vt:lpstr>Prameny k dalšímu studiu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pedagogika osob s tělesným postižením</dc:title>
  <dc:creator>gd</dc:creator>
  <cp:lastModifiedBy>GD</cp:lastModifiedBy>
  <cp:revision>7</cp:revision>
  <dcterms:created xsi:type="dcterms:W3CDTF">2018-10-09T07:14:26Z</dcterms:created>
  <dcterms:modified xsi:type="dcterms:W3CDTF">2020-01-07T11:40:38Z</dcterms:modified>
</cp:coreProperties>
</file>