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62" r:id="rId4"/>
    <p:sldId id="271" r:id="rId5"/>
    <p:sldId id="270" r:id="rId6"/>
    <p:sldId id="263" r:id="rId7"/>
    <p:sldId id="275" r:id="rId8"/>
    <p:sldId id="269" r:id="rId9"/>
    <p:sldId id="272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29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6" autoAdjust="0"/>
    <p:restoredTop sz="91458" autoAdjust="0"/>
  </p:normalViewPr>
  <p:slideViewPr>
    <p:cSldViewPr>
      <p:cViewPr varScale="1">
        <p:scale>
          <a:sx n="56" d="100"/>
          <a:sy n="56" d="100"/>
        </p:scale>
        <p:origin x="146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A646B-91A5-4EB0-8BE1-DF8A3C049F2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2284C-C691-4F8A-8CE2-56CDCA8A2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80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EF8C1-C0C4-4986-A754-4A352FB1657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01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3600399"/>
          </a:xfrm>
          <a:solidFill>
            <a:srgbClr val="FFCC29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cs-CZ" sz="3100" dirty="0"/>
            </a:br>
            <a:br>
              <a:rPr lang="cs-CZ" sz="3100" dirty="0"/>
            </a:br>
            <a:br>
              <a:rPr lang="cs-CZ" sz="3100" dirty="0"/>
            </a:br>
            <a:r>
              <a:rPr lang="cs-CZ" sz="3100" dirty="0"/>
              <a:t>Tři programy rané v rané péči</a:t>
            </a:r>
            <a:br>
              <a:rPr lang="sk-SK" sz="22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992888" cy="1872208"/>
          </a:xfrm>
          <a:solidFill>
            <a:srgbClr val="FFCC29"/>
          </a:solidFill>
        </p:spPr>
        <p:txBody>
          <a:bodyPr/>
          <a:lstStyle/>
          <a:p>
            <a:endParaRPr lang="cs-CZ" sz="1800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sociální model rané péče v ČR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Mgr. Terezie Hradilková</a:t>
            </a:r>
          </a:p>
        </p:txBody>
      </p:sp>
    </p:spTree>
    <p:extLst>
      <p:ext uri="{BB962C8B-B14F-4D97-AF65-F5344CB8AC3E}">
        <p14:creationId xmlns:p14="http://schemas.microsoft.com/office/powerpoint/2010/main" val="516602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80920" cy="1426170"/>
          </a:xfrm>
          <a:solidFill>
            <a:srgbClr val="FFCC29"/>
          </a:solidFill>
        </p:spPr>
        <p:txBody>
          <a:bodyPr>
            <a:normAutofit fontScale="90000"/>
          </a:bodyPr>
          <a:lstStyle/>
          <a:p>
            <a:br>
              <a:rPr lang="cs-CZ" sz="4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4900" dirty="0">
                <a:solidFill>
                  <a:schemeClr val="tx2">
                    <a:lumMod val="75000"/>
                  </a:schemeClr>
                </a:solidFill>
              </a:rPr>
              <a:t>4.Metodologie programů rané péče</a:t>
            </a:r>
            <a:br>
              <a:rPr lang="cs-CZ" sz="4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Podpora komunity, osvěta </a:t>
            </a:r>
            <a:br>
              <a:rPr lang="cs-CZ" dirty="0">
                <a:solidFill>
                  <a:schemeClr val="tx2">
                    <a:lumMod val="75000"/>
                  </a:schemeClr>
                </a:solidFill>
              </a:rPr>
            </a:b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53650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cs-CZ" dirty="0"/>
              <a:t>Depistáž – zainteresování osob prvního kontaktu </a:t>
            </a:r>
          </a:p>
          <a:p>
            <a:r>
              <a:rPr lang="cs-CZ" dirty="0"/>
              <a:t>Care(case)management</a:t>
            </a:r>
          </a:p>
          <a:p>
            <a:r>
              <a:rPr lang="cs-CZ" dirty="0"/>
              <a:t>Obhajoba práv a zájmů rodin </a:t>
            </a:r>
          </a:p>
          <a:p>
            <a:r>
              <a:rPr lang="cs-CZ" dirty="0"/>
              <a:t>Strategické vedení případu</a:t>
            </a:r>
          </a:p>
          <a:p>
            <a:r>
              <a:rPr lang="cs-CZ" dirty="0"/>
              <a:t>Informování a ovlivňování komunity</a:t>
            </a:r>
          </a:p>
          <a:p>
            <a:r>
              <a:rPr lang="cs-CZ" dirty="0"/>
              <a:t>Začleňování do komunity</a:t>
            </a:r>
          </a:p>
          <a:p>
            <a:r>
              <a:rPr lang="cs-CZ" dirty="0"/>
              <a:t>Mezioborová spolupráce </a:t>
            </a:r>
          </a:p>
          <a:p>
            <a:r>
              <a:rPr lang="cs-CZ" dirty="0"/>
              <a:t>Procesní a legislativní aktivity </a:t>
            </a:r>
          </a:p>
          <a:p>
            <a:r>
              <a:rPr lang="cs-CZ" dirty="0"/>
              <a:t>Medializace, kampaně </a:t>
            </a:r>
          </a:p>
        </p:txBody>
      </p:sp>
    </p:spTree>
    <p:extLst>
      <p:ext uri="{BB962C8B-B14F-4D97-AF65-F5344CB8AC3E}">
        <p14:creationId xmlns:p14="http://schemas.microsoft.com/office/powerpoint/2010/main" val="270167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thradilkova\Desktop\týden rane pece ´16 T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9"/>
            <a:ext cx="9115963" cy="68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0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916832"/>
            <a:ext cx="3456384" cy="48245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Arial" charset="0"/>
              </a:rPr>
              <a:t>Z</a:t>
            </a:r>
          </a:p>
          <a:p>
            <a:pPr eaLnBrk="1" hangingPunct="1">
              <a:buFontTx/>
              <a:buNone/>
            </a:pPr>
            <a:endParaRPr lang="cs-CZ" altLang="cs-CZ" sz="2400" dirty="0">
              <a:solidFill>
                <a:srgbClr val="FF0000"/>
              </a:solidFill>
              <a:latin typeface="Arial" charset="0"/>
            </a:endParaRPr>
          </a:p>
          <a:p>
            <a:pPr algn="r" eaLnBrk="1" hangingPunct="1"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Arial" charset="0"/>
              </a:rPr>
              <a:t>institucionální péče segregace </a:t>
            </a:r>
          </a:p>
          <a:p>
            <a:pPr algn="r" eaLnBrk="1" hangingPunct="1">
              <a:buFontTx/>
              <a:buNone/>
            </a:pPr>
            <a:endParaRPr lang="cs-CZ" altLang="cs-CZ" sz="2400" dirty="0">
              <a:solidFill>
                <a:srgbClr val="FF0000"/>
              </a:solidFill>
              <a:latin typeface="Arial" charset="0"/>
            </a:endParaRPr>
          </a:p>
          <a:p>
            <a:pPr algn="r" eaLnBrk="1" hangingPunct="1"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Arial" charset="0"/>
              </a:rPr>
              <a:t>nedostatky jednotlivce </a:t>
            </a:r>
          </a:p>
          <a:p>
            <a:pPr algn="r" eaLnBrk="1" hangingPunct="1">
              <a:buFontTx/>
              <a:buNone/>
            </a:pPr>
            <a:endParaRPr lang="cs-CZ" altLang="cs-CZ" sz="3200" dirty="0">
              <a:solidFill>
                <a:srgbClr val="FF0000"/>
              </a:solidFill>
              <a:latin typeface="Arial" charset="0"/>
            </a:endParaRPr>
          </a:p>
          <a:p>
            <a:pPr algn="r" eaLnBrk="1" hangingPunct="1"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Arial" charset="0"/>
              </a:rPr>
              <a:t>expertní přístup</a:t>
            </a:r>
          </a:p>
          <a:p>
            <a:pPr algn="r" eaLnBrk="1" hangingPunct="1">
              <a:buFontTx/>
              <a:buNone/>
            </a:pPr>
            <a:endParaRPr lang="cs-CZ" altLang="cs-CZ" sz="2400" dirty="0">
              <a:solidFill>
                <a:srgbClr val="FF0000"/>
              </a:solidFill>
              <a:latin typeface="Arial" charset="0"/>
            </a:endParaRPr>
          </a:p>
          <a:p>
            <a:pPr algn="r" eaLnBrk="1" hangingPunct="1"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Arial" charset="0"/>
              </a:rPr>
              <a:t>oborový, resortní tým</a:t>
            </a:r>
          </a:p>
          <a:p>
            <a:pPr algn="r" eaLnBrk="1" hangingPunct="1">
              <a:buFontTx/>
              <a:buNone/>
            </a:pPr>
            <a:endParaRPr lang="cs-CZ" altLang="cs-CZ" sz="2400" dirty="0">
              <a:solidFill>
                <a:srgbClr val="FF0000"/>
              </a:solidFill>
              <a:latin typeface="Arial" charset="0"/>
            </a:endParaRPr>
          </a:p>
          <a:p>
            <a:pPr algn="r" eaLnBrk="1" hangingPunct="1"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Arial" charset="0"/>
              </a:rPr>
              <a:t>                          péče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27984" y="1916832"/>
            <a:ext cx="4536504" cy="48245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cs-CZ" altLang="cs-CZ" sz="2400" b="1" dirty="0">
                <a:solidFill>
                  <a:srgbClr val="00823B"/>
                </a:solidFill>
                <a:latin typeface="Arial" charset="0"/>
              </a:rPr>
              <a:t>NA</a:t>
            </a:r>
          </a:p>
          <a:p>
            <a:pPr eaLnBrk="1" hangingPunct="1">
              <a:buFontTx/>
              <a:buNone/>
            </a:pPr>
            <a:endParaRPr lang="cs-CZ" altLang="cs-CZ" sz="2400" dirty="0">
              <a:latin typeface="Arial" charset="0"/>
            </a:endParaRPr>
          </a:p>
          <a:p>
            <a:pPr>
              <a:buNone/>
            </a:pPr>
            <a:r>
              <a:rPr lang="cs-CZ" altLang="cs-CZ" sz="2400" dirty="0">
                <a:solidFill>
                  <a:srgbClr val="00823B"/>
                </a:solidFill>
                <a:latin typeface="Arial" charset="0"/>
              </a:rPr>
              <a:t>služby v komunitě </a:t>
            </a:r>
          </a:p>
          <a:p>
            <a:pPr>
              <a:buNone/>
            </a:pPr>
            <a:r>
              <a:rPr lang="cs-CZ" altLang="cs-CZ" sz="2400" dirty="0">
                <a:solidFill>
                  <a:srgbClr val="00823B"/>
                </a:solidFill>
                <a:latin typeface="Arial" charset="0"/>
              </a:rPr>
              <a:t>inkluze </a:t>
            </a:r>
          </a:p>
          <a:p>
            <a:pPr>
              <a:buNone/>
            </a:pPr>
            <a:endParaRPr lang="cs-CZ" altLang="cs-CZ" sz="1500" dirty="0">
              <a:solidFill>
                <a:srgbClr val="00823B"/>
              </a:solidFill>
              <a:latin typeface="Arial" charset="0"/>
            </a:endParaRPr>
          </a:p>
          <a:p>
            <a:pPr>
              <a:buNone/>
            </a:pPr>
            <a:r>
              <a:rPr lang="cs-CZ" altLang="cs-CZ" sz="2400" dirty="0">
                <a:solidFill>
                  <a:srgbClr val="00823B"/>
                </a:solidFill>
                <a:latin typeface="Arial" charset="0"/>
              </a:rPr>
              <a:t>schopnosti, zdroje jednotlivce,  rodiny a komunity</a:t>
            </a:r>
          </a:p>
          <a:p>
            <a:pPr>
              <a:buNone/>
            </a:pPr>
            <a:endParaRPr lang="cs-CZ" altLang="cs-CZ" sz="1500" dirty="0">
              <a:solidFill>
                <a:srgbClr val="00823B"/>
              </a:solidFill>
              <a:latin typeface="Arial" charset="0"/>
            </a:endParaRPr>
          </a:p>
          <a:p>
            <a:pPr>
              <a:buNone/>
            </a:pPr>
            <a:r>
              <a:rPr lang="cs-CZ" altLang="cs-CZ" sz="2400" dirty="0">
                <a:solidFill>
                  <a:srgbClr val="00823B"/>
                </a:solidFill>
                <a:latin typeface="Arial" charset="0"/>
              </a:rPr>
              <a:t>partnerský přístup</a:t>
            </a:r>
          </a:p>
          <a:p>
            <a:pPr>
              <a:buNone/>
            </a:pPr>
            <a:endParaRPr lang="cs-CZ" altLang="cs-CZ" sz="2400" dirty="0">
              <a:solidFill>
                <a:srgbClr val="00823B"/>
              </a:solidFill>
              <a:latin typeface="Arial" charset="0"/>
            </a:endParaRPr>
          </a:p>
          <a:p>
            <a:pPr>
              <a:buNone/>
            </a:pPr>
            <a:r>
              <a:rPr lang="cs-CZ" altLang="cs-CZ" sz="2400" dirty="0" err="1">
                <a:solidFill>
                  <a:srgbClr val="00823B"/>
                </a:solidFill>
                <a:latin typeface="Arial" charset="0"/>
              </a:rPr>
              <a:t>multi</a:t>
            </a:r>
            <a:r>
              <a:rPr lang="cs-CZ" altLang="cs-CZ" sz="2400" dirty="0">
                <a:solidFill>
                  <a:srgbClr val="00823B"/>
                </a:solidFill>
                <a:latin typeface="Arial" charset="0"/>
              </a:rPr>
              <a:t>, trans </a:t>
            </a:r>
            <a:r>
              <a:rPr lang="cs-CZ" altLang="cs-CZ" sz="2400" dirty="0" err="1">
                <a:solidFill>
                  <a:srgbClr val="00823B"/>
                </a:solidFill>
                <a:latin typeface="Arial" charset="0"/>
              </a:rPr>
              <a:t>disciplinarita</a:t>
            </a:r>
            <a:r>
              <a:rPr lang="cs-CZ" altLang="cs-CZ" sz="2400" dirty="0">
                <a:solidFill>
                  <a:srgbClr val="00823B"/>
                </a:solidFill>
                <a:latin typeface="Arial" charset="0"/>
              </a:rPr>
              <a:t> </a:t>
            </a:r>
          </a:p>
          <a:p>
            <a:pPr>
              <a:buNone/>
            </a:pPr>
            <a:endParaRPr lang="cs-CZ" altLang="cs-CZ" sz="2400" dirty="0">
              <a:solidFill>
                <a:srgbClr val="00823B"/>
              </a:solidFill>
              <a:latin typeface="Arial" charset="0"/>
            </a:endParaRPr>
          </a:p>
          <a:p>
            <a:pPr>
              <a:buNone/>
            </a:pPr>
            <a:r>
              <a:rPr lang="cs-CZ" altLang="cs-CZ" sz="2400" dirty="0">
                <a:solidFill>
                  <a:srgbClr val="00823B"/>
                </a:solidFill>
                <a:latin typeface="Arial" charset="0"/>
              </a:rPr>
              <a:t>podpora</a:t>
            </a:r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3783989" y="2852936"/>
            <a:ext cx="519113" cy="228600"/>
          </a:xfrm>
          <a:prstGeom prst="rightArrow">
            <a:avLst>
              <a:gd name="adj1" fmla="val 50000"/>
              <a:gd name="adj2" fmla="val 567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176" name="AutoShape 13"/>
          <p:cNvSpPr>
            <a:spLocks noChangeArrowheads="1"/>
          </p:cNvSpPr>
          <p:nvPr/>
        </p:nvSpPr>
        <p:spPr bwMode="auto">
          <a:xfrm>
            <a:off x="3783989" y="378904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177" name="AutoShape 14"/>
          <p:cNvSpPr>
            <a:spLocks noChangeArrowheads="1"/>
          </p:cNvSpPr>
          <p:nvPr/>
        </p:nvSpPr>
        <p:spPr bwMode="auto">
          <a:xfrm>
            <a:off x="3783989" y="4653136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178" name="AutoShape 15"/>
          <p:cNvSpPr>
            <a:spLocks noChangeArrowheads="1"/>
          </p:cNvSpPr>
          <p:nvPr/>
        </p:nvSpPr>
        <p:spPr bwMode="auto">
          <a:xfrm>
            <a:off x="3783989" y="5373216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179" name="AutoShape 16"/>
          <p:cNvSpPr>
            <a:spLocks noChangeArrowheads="1"/>
          </p:cNvSpPr>
          <p:nvPr/>
        </p:nvSpPr>
        <p:spPr bwMode="auto">
          <a:xfrm>
            <a:off x="3783989" y="6093296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51520" y="260647"/>
            <a:ext cx="8352928" cy="1512169"/>
          </a:xfrm>
          <a:prstGeom prst="rect">
            <a:avLst/>
          </a:prstGeom>
          <a:solidFill>
            <a:srgbClr val="FFCC29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200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cs-CZ" sz="5200" dirty="0">
                <a:solidFill>
                  <a:srgbClr val="1F497D">
                    <a:lumMod val="75000"/>
                  </a:srgbClr>
                </a:solidFill>
              </a:rPr>
              <a:t>Východiska pro sociální model </a:t>
            </a:r>
          </a:p>
          <a:p>
            <a:r>
              <a:rPr lang="cs-CZ" sz="3500" dirty="0"/>
              <a:t>Změny v pomáhajících profesích určující vývoj </a:t>
            </a:r>
          </a:p>
          <a:p>
            <a:r>
              <a:rPr lang="cs-CZ" sz="3500" dirty="0"/>
              <a:t>od medicínského k  sociálnímu modelu  </a:t>
            </a:r>
          </a:p>
        </p:txBody>
      </p:sp>
    </p:spTree>
    <p:extLst>
      <p:ext uri="{BB962C8B-B14F-4D97-AF65-F5344CB8AC3E}">
        <p14:creationId xmlns:p14="http://schemas.microsoft.com/office/powerpoint/2010/main" val="355315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C29"/>
          </a:solidFill>
        </p:spPr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Sociální model rané péče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468052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KDE	 - d</a:t>
            </a:r>
            <a:r>
              <a:rPr lang="cs-CZ" dirty="0"/>
              <a:t>oma, </a:t>
            </a:r>
            <a:r>
              <a:rPr lang="cs-CZ" dirty="0">
                <a:solidFill>
                  <a:prstClr val="black"/>
                </a:solidFill>
              </a:rPr>
              <a:t>v přirozeném prostředí, (</a:t>
            </a:r>
            <a:r>
              <a:rPr lang="cs-CZ" dirty="0" err="1">
                <a:solidFill>
                  <a:prstClr val="black"/>
                </a:solidFill>
              </a:rPr>
              <a:t>home</a:t>
            </a:r>
            <a:r>
              <a:rPr lang="cs-CZ" dirty="0">
                <a:solidFill>
                  <a:prstClr val="black"/>
                </a:solidFill>
              </a:rPr>
              <a:t> - </a:t>
            </a:r>
            <a:r>
              <a:rPr lang="cs-CZ" dirty="0" err="1">
                <a:solidFill>
                  <a:prstClr val="black"/>
                </a:solidFill>
              </a:rPr>
              <a:t>based</a:t>
            </a:r>
            <a:r>
              <a:rPr lang="cs-CZ" dirty="0">
                <a:solidFill>
                  <a:prstClr val="black"/>
                </a:solidFill>
              </a:rPr>
              <a:t>) 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KOMU - </a:t>
            </a:r>
            <a:r>
              <a:rPr lang="cs-CZ" dirty="0"/>
              <a:t>klient je rodina 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JAK - </a:t>
            </a:r>
            <a:r>
              <a:rPr lang="cs-CZ" dirty="0"/>
              <a:t>sociální službou 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KDO - </a:t>
            </a:r>
            <a:r>
              <a:rPr lang="cs-CZ" dirty="0"/>
              <a:t>poradce rané péče </a:t>
            </a:r>
          </a:p>
          <a:p>
            <a:pPr marL="0" indent="0">
              <a:buNone/>
            </a:pPr>
            <a:r>
              <a:rPr lang="cs-CZ" dirty="0"/>
              <a:t>	  - rodiče </a:t>
            </a:r>
          </a:p>
          <a:p>
            <a:pPr marL="0" indent="0">
              <a:buNone/>
            </a:pPr>
            <a:r>
              <a:rPr lang="cs-CZ" dirty="0"/>
              <a:t>	  - specialisté 	 	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6367"/>
            <a:ext cx="4072051" cy="287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871AFD2-62AE-400D-93B1-72EB91F6C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789040"/>
            <a:ext cx="1887733" cy="26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  <a:solidFill>
            <a:srgbClr val="FFCC29"/>
          </a:solidFill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3 programy v rané péči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0117" y="1666992"/>
            <a:ext cx="7992888" cy="4215015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		  1. Podpora rodiny</a:t>
            </a:r>
          </a:p>
          <a:p>
            <a:pPr marL="0" indent="0">
              <a:buNone/>
            </a:pPr>
            <a:endParaRPr lang="cs-CZ" sz="4000" b="1" dirty="0">
              <a:solidFill>
                <a:srgbClr val="1F497D">
                  <a:lumMod val="75000"/>
                </a:srgb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4000" b="1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		2. Podpora vývoje dítěte</a:t>
            </a:r>
          </a:p>
          <a:p>
            <a:pPr marL="0" indent="0">
              <a:buNone/>
            </a:pPr>
            <a:endParaRPr lang="cs-CZ" sz="4000" b="1" dirty="0">
              <a:solidFill>
                <a:srgbClr val="1F497D">
                  <a:lumMod val="75000"/>
                </a:srgb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4000" b="1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		3. Podpora komunity, osvěta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62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426170"/>
          </a:xfrm>
          <a:solidFill>
            <a:srgbClr val="FFCC29"/>
          </a:solidFill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4900" b="1" dirty="0">
                <a:solidFill>
                  <a:schemeClr val="tx2">
                    <a:lumMod val="75000"/>
                  </a:schemeClr>
                </a:solidFill>
              </a:rPr>
              <a:t>Podpora rodiny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39248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Podpora vztahu s dítětem </a:t>
            </a:r>
          </a:p>
          <a:p>
            <a:pPr lvl="0"/>
            <a:r>
              <a:rPr lang="cs-CZ" dirty="0"/>
              <a:t>Sociálně-právní poradenství</a:t>
            </a:r>
          </a:p>
          <a:p>
            <a:pPr lvl="0"/>
            <a:r>
              <a:rPr lang="cs-CZ" dirty="0"/>
              <a:t>Možnost sdílení s rodiči </a:t>
            </a:r>
          </a:p>
          <a:p>
            <a:pPr lvl="0"/>
            <a:r>
              <a:rPr lang="cs-CZ" dirty="0"/>
              <a:t>Rozhovor, naslouchání </a:t>
            </a:r>
          </a:p>
          <a:p>
            <a:pPr lvl="0"/>
            <a:r>
              <a:rPr lang="cs-CZ" dirty="0"/>
              <a:t>Doprovázení </a:t>
            </a:r>
          </a:p>
          <a:p>
            <a:pPr lvl="0"/>
            <a:r>
              <a:rPr lang="cs-CZ" dirty="0"/>
              <a:t>Otvírání a plánování budoucnosti</a:t>
            </a:r>
          </a:p>
          <a:p>
            <a:pPr lvl="0"/>
            <a:r>
              <a:rPr lang="cs-CZ" dirty="0"/>
              <a:t>Výchovné, specifické poradenství</a:t>
            </a:r>
          </a:p>
          <a:p>
            <a:pPr lvl="0"/>
            <a:r>
              <a:rPr lang="cs-CZ" dirty="0" err="1"/>
              <a:t>Caremanagement</a:t>
            </a:r>
            <a:r>
              <a:rPr lang="cs-CZ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70167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4C9E5-E48E-4248-9065-346E00D9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C8AE92A-589C-4B3D-ABE9-D512D17C0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014">
            <a:off x="-115612" y="413072"/>
            <a:ext cx="4627926" cy="30768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2815C80-020E-40D8-B323-A4F5E4D3E6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14" y="9895"/>
            <a:ext cx="4426179" cy="294293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8D894DB-75E9-4AEF-87EF-682C52512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82283"/>
            <a:ext cx="4310196" cy="286582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5029082-A76A-4C0F-8E9F-FFB79FA27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2283"/>
            <a:ext cx="3908012" cy="259841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62258CF-A873-4B32-B9BA-1F1E18C68B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77421"/>
            <a:ext cx="5474441" cy="21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2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426170"/>
          </a:xfrm>
          <a:solidFill>
            <a:srgbClr val="FFCC29"/>
          </a:solidFill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Podpora vývoje dítěte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463" y="1822969"/>
            <a:ext cx="8291264" cy="439248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2800" dirty="0"/>
              <a:t>Funkční vyšetření</a:t>
            </a:r>
          </a:p>
          <a:p>
            <a:r>
              <a:rPr lang="cs-CZ" sz="2800" dirty="0"/>
              <a:t>Svobodná hra </a:t>
            </a:r>
          </a:p>
          <a:p>
            <a:r>
              <a:rPr lang="cs-CZ" sz="2800" dirty="0"/>
              <a:t>Stimulace </a:t>
            </a:r>
          </a:p>
          <a:p>
            <a:r>
              <a:rPr lang="cs-CZ" sz="2800" dirty="0">
                <a:solidFill>
                  <a:prstClr val="black"/>
                </a:solidFill>
              </a:rPr>
              <a:t>Komunikace, AAK </a:t>
            </a:r>
          </a:p>
          <a:p>
            <a:r>
              <a:rPr lang="cs-CZ" sz="2800" dirty="0">
                <a:solidFill>
                  <a:prstClr val="black"/>
                </a:solidFill>
              </a:rPr>
              <a:t>Kompenzační prostředky </a:t>
            </a:r>
          </a:p>
          <a:p>
            <a:r>
              <a:rPr lang="cs-CZ" sz="2800" dirty="0">
                <a:solidFill>
                  <a:prstClr val="black"/>
                </a:solidFill>
              </a:rPr>
              <a:t>Úprava prostředí </a:t>
            </a:r>
          </a:p>
          <a:p>
            <a:endParaRPr lang="cs-CZ" dirty="0">
              <a:solidFill>
                <a:prstClr val="black"/>
              </a:solidFill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187">
            <a:off x="2515033" y="4871132"/>
            <a:ext cx="3020527" cy="181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thradilkova\Desktop\RanaPece\Raná péčeSlovensko 2014 15\bratislava\Posel poster dublin fota 20a4\Nový obrázekposel cb preferenc s tatou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" r="879"/>
          <a:stretch/>
        </p:blipFill>
        <p:spPr bwMode="auto">
          <a:xfrm>
            <a:off x="3378" y="5223574"/>
            <a:ext cx="2353889" cy="13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53E3EF8-C8EA-4858-9A7B-4666B310F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10706">
            <a:off x="5193612" y="3300522"/>
            <a:ext cx="3660446" cy="2584704"/>
          </a:xfrm>
          <a:prstGeom prst="rect">
            <a:avLst/>
          </a:prstGeom>
        </p:spPr>
      </p:pic>
      <p:pic>
        <p:nvPicPr>
          <p:cNvPr id="7" name="Zástupný obsah 4">
            <a:extLst>
              <a:ext uri="{FF2B5EF4-FFF2-40B4-BE49-F238E27FC236}">
                <a16:creationId xmlns:a16="http://schemas.microsoft.com/office/drawing/2014/main" id="{14A4ADA2-9435-45D0-8D84-DA3D4624E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42" y="1516435"/>
            <a:ext cx="3271298" cy="24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8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80920" cy="1426170"/>
          </a:xfrm>
          <a:solidFill>
            <a:srgbClr val="FFCC29"/>
          </a:solidFill>
        </p:spPr>
        <p:txBody>
          <a:bodyPr>
            <a:normAutofit fontScale="90000"/>
          </a:bodyPr>
          <a:lstStyle/>
          <a:p>
            <a:br>
              <a:rPr lang="cs-CZ" sz="4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4900" b="1" dirty="0">
                <a:solidFill>
                  <a:schemeClr val="tx2">
                    <a:lumMod val="75000"/>
                  </a:schemeClr>
                </a:solidFill>
              </a:rPr>
              <a:t>Podpora komunity, osvěta</a:t>
            </a:r>
            <a:br>
              <a:rPr lang="cs-CZ" sz="49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49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cs-CZ" dirty="0">
                <a:solidFill>
                  <a:schemeClr val="tx2">
                    <a:lumMod val="75000"/>
                  </a:schemeClr>
                </a:solidFill>
              </a:rPr>
            </a:b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539">
            <a:off x="1224789" y="4607036"/>
            <a:ext cx="3283442" cy="217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775">
            <a:off x="271897" y="961470"/>
            <a:ext cx="2709186" cy="3821888"/>
          </a:xfr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20E1B73-7D14-490F-A4AD-5F6913A41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688" y="1700808"/>
            <a:ext cx="4572002" cy="287667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703">
            <a:off x="5509462" y="2333881"/>
            <a:ext cx="3124926" cy="41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5774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Vlastní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3D69B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146</Words>
  <Application>Microsoft Office PowerPoint</Application>
  <PresentationFormat>Předvádění na obrazovce (4:3)</PresentationFormat>
  <Paragraphs>76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sady Office</vt:lpstr>
      <vt:lpstr>   Tři programy rané v rané péči  </vt:lpstr>
      <vt:lpstr>Prezentace aplikace PowerPoint</vt:lpstr>
      <vt:lpstr>Prezentace aplikace PowerPoint</vt:lpstr>
      <vt:lpstr>Sociální model rané péče </vt:lpstr>
      <vt:lpstr>3 programy v rané péči</vt:lpstr>
      <vt:lpstr> Podpora rodiny </vt:lpstr>
      <vt:lpstr>Prezentace aplikace PowerPoint</vt:lpstr>
      <vt:lpstr>Podpora vývoje dítěte  </vt:lpstr>
      <vt:lpstr>  Podpora komunity, osvěta   </vt:lpstr>
      <vt:lpstr> 4.Metodologie programů rané péče  Podpora komunity, osvěta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medzinárodná konferencia RES SOCIALIS VČASNÁ INTERVENCIA - RANÁ PÉČE - EARLY INTERVENTION           10.-11. NOVEMBER 2016 Fakulta zdravotníctva a sociálnej práce trnavskej univerzity v Trnave</dc:title>
  <dc:creator>thradilkova</dc:creator>
  <cp:lastModifiedBy>Terezie</cp:lastModifiedBy>
  <cp:revision>40</cp:revision>
  <dcterms:created xsi:type="dcterms:W3CDTF">2016-11-08T19:46:23Z</dcterms:created>
  <dcterms:modified xsi:type="dcterms:W3CDTF">2019-10-28T17:04:44Z</dcterms:modified>
</cp:coreProperties>
</file>