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3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67" r:id="rId14"/>
    <p:sldId id="268" r:id="rId15"/>
    <p:sldId id="284" r:id="rId16"/>
    <p:sldId id="288" r:id="rId17"/>
    <p:sldId id="269" r:id="rId18"/>
    <p:sldId id="285" r:id="rId19"/>
    <p:sldId id="289" r:id="rId20"/>
    <p:sldId id="290" r:id="rId21"/>
    <p:sldId id="270" r:id="rId22"/>
    <p:sldId id="271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236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pPr/>
              <a:t>9/5/2019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Obory sociální politiky 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Zákon o sociálních službách / </a:t>
            </a:r>
            <a:r>
              <a:rPr lang="cs-CZ" dirty="0" err="1" smtClean="0"/>
              <a:t>voš</a:t>
            </a:r>
            <a:r>
              <a:rPr lang="cs-CZ" dirty="0" smtClean="0"/>
              <a:t> </a:t>
            </a:r>
            <a:r>
              <a:rPr lang="cs-CZ" dirty="0" err="1" smtClean="0"/>
              <a:t>jabok</a:t>
            </a:r>
            <a:r>
              <a:rPr lang="cs-CZ" dirty="0" smtClean="0"/>
              <a:t> / 2. ročník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Služby sociální péče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22310" y="1856792"/>
            <a:ext cx="9933370" cy="39935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/>
              <a:t>Služby sociální péče napomáhají osobám zajistit jejich fyzickou a psychickou soběstačnost, s cílem podpořit život v jejich přirozeném sociálním prostředí a umožnit jim v </a:t>
            </a:r>
            <a:r>
              <a:rPr lang="cs-CZ" sz="2800" dirty="0" smtClean="0"/>
              <a:t>nejvyšší možné </a:t>
            </a:r>
            <a:r>
              <a:rPr lang="cs-CZ" sz="2800" dirty="0"/>
              <a:t>míře zapojení do běžného života společnosti, a v případech, kdy toto vylučuje jejich stav, zajistit jim důstojné prostředí a zacházení. Každý má právo na poskytování služeb sociální péče v nejméně omezujícím prostředí. </a:t>
            </a:r>
            <a:endParaRPr lang="cs-CZ" sz="2800" dirty="0" smtClean="0"/>
          </a:p>
          <a:p>
            <a:pPr marL="0" indent="0" algn="just">
              <a:buNone/>
            </a:pPr>
            <a:endParaRPr lang="cs-CZ" dirty="0" smtClean="0"/>
          </a:p>
          <a:p>
            <a:pPr algn="just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113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Služby sociální péče 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</a:t>
            </a:r>
            <a:r>
              <a:rPr lang="cs-CZ" sz="2400" dirty="0" smtClean="0"/>
              <a:t>sobní asistence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Pečovatelská služba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Tísňová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Průvodcovské a předčitatelské služby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Podpora samostatného bydlení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Odlehčovací služby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Centra denních služeb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Denní stacionáře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Týdenní stacionáře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Domovy pro osoby se zdravotním postižením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Domovy pro seniory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Domovy se zvláštním režimem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Chráněné bydlení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Sociální služby poskytované </a:t>
            </a:r>
            <a:r>
              <a:rPr lang="cs-CZ" sz="2400" dirty="0"/>
              <a:t>v</a:t>
            </a:r>
            <a:r>
              <a:rPr lang="cs-CZ" sz="2400" dirty="0" smtClean="0"/>
              <a:t>e zdravotnických zařízeních lůžkové péče </a:t>
            </a:r>
          </a:p>
        </p:txBody>
      </p:sp>
    </p:spTree>
    <p:extLst>
      <p:ext uri="{BB962C8B-B14F-4D97-AF65-F5344CB8AC3E}">
        <p14:creationId xmlns:p14="http://schemas.microsoft.com/office/powerpoint/2010/main" xmlns="" val="72044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Služby sociální prevence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Napomáhají </a:t>
            </a:r>
            <a:r>
              <a:rPr lang="cs-CZ" sz="2800" dirty="0"/>
              <a:t>zabránit sociálnímu vyloučení osob, které jsou tímto ohroženy pro krizovou sociální situaci, životní návyky a způsob života vedoucí ke konfliktu se společností, sociálně znevýhodňující prostředí a ohrožení práv a oprávněných zájmů trestnou činností jiné fyzické osoby. Cílem služeb sociální prevence je napomáhat osobám k překonání jejich nepříznivé sociální situace a chránit společnost před vznikem a </a:t>
            </a:r>
            <a:r>
              <a:rPr lang="cs-CZ" sz="2800" dirty="0" smtClean="0"/>
              <a:t>šířením </a:t>
            </a:r>
            <a:r>
              <a:rPr lang="cs-CZ" sz="2800" dirty="0"/>
              <a:t>nežádoucích společenských jevů. </a:t>
            </a:r>
          </a:p>
        </p:txBody>
      </p:sp>
    </p:spTree>
    <p:extLst>
      <p:ext uri="{BB962C8B-B14F-4D97-AF65-F5344CB8AC3E}">
        <p14:creationId xmlns:p14="http://schemas.microsoft.com/office/powerpoint/2010/main" xmlns="" val="295186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Služby sociální prevence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Raná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Telefonická krizová pomoc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Tlumočnické služby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Azylové domy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Domy na půl cesty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Kontaktní centra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Krizová pomoc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Intervenční centra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Nízkoprahová denní centra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Nízkoprahová zařízení pro děti a  mládež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Noclehárny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Služby následné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Sociálně aktivizační služby pro rodiny s dětmi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Sociálně aktivizační služby pro seniory a osoby se zdravotním postižením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Sociálně terapeutické dílny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Terapeutické komunity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Terénní programy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Sociální rehabilitace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319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Podmínky poskytování sociálních služeb: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1443" y="1845734"/>
            <a:ext cx="11143281" cy="4245100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Sociální služby lze poskytovat jen na základě oprávnění k poskytování sociálních služeb; toto oprávnění vzniká </a:t>
            </a:r>
            <a:r>
              <a:rPr lang="cs-CZ" sz="2400" b="1" dirty="0" smtClean="0"/>
              <a:t>rozhodnutím o registraci</a:t>
            </a:r>
            <a:r>
              <a:rPr lang="cs-CZ" sz="2400" dirty="0" smtClean="0"/>
              <a:t>.</a:t>
            </a:r>
            <a:endParaRPr lang="cs-CZ" sz="2400" dirty="0"/>
          </a:p>
          <a:p>
            <a:pPr algn="just"/>
            <a:r>
              <a:rPr lang="cs-CZ" sz="2400" dirty="0"/>
              <a:t>O registraci rozhoduje </a:t>
            </a:r>
            <a:r>
              <a:rPr lang="cs-CZ" sz="2400" b="1" dirty="0"/>
              <a:t>krajský úřad </a:t>
            </a:r>
            <a:r>
              <a:rPr lang="cs-CZ" sz="2400" b="1" dirty="0" smtClean="0"/>
              <a:t>příslušný </a:t>
            </a:r>
            <a:r>
              <a:rPr lang="cs-CZ" sz="2400" b="1" dirty="0"/>
              <a:t>podle místa trvalého nebo </a:t>
            </a:r>
            <a:r>
              <a:rPr lang="cs-CZ" sz="2400" b="1" dirty="0" smtClean="0"/>
              <a:t>hlášeného </a:t>
            </a:r>
            <a:r>
              <a:rPr lang="cs-CZ" sz="2400" b="1" dirty="0"/>
              <a:t>pobytu fyzické osoby nebo sídla právnické osoby</a:t>
            </a:r>
            <a:r>
              <a:rPr lang="cs-CZ" sz="2400" dirty="0"/>
              <a:t>, popřípadě podle umístění organizační složky zahraniční právnické osoby na území České republiky; </a:t>
            </a:r>
            <a:r>
              <a:rPr lang="cs-CZ" sz="2400" b="1" dirty="0"/>
              <a:t>v případě, že zřizovatelem poskytovatele sociálních služeb je ministerstvo, rozhoduje o registraci toto </a:t>
            </a:r>
            <a:r>
              <a:rPr lang="cs-CZ" sz="2400" b="1" dirty="0" smtClean="0"/>
              <a:t>ministerstvo</a:t>
            </a:r>
            <a:r>
              <a:rPr lang="cs-CZ" sz="2400" dirty="0" smtClean="0"/>
              <a:t>.</a:t>
            </a:r>
          </a:p>
          <a:p>
            <a:pPr algn="just"/>
            <a:r>
              <a:rPr lang="cs-CZ" sz="2400" dirty="0"/>
              <a:t>Krajský úřad vede registr poskytovatelů sociálních </a:t>
            </a:r>
            <a:r>
              <a:rPr lang="cs-CZ" sz="2400" dirty="0" smtClean="0"/>
              <a:t>služeb, do </a:t>
            </a:r>
            <a:r>
              <a:rPr lang="cs-CZ" sz="2400" dirty="0"/>
              <a:t>kterého zapisuje poskytovatele sociálních služeb, kterým bylo vydáno rozhodnutí o </a:t>
            </a:r>
            <a:r>
              <a:rPr lang="cs-CZ" sz="2400" dirty="0" smtClean="0"/>
              <a:t>registraci.</a:t>
            </a:r>
          </a:p>
          <a:p>
            <a:pPr algn="just"/>
            <a:r>
              <a:rPr lang="cs-CZ" sz="2400" dirty="0" smtClean="0"/>
              <a:t>Správcem elektronické podoby registru je MPSV (iregistr.mpsv.cz).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20120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Podmínky registrace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73" y="1845734"/>
            <a:ext cx="11546237" cy="416760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None/>
            </a:pP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podání  písemné  žádosti  o  registraci vč. potřebných náležitostí, 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odborná  způsobilost  všech  fyzických  osob,  které  budou  přímo  poskytovat sociální služby,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bezúhonnost (všech fyzických osob, které budou přímo poskytovat sociální služby) x právnické osoby, která bude poskytovat sociální služby,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zajištění hygienických podmínek, jsou-li sociální služby poskytovány v zařízení sociálních služeb,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vlastnické  nebo jiné právo k objektu nebo prostorám, v nichž budou poskytovány sociální služby,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zajištění   personálních,   materiálních  a  technických  podmínek odpovídajících druhu poskytovaných sociálních služeb,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skutečnost,  že  na  majetek fyzické nebo právnické osoby, která je žadatelem  o  registraci,  nebyl prohlášen konkurs nebo proti ní   nebylo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zahájeno  </a:t>
            </a:r>
            <a:r>
              <a:rPr lang="cs-CZ" dirty="0" err="1" smtClean="0"/>
              <a:t>insolvenční</a:t>
            </a:r>
            <a:r>
              <a:rPr lang="cs-CZ" dirty="0" smtClean="0"/>
              <a:t> řízení anebo nebyl </a:t>
            </a:r>
            <a:r>
              <a:rPr lang="cs-CZ" dirty="0" err="1" smtClean="0"/>
              <a:t>insolvenční</a:t>
            </a:r>
            <a:r>
              <a:rPr lang="cs-CZ" dirty="0" smtClean="0"/>
              <a:t> návrh zamítnut pro nedostatek majetku dlužníka.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Potřebné náležitosti k písemné žádosti</a:t>
            </a:r>
            <a:br>
              <a:rPr lang="cs-CZ" b="1" dirty="0" smtClean="0">
                <a:solidFill>
                  <a:schemeClr val="accent1"/>
                </a:solidFill>
              </a:rPr>
            </a:br>
            <a:r>
              <a:rPr lang="cs-CZ" b="1" dirty="0" smtClean="0">
                <a:solidFill>
                  <a:schemeClr val="accent1"/>
                </a:solidFill>
              </a:rPr>
              <a:t>o registraci: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64" y="1845733"/>
            <a:ext cx="11546238" cy="4291596"/>
          </a:xfrm>
        </p:spPr>
        <p:txBody>
          <a:bodyPr>
            <a:normAutofit fontScale="32500" lnSpcReduction="20000"/>
          </a:bodyPr>
          <a:lstStyle/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název a místo zařízení anebo místo nebo místa poskytování sociálních služeb,  popřípadě požadavek na nezveřejňování místa zařízení, jde-li o   sociální  služby  poskytované  v  azylovém domě anebo pobytové sociální</a:t>
            </a:r>
          </a:p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služby  poskytované  v intervenčním centru nebo v zařízení pro krizovou pomoc,</a:t>
            </a:r>
          </a:p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druhy poskytovaných sociálních služeb,</a:t>
            </a:r>
          </a:p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okruh  osob,  pro které je sociální služba určena, popřípadě jejich věková hranice nebo druh zdravotního postižení,</a:t>
            </a:r>
          </a:p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popis realizace poskytování sociálních služeb,</a:t>
            </a:r>
          </a:p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popis personálního zajištění poskytovaných sociálních služeb,</a:t>
            </a:r>
          </a:p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časový rozsah poskytování sociálních služeb,</a:t>
            </a:r>
          </a:p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kapacita poskytovaných sociálních služeb,</a:t>
            </a:r>
          </a:p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plán finančního zajištění sociálních služeb,</a:t>
            </a:r>
          </a:p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způsob  zajištění  zdravotní  péče, jde-li o poskytování sociálních služeb podle § 34 odst. 1 písm. c) až f),</a:t>
            </a:r>
          </a:p>
          <a:p>
            <a:pPr marL="914400" indent="-914400" algn="just">
              <a:buFont typeface="Arial" pitchFamily="34" charset="0"/>
              <a:buChar char="•"/>
            </a:pPr>
            <a:r>
              <a:rPr lang="cs-CZ" sz="5600" dirty="0" smtClean="0"/>
              <a:t>den započetí poskytování sociálních služeb.</a:t>
            </a:r>
            <a:endParaRPr lang="cs-CZ" sz="5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Inspekce poskytování sociálních služeb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434" y="2031713"/>
            <a:ext cx="11050292" cy="4028125"/>
          </a:xfrm>
        </p:spPr>
        <p:txBody>
          <a:bodyPr/>
          <a:lstStyle/>
          <a:p>
            <a:pPr algn="just"/>
            <a:r>
              <a:rPr lang="cs-CZ" dirty="0" smtClean="0"/>
              <a:t>Inspekci poskytování sociálních služeb provádí u poskytovatelů sociálních služeb, kterým bylo vydáno rozhodnutí o registraci, ministerstvo práce a sociálních věcí.</a:t>
            </a:r>
          </a:p>
          <a:p>
            <a:pPr algn="just"/>
            <a:r>
              <a:rPr lang="cs-CZ" u="sng" dirty="0" smtClean="0"/>
              <a:t>Předmětem inspekce u poskytovatelů sociálních služeb je</a:t>
            </a:r>
            <a:r>
              <a:rPr lang="cs-CZ" dirty="0" smtClean="0"/>
              <a:t>:</a:t>
            </a:r>
          </a:p>
          <a:p>
            <a:pPr algn="just"/>
            <a:r>
              <a:rPr lang="cs-CZ" dirty="0" smtClean="0"/>
              <a:t>A) Plnění povinností poskytovatelů sociálních služeb uvedených v §88 a 89 ZSS (např. vedení evidence žadatelů o službu, se kterými nemohla být uzavřena smlouva; zpracování vnitřních pravidel pro podávání a vyřizování stížností; zajišťovat dostupnost informací o druhu, místě, okruhu osob, jimž je služba poskytována; dodržování standardů kvality soc. služeb apod.).</a:t>
            </a:r>
          </a:p>
          <a:p>
            <a:pPr algn="just"/>
            <a:r>
              <a:rPr lang="cs-CZ" dirty="0" smtClean="0"/>
              <a:t>B) Kvalita poskytovaných sociálních služeb.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411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Standardy kvality sociálních služeb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945" y="1845734"/>
            <a:ext cx="11158779" cy="4229602"/>
          </a:xfrm>
        </p:spPr>
        <p:txBody>
          <a:bodyPr>
            <a:normAutofit/>
          </a:bodyPr>
          <a:lstStyle/>
          <a:p>
            <a:r>
              <a:rPr lang="cs-CZ" b="1" dirty="0" smtClean="0"/>
              <a:t>Procedurální</a:t>
            </a:r>
          </a:p>
          <a:p>
            <a:r>
              <a:rPr lang="cs-CZ" dirty="0" smtClean="0"/>
              <a:t>1. cíle a způsoby poskytování sociálních služeb</a:t>
            </a:r>
          </a:p>
          <a:p>
            <a:r>
              <a:rPr lang="cs-CZ" dirty="0" smtClean="0"/>
              <a:t>2. ochrana práv osob</a:t>
            </a:r>
          </a:p>
          <a:p>
            <a:r>
              <a:rPr lang="cs-CZ" dirty="0" smtClean="0"/>
              <a:t>3. jednání se zájemcem</a:t>
            </a:r>
          </a:p>
          <a:p>
            <a:r>
              <a:rPr lang="cs-CZ" dirty="0" smtClean="0"/>
              <a:t>4. smlouva o poskytování sociální služby</a:t>
            </a:r>
          </a:p>
          <a:p>
            <a:r>
              <a:rPr lang="cs-CZ" dirty="0" smtClean="0"/>
              <a:t>5. individuální plánování</a:t>
            </a:r>
          </a:p>
          <a:p>
            <a:r>
              <a:rPr lang="cs-CZ" dirty="0" smtClean="0"/>
              <a:t>6. dokumentace o poskytování sociální služby</a:t>
            </a:r>
          </a:p>
          <a:p>
            <a:r>
              <a:rPr lang="cs-CZ" dirty="0" smtClean="0"/>
              <a:t>7. stížnosti na kvalitu nebo způsob poskytování sociální služby</a:t>
            </a:r>
          </a:p>
          <a:p>
            <a:r>
              <a:rPr lang="cs-CZ" dirty="0" smtClean="0"/>
              <a:t>8.návaznost poskytované sociální služby na </a:t>
            </a:r>
            <a:r>
              <a:rPr lang="cs-CZ" dirty="0" err="1" smtClean="0"/>
              <a:t>dalš</a:t>
            </a:r>
            <a:r>
              <a:rPr lang="cs-CZ" dirty="0" smtClean="0"/>
              <a:t>í dostupné zdroje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Standardy kvality sociálních služeb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9966" y="1845734"/>
            <a:ext cx="11484244" cy="4152110"/>
          </a:xfrm>
        </p:spPr>
        <p:txBody>
          <a:bodyPr>
            <a:normAutofit/>
          </a:bodyPr>
          <a:lstStyle/>
          <a:p>
            <a:r>
              <a:rPr lang="cs-CZ" b="1" dirty="0" smtClean="0"/>
              <a:t>Personální </a:t>
            </a:r>
          </a:p>
          <a:p>
            <a:r>
              <a:rPr lang="cs-CZ" dirty="0" smtClean="0"/>
              <a:t>9. personální a organizační zajištění sociální služby</a:t>
            </a:r>
          </a:p>
          <a:p>
            <a:r>
              <a:rPr lang="cs-CZ" dirty="0" smtClean="0"/>
              <a:t>10. profesní rozvoj zaměstnanců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Co jsou sociální služby?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Sociální služby jsou jedním z nástrojů, systémů pomoci lidem, kteří se ocitli ve složité sociální </a:t>
            </a:r>
            <a:r>
              <a:rPr lang="cs-CZ" sz="2800" dirty="0" smtClean="0"/>
              <a:t>situaci z důvodu:</a:t>
            </a:r>
          </a:p>
          <a:p>
            <a:endParaRPr lang="cs-CZ" sz="2800" dirty="0"/>
          </a:p>
          <a:p>
            <a:pPr lvl="1"/>
            <a:r>
              <a:rPr lang="cs-CZ" sz="2400" dirty="0"/>
              <a:t>dlouhodobého nepříznivého zdravotního </a:t>
            </a:r>
            <a:r>
              <a:rPr lang="cs-CZ" sz="2400" dirty="0" smtClean="0"/>
              <a:t>stavu,</a:t>
            </a:r>
            <a:endParaRPr lang="cs-CZ" sz="2400" dirty="0"/>
          </a:p>
          <a:p>
            <a:pPr lvl="1"/>
            <a:r>
              <a:rPr lang="cs-CZ" sz="2400" dirty="0"/>
              <a:t>zdravotního postižení</a:t>
            </a:r>
          </a:p>
          <a:p>
            <a:pPr lvl="1"/>
            <a:r>
              <a:rPr lang="cs-CZ" sz="2400" dirty="0"/>
              <a:t>věku, </a:t>
            </a:r>
          </a:p>
          <a:p>
            <a:pPr lvl="1"/>
            <a:r>
              <a:rPr lang="cs-CZ" sz="2400" dirty="0"/>
              <a:t>omezení nebo ztráty schopnosti sebeobsluhy, </a:t>
            </a:r>
          </a:p>
          <a:p>
            <a:pPr lvl="1"/>
            <a:r>
              <a:rPr lang="cs-CZ" sz="2400" dirty="0"/>
              <a:t>závislosti </a:t>
            </a:r>
          </a:p>
          <a:p>
            <a:pPr lvl="1"/>
            <a:r>
              <a:rPr lang="cs-CZ" sz="2400" dirty="0"/>
              <a:t>ohrožení krizovou životní </a:t>
            </a:r>
            <a:r>
              <a:rPr lang="cs-CZ" sz="2400" dirty="0" smtClean="0"/>
              <a:t>situací.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5696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Standardy kvality sociálních služeb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2956" y="1845733"/>
            <a:ext cx="11282766" cy="4291595"/>
          </a:xfrm>
        </p:spPr>
        <p:txBody>
          <a:bodyPr>
            <a:normAutofit/>
          </a:bodyPr>
          <a:lstStyle/>
          <a:p>
            <a:r>
              <a:rPr lang="cs-CZ" b="1" dirty="0" smtClean="0"/>
              <a:t>Provozní</a:t>
            </a:r>
          </a:p>
          <a:p>
            <a:r>
              <a:rPr lang="cs-CZ" dirty="0" smtClean="0"/>
              <a:t>11. místní a časová dostupnost poskytované sociální služby</a:t>
            </a:r>
          </a:p>
          <a:p>
            <a:r>
              <a:rPr lang="cs-CZ" dirty="0" smtClean="0"/>
              <a:t>12. informovanost o poskytované sociální službě </a:t>
            </a:r>
          </a:p>
          <a:p>
            <a:r>
              <a:rPr lang="cs-CZ" dirty="0" smtClean="0"/>
              <a:t>13. prostředí a podmínky</a:t>
            </a:r>
          </a:p>
          <a:p>
            <a:r>
              <a:rPr lang="cs-CZ" dirty="0" smtClean="0"/>
              <a:t>14. nouzové a havarijní situace</a:t>
            </a:r>
          </a:p>
          <a:p>
            <a:r>
              <a:rPr lang="cs-CZ" dirty="0" smtClean="0"/>
              <a:t>15. zvyšování kvality sociální služby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Financování sociálních služeb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5464" y="1845733"/>
            <a:ext cx="11561737" cy="4167609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Uplatňuje se systém </a:t>
            </a:r>
            <a:r>
              <a:rPr lang="cs-CZ" sz="2400" dirty="0"/>
              <a:t>vícezdrojového financování. </a:t>
            </a:r>
            <a:endParaRPr lang="cs-CZ" sz="2400" dirty="0" smtClean="0"/>
          </a:p>
          <a:p>
            <a:pPr algn="just"/>
            <a:r>
              <a:rPr lang="cs-CZ" sz="2400" dirty="0" smtClean="0"/>
              <a:t>Sociální </a:t>
            </a:r>
            <a:r>
              <a:rPr lang="cs-CZ" sz="2400" dirty="0"/>
              <a:t>služby jsou </a:t>
            </a:r>
            <a:r>
              <a:rPr lang="cs-CZ" sz="2400" dirty="0" smtClean="0"/>
              <a:t>financovány </a:t>
            </a:r>
            <a:r>
              <a:rPr lang="cs-CZ" sz="2400" dirty="0"/>
              <a:t>přímo od </a:t>
            </a:r>
            <a:r>
              <a:rPr lang="cs-CZ" sz="2400" dirty="0" smtClean="0"/>
              <a:t>uživatelů </a:t>
            </a:r>
            <a:r>
              <a:rPr lang="cs-CZ" sz="2400" dirty="0"/>
              <a:t>(úhrada za stravu, ubytování a za službu s využitím příspěvku na péči</a:t>
            </a:r>
            <a:r>
              <a:rPr lang="cs-CZ" sz="2400" dirty="0" smtClean="0"/>
              <a:t>) v případě, že se jedná o služby, které jsou podle zákona poskytovány za úhradu. </a:t>
            </a:r>
          </a:p>
          <a:p>
            <a:pPr algn="just"/>
            <a:r>
              <a:rPr lang="cs-CZ" sz="2400" dirty="0" smtClean="0"/>
              <a:t>Dalšími </a:t>
            </a:r>
            <a:r>
              <a:rPr lang="cs-CZ" sz="2400" dirty="0"/>
              <a:t>zdroji financování jsou </a:t>
            </a:r>
            <a:r>
              <a:rPr lang="cs-CZ" sz="2400" dirty="0" smtClean="0"/>
              <a:t>dotace a granty kraje </a:t>
            </a:r>
            <a:r>
              <a:rPr lang="cs-CZ" sz="2400" dirty="0"/>
              <a:t>a dotace obce. Tyto finanční prostředky by měly být rozdělovány mezi jednotlivé poskytovatele sociálních služeb na takové sociální služby, které občané příslušného kraje a obce potřebují a jsou tedy zároveň součástí jejich komunitního plánování</a:t>
            </a:r>
            <a:r>
              <a:rPr lang="cs-CZ" sz="2400" dirty="0" smtClean="0"/>
              <a:t>.</a:t>
            </a:r>
          </a:p>
          <a:p>
            <a:pPr algn="just"/>
            <a:r>
              <a:rPr lang="cs-CZ" sz="2400" dirty="0" smtClean="0"/>
              <a:t>U financování sociální služeb lze na provoz využít i jiné zdroje – vlastní zdroje, nadace, nadační fondy apod.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6338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Předpoklady pro výkon činnosti </a:t>
            </a:r>
            <a:br>
              <a:rPr lang="cs-CZ" b="1" dirty="0" smtClean="0">
                <a:solidFill>
                  <a:schemeClr val="accent1"/>
                </a:solidFill>
              </a:rPr>
            </a:br>
            <a:r>
              <a:rPr lang="cs-CZ" b="1" dirty="0" smtClean="0">
                <a:solidFill>
                  <a:schemeClr val="accent1"/>
                </a:solidFill>
              </a:rPr>
              <a:t>v sociálních službách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2955" y="1845734"/>
            <a:ext cx="11313763" cy="4136612"/>
          </a:xfrm>
        </p:spPr>
        <p:txBody>
          <a:bodyPr>
            <a:noAutofit/>
          </a:bodyPr>
          <a:lstStyle/>
          <a:p>
            <a:pPr algn="just"/>
            <a:r>
              <a:rPr lang="cs-CZ" sz="2400" dirty="0" smtClean="0"/>
              <a:t>V sociálních službách vykonávají odbornou činnost: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Sociální pracovníci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Pracovníci v sociálních službách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Zdravotničtí pracovníci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Pedagogičtí pracovníci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Manželští a rodinní poradci a další odborní pracovníci, kteří přímo poskytují sociální služby</a:t>
            </a:r>
            <a:br>
              <a:rPr lang="cs-CZ" sz="2400" dirty="0" smtClean="0"/>
            </a:br>
            <a:endParaRPr lang="cs-CZ" sz="2400" dirty="0"/>
          </a:p>
          <a:p>
            <a:pPr marL="0" indent="0" algn="just">
              <a:buNone/>
            </a:pPr>
            <a:r>
              <a:rPr lang="cs-CZ" sz="2400" dirty="0" smtClean="0"/>
              <a:t>Při poskytování sociálních služeb působí rovněž dobrovolníci za podmínek stanoveným zákonem č. 198/2002Sb., o dobrovolnické službě.</a:t>
            </a:r>
          </a:p>
        </p:txBody>
      </p:sp>
    </p:spTree>
    <p:extLst>
      <p:ext uri="{BB962C8B-B14F-4D97-AF65-F5344CB8AC3E}">
        <p14:creationId xmlns:p14="http://schemas.microsoft.com/office/powerpoint/2010/main" xmlns="" val="19896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Základní právní úprava: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3600" dirty="0" smtClean="0"/>
              <a:t>- zákon </a:t>
            </a:r>
            <a:r>
              <a:rPr lang="cs-CZ" sz="3600" dirty="0"/>
              <a:t>č. 108/2006 sb., o sociálních </a:t>
            </a:r>
            <a:r>
              <a:rPr lang="cs-CZ" sz="3600" dirty="0" smtClean="0"/>
              <a:t>službách (dále jen ZSS)</a:t>
            </a:r>
            <a:endParaRPr lang="cs-CZ" sz="3600" dirty="0"/>
          </a:p>
          <a:p>
            <a:pPr lvl="0" algn="just"/>
            <a:r>
              <a:rPr lang="cs-CZ" sz="3600" dirty="0" smtClean="0"/>
              <a:t>- vyhláška </a:t>
            </a:r>
            <a:r>
              <a:rPr lang="cs-CZ" sz="3600" dirty="0"/>
              <a:t>č. </a:t>
            </a:r>
            <a:r>
              <a:rPr lang="cs-CZ" sz="3600" dirty="0" smtClean="0"/>
              <a:t>505/2006 Sb</a:t>
            </a:r>
            <a:r>
              <a:rPr lang="cs-CZ" sz="3600" dirty="0"/>
              <a:t>., kterou se provádějí některá ustanovení zákona o sociálních službách</a:t>
            </a:r>
          </a:p>
          <a:p>
            <a:pPr algn="just"/>
            <a:r>
              <a:rPr lang="cs-CZ" sz="3600" dirty="0"/>
              <a:t> </a:t>
            </a:r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34116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Předmět úpravy ZSS 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 smtClean="0"/>
              <a:t>Zákon upravuje: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podmínky poskytování pomoci a podpory fyzickým osobám v nepříznivé sociální situaci prostřednictvím </a:t>
            </a:r>
            <a:r>
              <a:rPr lang="cs-CZ" sz="2400" dirty="0"/>
              <a:t>sociálních služeb a příspěvku na péči,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podmínky </a:t>
            </a:r>
            <a:r>
              <a:rPr lang="cs-CZ" sz="2400" dirty="0"/>
              <a:t>pro vydání oprávnění k poskytování sociálních služeb,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výkon </a:t>
            </a:r>
            <a:r>
              <a:rPr lang="cs-CZ" sz="2400" dirty="0"/>
              <a:t>veřejné správy v oblasti sociálních služeb,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inspekci </a:t>
            </a:r>
            <a:r>
              <a:rPr lang="cs-CZ" sz="2400" dirty="0"/>
              <a:t>poskytování sociálních </a:t>
            </a:r>
            <a:r>
              <a:rPr lang="cs-CZ" sz="2400" dirty="0" smtClean="0"/>
              <a:t>služeb,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předpoklady </a:t>
            </a:r>
            <a:r>
              <a:rPr lang="cs-CZ" sz="2400" dirty="0"/>
              <a:t>pro výkon činnosti v sociálních </a:t>
            </a:r>
            <a:r>
              <a:rPr lang="cs-CZ" sz="2400" dirty="0" smtClean="0"/>
              <a:t>službách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/>
              <a:t>s</a:t>
            </a:r>
            <a:r>
              <a:rPr lang="cs-CZ" sz="2400" dirty="0" smtClean="0"/>
              <a:t>právní delikty,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400" dirty="0"/>
              <a:t>a</a:t>
            </a:r>
            <a:r>
              <a:rPr lang="cs-CZ" sz="2400" dirty="0" smtClean="0"/>
              <a:t>kreditace vzdělávacích zařízení a akreditace vzdělávacích programů. 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945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Základní zásady ZSS: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5373" y="1845734"/>
            <a:ext cx="11516497" cy="4023360"/>
          </a:xfrm>
        </p:spPr>
        <p:txBody>
          <a:bodyPr>
            <a:noAutofit/>
          </a:bodyPr>
          <a:lstStyle/>
          <a:p>
            <a:pPr algn="just"/>
            <a:r>
              <a:rPr lang="cs-CZ" sz="2400" dirty="0" smtClean="0"/>
              <a:t>Každá </a:t>
            </a:r>
            <a:r>
              <a:rPr lang="cs-CZ" sz="2400" dirty="0"/>
              <a:t>osoba má nárok na bezplatné poskytnutí základního sociálního poradenství </a:t>
            </a:r>
            <a:r>
              <a:rPr lang="cs-CZ" sz="2400" dirty="0" smtClean="0"/>
              <a:t>o </a:t>
            </a:r>
            <a:r>
              <a:rPr lang="cs-CZ" sz="2400" dirty="0"/>
              <a:t>možnostech </a:t>
            </a:r>
            <a:r>
              <a:rPr lang="cs-CZ" sz="2400" dirty="0" smtClean="0"/>
              <a:t>řešení nepříznivé </a:t>
            </a:r>
            <a:r>
              <a:rPr lang="cs-CZ" sz="2400" dirty="0"/>
              <a:t>sociální situace nebo jejího předcházení</a:t>
            </a:r>
            <a:r>
              <a:rPr lang="cs-CZ" sz="2400" dirty="0" smtClean="0"/>
              <a:t>.</a:t>
            </a:r>
          </a:p>
          <a:p>
            <a:pPr algn="just"/>
            <a:r>
              <a:rPr lang="cs-CZ" sz="2400" dirty="0"/>
              <a:t>Rozsah a forma pomoci a podpory poskytnuté prostřednictvím sociálních služeb </a:t>
            </a:r>
            <a:r>
              <a:rPr lang="cs-CZ" sz="2400" b="1" dirty="0"/>
              <a:t>musí zachovávat lidskou důstojnost osob</a:t>
            </a:r>
            <a:r>
              <a:rPr lang="cs-CZ" sz="2400" dirty="0"/>
              <a:t>. Pomoc musí vycházet z individuálně určených potřeb osob, musí působit na osoby aktivně, podporovat rozvoj jejich samostatnosti, motivovat je k takovým činnostem, které nevedou k dlouhodobému setrvávání nebo prohlubování nepříznivé sociální situace, a posilovat jejich sociální začleňování. </a:t>
            </a:r>
            <a:endParaRPr lang="cs-CZ" sz="2400" dirty="0" smtClean="0"/>
          </a:p>
          <a:p>
            <a:pPr algn="just"/>
            <a:r>
              <a:rPr lang="cs-CZ" sz="2400" dirty="0" smtClean="0"/>
              <a:t>Sociální </a:t>
            </a:r>
            <a:r>
              <a:rPr lang="cs-CZ" sz="2400" dirty="0"/>
              <a:t>služby musí být poskytovány v zájmu osob a v náležité kvalitě takovými způsoby, aby bylo vždy důsledně </a:t>
            </a:r>
            <a:r>
              <a:rPr lang="cs-CZ" sz="2400" dirty="0" smtClean="0"/>
              <a:t>zajištěno </a:t>
            </a:r>
            <a:r>
              <a:rPr lang="cs-CZ" sz="2400" dirty="0"/>
              <a:t>dodržování lidských práv a základních svobod </a:t>
            </a:r>
            <a:r>
              <a:rPr lang="cs-CZ" sz="2400" dirty="0" smtClean="0"/>
              <a:t>osob.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387877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Vymezení základních pojmů: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Sociální služba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Nepříznivá sociální situace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Dlouhodobě nepříznivý zdravotní stav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Přirozené sociální prostředí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Sociální začleňování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Sociální vyloučení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Zdravotní postižení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Střednědobý plán rozvoje služeb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/>
              <a:t>Síť sociálních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6400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Základní druhy sociálních služeb: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- </a:t>
            </a:r>
            <a:r>
              <a:rPr lang="cs-CZ" sz="2800" b="1" dirty="0" smtClean="0"/>
              <a:t>sociální poradenství </a:t>
            </a:r>
            <a:r>
              <a:rPr lang="cs-CZ" sz="2800" dirty="0" smtClean="0"/>
              <a:t>(základní soc. poradenství x odborné soc. poradenství)</a:t>
            </a:r>
          </a:p>
          <a:p>
            <a:r>
              <a:rPr lang="cs-CZ" sz="2800" dirty="0" smtClean="0"/>
              <a:t>- </a:t>
            </a:r>
            <a:r>
              <a:rPr lang="cs-CZ" sz="2800" b="1" dirty="0" smtClean="0"/>
              <a:t>sociální prevence</a:t>
            </a:r>
          </a:p>
          <a:p>
            <a:r>
              <a:rPr lang="cs-CZ" sz="2800" dirty="0" smtClean="0"/>
              <a:t>- </a:t>
            </a:r>
            <a:r>
              <a:rPr lang="cs-CZ" sz="2800" b="1" dirty="0" smtClean="0"/>
              <a:t>sociální péče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xmlns="" val="326748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Formy sociálních služeb: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 smtClean="0"/>
              <a:t>Ambulantní </a:t>
            </a:r>
            <a:r>
              <a:rPr lang="cs-CZ" sz="2800" dirty="0" smtClean="0"/>
              <a:t>– služby, za kterými osoba dochází nebo je doprovázena nebo dopravována do zařízení sociálních služeb a součástí služby není ubytování</a:t>
            </a:r>
          </a:p>
          <a:p>
            <a:pPr algn="just"/>
            <a:r>
              <a:rPr lang="cs-CZ" sz="2800" b="1" dirty="0" smtClean="0"/>
              <a:t>Terénní </a:t>
            </a:r>
            <a:r>
              <a:rPr lang="cs-CZ" sz="2800" dirty="0" smtClean="0"/>
              <a:t>– služby, které jsou osobě poskytovány v jejím přirozeném sociálním prostředí</a:t>
            </a:r>
          </a:p>
          <a:p>
            <a:pPr algn="just"/>
            <a:r>
              <a:rPr lang="cs-CZ" sz="2800" b="1" dirty="0" smtClean="0"/>
              <a:t>Pobytové</a:t>
            </a:r>
            <a:r>
              <a:rPr lang="cs-CZ" sz="2800" dirty="0" smtClean="0"/>
              <a:t> – služby spojené s ubytováním v zařízeních sociálních služeb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400863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Sociální poradenství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 smtClean="0"/>
              <a:t>- základní sociální poradenství </a:t>
            </a:r>
            <a:r>
              <a:rPr lang="cs-CZ" sz="2800" dirty="0" smtClean="0"/>
              <a:t>(poskytování základních informací přispívajících k řešení nepříznivé sociální situace); poskytovatelé sociálních služeb jsou  vždy povinni tuto činnost zajistit </a:t>
            </a:r>
          </a:p>
          <a:p>
            <a:pPr algn="just"/>
            <a:r>
              <a:rPr lang="cs-CZ" sz="2800" b="1" dirty="0" smtClean="0"/>
              <a:t>- odborné sociální poradenství </a:t>
            </a:r>
            <a:r>
              <a:rPr lang="cs-CZ" sz="2800" dirty="0" smtClean="0"/>
              <a:t>(je poskytováno se zaměřením na potřeby jednotlivých okruhů sociálních skupin)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2417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786</TotalTime>
  <Words>1306</Words>
  <Application>Microsoft Office PowerPoint</Application>
  <PresentationFormat>Custom</PresentationFormat>
  <Paragraphs>153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Retrospektiva</vt:lpstr>
      <vt:lpstr>Obory sociální politiky I</vt:lpstr>
      <vt:lpstr>Co jsou sociální služby?</vt:lpstr>
      <vt:lpstr>Základní právní úprava:</vt:lpstr>
      <vt:lpstr>Předmět úpravy ZSS </vt:lpstr>
      <vt:lpstr>Základní zásady ZSS:</vt:lpstr>
      <vt:lpstr>Vymezení základních pojmů:</vt:lpstr>
      <vt:lpstr>Základní druhy sociálních služeb:</vt:lpstr>
      <vt:lpstr>Formy sociálních služeb:</vt:lpstr>
      <vt:lpstr>Sociální poradenství</vt:lpstr>
      <vt:lpstr>Služby sociální péče</vt:lpstr>
      <vt:lpstr>Služby sociální péče </vt:lpstr>
      <vt:lpstr>Služby sociální prevence</vt:lpstr>
      <vt:lpstr>Služby sociální prevence</vt:lpstr>
      <vt:lpstr>Podmínky poskytování sociálních služeb:</vt:lpstr>
      <vt:lpstr>Podmínky registrace</vt:lpstr>
      <vt:lpstr>Potřebné náležitosti k písemné žádosti o registraci:</vt:lpstr>
      <vt:lpstr>Inspekce poskytování sociálních služeb</vt:lpstr>
      <vt:lpstr>Standardy kvality sociálních služeb</vt:lpstr>
      <vt:lpstr>Standardy kvality sociálních služeb</vt:lpstr>
      <vt:lpstr>Standardy kvality sociálních služeb</vt:lpstr>
      <vt:lpstr>Financování sociálních služeb</vt:lpstr>
      <vt:lpstr>Předpoklady pro výkon činnosti  v sociálních službách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</dc:title>
  <dc:creator>Spol_Cest</dc:creator>
  <cp:lastModifiedBy>Uživatel</cp:lastModifiedBy>
  <cp:revision>37</cp:revision>
  <dcterms:created xsi:type="dcterms:W3CDTF">2017-02-16T12:24:06Z</dcterms:created>
  <dcterms:modified xsi:type="dcterms:W3CDTF">2019-09-05T07:55:01Z</dcterms:modified>
</cp:coreProperties>
</file>