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1.xml" ContentType="application/xml"/>
  <Override PartName="/customXml/itemProps1.xml" ContentType="application/vnd.openxmlformats-officedocument.customXmlProperties+xml"/>
  <Override PartName="/customXml/_rels/item1.xml.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0.xml.rels" ContentType="application/vnd.openxmlformats-package.relationships+xml"/>
  <Override PartName="/ppt/slides/_rels/slide21.xml.rels" ContentType="application/vnd.openxmlformats-package.relationships+xml"/>
  <Override PartName="/ppt/slides/_rels/slide22.xml.rels" ContentType="application/vnd.openxmlformats-package.relationships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</p:sldIdLst>
  <p:sldSz cx="12192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024200" y="585360"/>
            <a:ext cx="9719640" cy="1499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1024200" y="2286000"/>
            <a:ext cx="971964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1024200" y="4387320"/>
            <a:ext cx="971964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024200" y="585360"/>
            <a:ext cx="9719640" cy="1499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1024200" y="2286000"/>
            <a:ext cx="474300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004800" y="2286000"/>
            <a:ext cx="474300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1024200" y="4387320"/>
            <a:ext cx="474300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004800" y="4387320"/>
            <a:ext cx="474300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1024200" y="585360"/>
            <a:ext cx="9719640" cy="1499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1024200" y="2286000"/>
            <a:ext cx="312948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310640" y="2286000"/>
            <a:ext cx="312948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7596720" y="2286000"/>
            <a:ext cx="312948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1024200" y="4387320"/>
            <a:ext cx="312948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4310640" y="4387320"/>
            <a:ext cx="312948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7596720" y="4387320"/>
            <a:ext cx="312948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024200" y="585360"/>
            <a:ext cx="9719640" cy="1499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1024200" y="2286000"/>
            <a:ext cx="9719640" cy="402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024200" y="585360"/>
            <a:ext cx="9719640" cy="1499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1024200" y="2286000"/>
            <a:ext cx="9719640" cy="4023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024200" y="585360"/>
            <a:ext cx="9719640" cy="1499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1024200" y="2286000"/>
            <a:ext cx="4743000" cy="4023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004800" y="2286000"/>
            <a:ext cx="4743000" cy="4023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024200" y="585360"/>
            <a:ext cx="9719640" cy="1499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1024200" y="585360"/>
            <a:ext cx="9719640" cy="6951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024200" y="585360"/>
            <a:ext cx="9719640" cy="1499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1024200" y="2286000"/>
            <a:ext cx="474300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6004800" y="2286000"/>
            <a:ext cx="4743000" cy="4023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1024200" y="4387320"/>
            <a:ext cx="474300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024200" y="585360"/>
            <a:ext cx="9719640" cy="1499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024200" y="2286000"/>
            <a:ext cx="9719640" cy="402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024200" y="585360"/>
            <a:ext cx="9719640" cy="1499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1024200" y="2286000"/>
            <a:ext cx="4743000" cy="4023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004800" y="2286000"/>
            <a:ext cx="474300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004800" y="4387320"/>
            <a:ext cx="474300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024200" y="585360"/>
            <a:ext cx="9719640" cy="1499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1024200" y="2286000"/>
            <a:ext cx="474300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004800" y="2286000"/>
            <a:ext cx="474300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1024200" y="4387320"/>
            <a:ext cx="971964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024200" y="585360"/>
            <a:ext cx="9719640" cy="1499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1024200" y="2286000"/>
            <a:ext cx="971964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1024200" y="4387320"/>
            <a:ext cx="971964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024200" y="585360"/>
            <a:ext cx="9719640" cy="1499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1024200" y="2286000"/>
            <a:ext cx="474300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6004800" y="2286000"/>
            <a:ext cx="474300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1024200" y="4387320"/>
            <a:ext cx="474300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6004800" y="4387320"/>
            <a:ext cx="474300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024200" y="585360"/>
            <a:ext cx="9719640" cy="1499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1024200" y="2286000"/>
            <a:ext cx="312948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310640" y="2286000"/>
            <a:ext cx="312948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7596720" y="2286000"/>
            <a:ext cx="312948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1024200" y="4387320"/>
            <a:ext cx="312948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85" name="PlaceHolder 6"/>
          <p:cNvSpPr>
            <a:spLocks noGrp="1"/>
          </p:cNvSpPr>
          <p:nvPr>
            <p:ph type="body"/>
          </p:nvPr>
        </p:nvSpPr>
        <p:spPr>
          <a:xfrm>
            <a:off x="4310640" y="4387320"/>
            <a:ext cx="312948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86" name="PlaceHolder 7"/>
          <p:cNvSpPr>
            <a:spLocks noGrp="1"/>
          </p:cNvSpPr>
          <p:nvPr>
            <p:ph type="body"/>
          </p:nvPr>
        </p:nvSpPr>
        <p:spPr>
          <a:xfrm>
            <a:off x="7596720" y="4387320"/>
            <a:ext cx="312948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024200" y="585360"/>
            <a:ext cx="9719640" cy="1499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024200" y="2286000"/>
            <a:ext cx="9719640" cy="4023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024200" y="585360"/>
            <a:ext cx="9719640" cy="1499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1024200" y="2286000"/>
            <a:ext cx="4743000" cy="4023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004800" y="2286000"/>
            <a:ext cx="4743000" cy="4023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024200" y="585360"/>
            <a:ext cx="9719640" cy="1499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1024200" y="585360"/>
            <a:ext cx="9719640" cy="6951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024200" y="585360"/>
            <a:ext cx="9719640" cy="1499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1024200" y="2286000"/>
            <a:ext cx="474300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004800" y="2286000"/>
            <a:ext cx="4743000" cy="4023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1024200" y="4387320"/>
            <a:ext cx="474300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024200" y="585360"/>
            <a:ext cx="9719640" cy="1499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1024200" y="2286000"/>
            <a:ext cx="4743000" cy="4023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004800" y="2286000"/>
            <a:ext cx="474300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04800" y="4387320"/>
            <a:ext cx="474300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024200" y="585360"/>
            <a:ext cx="9719640" cy="1499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1024200" y="2286000"/>
            <a:ext cx="474300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04800" y="2286000"/>
            <a:ext cx="474300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1024200" y="4387320"/>
            <a:ext cx="9719640" cy="1918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Line 1"/>
          <p:cNvSpPr/>
          <p:nvPr/>
        </p:nvSpPr>
        <p:spPr>
          <a:xfrm flipV="1">
            <a:off x="761760" y="826200"/>
            <a:ext cx="360" cy="914400"/>
          </a:xfrm>
          <a:prstGeom prst="line">
            <a:avLst/>
          </a:prstGeom>
          <a:ln w="19080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" name="CustomShape 2"/>
          <p:cNvSpPr/>
          <p:nvPr/>
        </p:nvSpPr>
        <p:spPr>
          <a:xfrm>
            <a:off x="0" y="0"/>
            <a:ext cx="12191760" cy="45716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CustomShape 3"/>
          <p:cNvSpPr/>
          <p:nvPr/>
        </p:nvSpPr>
        <p:spPr>
          <a:xfrm>
            <a:off x="0" y="0"/>
            <a:ext cx="12191760" cy="4571640"/>
          </a:xfrm>
          <a:custGeom>
            <a:avLst/>
            <a:gdLst/>
            <a:ah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4960080"/>
            <a:ext cx="7772040" cy="1462680"/>
          </a:xfrm>
          <a:prstGeom prst="rect">
            <a:avLst/>
          </a:prstGeom>
        </p:spPr>
        <p:txBody>
          <a:bodyPr anchor="ctr">
            <a:normAutofit/>
          </a:bodyPr>
          <a:p>
            <a:pPr algn="r">
              <a:lnSpc>
                <a:spcPct val="80000"/>
              </a:lnSpc>
            </a:pPr>
            <a:r>
              <a:rPr b="0" lang="en-US" sz="5000" spc="199" strike="noStrike" cap="all">
                <a:solidFill>
                  <a:srgbClr val="0d0d0d"/>
                </a:solidFill>
                <a:latin typeface="Tw Cen MT Condensed"/>
              </a:rPr>
              <a:t>Kliknutím lze upravit styl.</a:t>
            </a:r>
            <a:endParaRPr b="0" lang="en-US" sz="50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/>
          </p:nvPr>
        </p:nvSpPr>
        <p:spPr>
          <a:xfrm>
            <a:off x="1024200" y="6470640"/>
            <a:ext cx="2153880" cy="27396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D7B84C0C-D6A7-4298-8739-29C56EE511AF}" type="datetime">
              <a:rPr b="0" lang="cs-CZ" sz="1000" spc="-1" strike="noStrike">
                <a:solidFill>
                  <a:srgbClr val="0d0d0d"/>
                </a:solidFill>
                <a:latin typeface="Tw Cen MT Condensed"/>
              </a:rPr>
              <a:t>6. 1. 2020</a:t>
            </a:fld>
            <a:endParaRPr b="0" lang="cs-CZ" sz="1000" spc="-1" strike="noStrike"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ftr"/>
          </p:nvPr>
        </p:nvSpPr>
        <p:spPr>
          <a:xfrm>
            <a:off x="4843080" y="6470640"/>
            <a:ext cx="5901120" cy="27396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cs-CZ" sz="2400" spc="-1" strike="noStrike"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sldNum"/>
          </p:nvPr>
        </p:nvSpPr>
        <p:spPr>
          <a:xfrm>
            <a:off x="10837440" y="6470640"/>
            <a:ext cx="973440" cy="27396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5E93FF2C-3907-45EC-8366-EED3DEA30EAE}" type="slidenum">
              <a:rPr b="0" lang="cs-CZ" sz="1000" spc="-1" strike="noStrike">
                <a:solidFill>
                  <a:srgbClr val="0d0d0d"/>
                </a:solidFill>
                <a:latin typeface="Tw Cen MT Condensed"/>
              </a:rPr>
              <a:t>&lt;číslo&gt;</a:t>
            </a:fld>
            <a:endParaRPr b="0" lang="cs-CZ" sz="1000" spc="-1" strike="noStrike">
              <a:latin typeface="Times New Roman"/>
            </a:endParaRPr>
          </a:p>
        </p:txBody>
      </p:sp>
      <p:sp>
        <p:nvSpPr>
          <p:cNvPr id="7" name="Line 8"/>
          <p:cNvSpPr/>
          <p:nvPr/>
        </p:nvSpPr>
        <p:spPr>
          <a:xfrm flipV="1">
            <a:off x="8386560" y="5263920"/>
            <a:ext cx="360" cy="914400"/>
          </a:xfrm>
          <a:prstGeom prst="line">
            <a:avLst/>
          </a:prstGeom>
          <a:ln w="19080">
            <a:solidFill>
              <a:schemeClr val="accent1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" name="PlaceHolder 9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200" spc="-1" strike="noStrike">
                <a:solidFill>
                  <a:srgbClr val="000000"/>
                </a:solidFill>
                <a:latin typeface="Tw Cen MT"/>
              </a:rPr>
              <a:t>Klikněte pro úpravu formátu textu osnovy</a:t>
            </a:r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Tw Cen MT"/>
              </a:rPr>
              <a:t>Druhá úroveň</a:t>
            </a:r>
            <a:endParaRPr b="0" lang="en-US" sz="1400" spc="-1" strike="noStrike">
              <a:solidFill>
                <a:srgbClr val="000000"/>
              </a:solidFill>
              <a:latin typeface="Tw Cen MT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Tw Cen MT"/>
              </a:rPr>
              <a:t>Třetí úroveň</a:t>
            </a:r>
            <a:endParaRPr b="0" lang="en-US" sz="1400" spc="-1" strike="noStrike">
              <a:solidFill>
                <a:srgbClr val="000000"/>
              </a:solidFill>
              <a:latin typeface="Tw Cen MT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Tw Cen MT"/>
              </a:rPr>
              <a:t>Čtvrtá úroveň osnovy</a:t>
            </a:r>
            <a:endParaRPr b="0" lang="en-US" sz="1400" spc="-1" strike="noStrike">
              <a:solidFill>
                <a:srgbClr val="000000"/>
              </a:solidFill>
              <a:latin typeface="Tw Cen MT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Tw Cen MT"/>
              </a:rPr>
              <a:t>Pátá úroveň osnovy</a:t>
            </a:r>
            <a:endParaRPr b="0" lang="en-US" sz="2000" spc="-1" strike="noStrike">
              <a:solidFill>
                <a:srgbClr val="000000"/>
              </a:solidFill>
              <a:latin typeface="Tw Cen MT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Tw Cen MT"/>
              </a:rPr>
              <a:t>Šestá úroveň</a:t>
            </a:r>
            <a:endParaRPr b="0" lang="en-US" sz="2000" spc="-1" strike="noStrike">
              <a:solidFill>
                <a:srgbClr val="000000"/>
              </a:solidFill>
              <a:latin typeface="Tw Cen MT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Tw Cen MT"/>
              </a:rPr>
              <a:t>Sedmá úroveň</a:t>
            </a:r>
            <a:endParaRPr b="0" lang="en-US" sz="20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Line 1"/>
          <p:cNvSpPr/>
          <p:nvPr/>
        </p:nvSpPr>
        <p:spPr>
          <a:xfrm flipV="1">
            <a:off x="761760" y="826200"/>
            <a:ext cx="360" cy="914400"/>
          </a:xfrm>
          <a:prstGeom prst="line">
            <a:avLst/>
          </a:prstGeom>
          <a:ln w="19080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6" name="PlaceHolder 2"/>
          <p:cNvSpPr>
            <a:spLocks noGrp="1"/>
          </p:cNvSpPr>
          <p:nvPr>
            <p:ph type="title"/>
          </p:nvPr>
        </p:nvSpPr>
        <p:spPr>
          <a:xfrm>
            <a:off x="1024200" y="585360"/>
            <a:ext cx="9719640" cy="149940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80000"/>
              </a:lnSpc>
            </a:pPr>
            <a:r>
              <a:rPr b="0" lang="en-US" sz="5000" spc="97" strike="noStrike" cap="all">
                <a:solidFill>
                  <a:srgbClr val="0d0d0d"/>
                </a:solidFill>
                <a:latin typeface="Tw Cen MT Condensed"/>
              </a:rPr>
              <a:t>Kliknutím lze upravit styl.</a:t>
            </a:r>
            <a:endParaRPr b="0" lang="en-US" sz="50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1024200" y="2286000"/>
            <a:ext cx="9719640" cy="4023000"/>
          </a:xfrm>
          <a:prstGeom prst="rect">
            <a:avLst/>
          </a:prstGeom>
        </p:spPr>
        <p:txBody>
          <a:bodyPr lIns="45720" rIns="45720">
            <a:noAutofit/>
          </a:bodyPr>
          <a:p>
            <a:pPr marL="91440" indent="-9108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1cade4"/>
              </a:buClr>
              <a:buFont typeface="Tw Cen MT"/>
              <a:buChar char=" "/>
            </a:pPr>
            <a:r>
              <a:rPr b="0" lang="en-US" sz="2200" spc="-1" strike="noStrike">
                <a:solidFill>
                  <a:srgbClr val="000000"/>
                </a:solidFill>
                <a:latin typeface="Tw Cen MT"/>
              </a:rPr>
              <a:t>Upravte styly předlohy textu.</a:t>
            </a:r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  <a:p>
            <a:pPr lvl="1" marL="265320" indent="-1368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1cade4"/>
              </a:buClr>
              <a:buFont typeface="Wingdings 3" charset="2"/>
              <a:buChar char=""/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</a:rPr>
              <a:t>Druhá úroveň</a:t>
            </a:r>
            <a:endParaRPr b="0" lang="en-US" sz="1800" spc="-1" strike="noStrike">
              <a:solidFill>
                <a:srgbClr val="000000"/>
              </a:solidFill>
              <a:latin typeface="Tw Cen MT"/>
            </a:endParaRPr>
          </a:p>
          <a:p>
            <a:pPr lvl="2" marL="448200" indent="-1368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1cade4"/>
              </a:buClr>
              <a:buFont typeface="Wingdings 3" charset="2"/>
              <a:buChar char=""/>
            </a:pPr>
            <a:r>
              <a:rPr b="0" lang="en-US" sz="1400" spc="-1" strike="noStrike">
                <a:solidFill>
                  <a:srgbClr val="000000"/>
                </a:solidFill>
                <a:latin typeface="Tw Cen MT"/>
              </a:rPr>
              <a:t>Třetí úroveň</a:t>
            </a:r>
            <a:endParaRPr b="0" lang="en-US" sz="1400" spc="-1" strike="noStrike">
              <a:solidFill>
                <a:srgbClr val="000000"/>
              </a:solidFill>
              <a:latin typeface="Tw Cen MT"/>
            </a:endParaRPr>
          </a:p>
          <a:p>
            <a:pPr lvl="3" marL="594360" indent="-1368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1cade4"/>
              </a:buClr>
              <a:buFont typeface="Wingdings 3" charset="2"/>
              <a:buChar char=""/>
            </a:pPr>
            <a:r>
              <a:rPr b="0" lang="en-US" sz="1400" spc="-1" strike="noStrike">
                <a:solidFill>
                  <a:srgbClr val="000000"/>
                </a:solidFill>
                <a:latin typeface="Tw Cen MT"/>
              </a:rPr>
              <a:t>Čtvrtá úroveň</a:t>
            </a:r>
            <a:endParaRPr b="0" lang="en-US" sz="1400" spc="-1" strike="noStrike">
              <a:solidFill>
                <a:srgbClr val="000000"/>
              </a:solidFill>
              <a:latin typeface="Tw Cen MT"/>
            </a:endParaRPr>
          </a:p>
          <a:p>
            <a:pPr lvl="4" marL="777240" indent="-1368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1cade4"/>
              </a:buClr>
              <a:buFont typeface="Wingdings 3" charset="2"/>
              <a:buChar char=""/>
            </a:pPr>
            <a:r>
              <a:rPr b="0" lang="en-US" sz="1400" spc="-1" strike="noStrike">
                <a:solidFill>
                  <a:srgbClr val="000000"/>
                </a:solidFill>
                <a:latin typeface="Tw Cen MT"/>
              </a:rPr>
              <a:t>Pátá úroveň</a:t>
            </a:r>
            <a:endParaRPr b="0" lang="en-US" sz="14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dt"/>
          </p:nvPr>
        </p:nvSpPr>
        <p:spPr>
          <a:xfrm>
            <a:off x="1024200" y="6470640"/>
            <a:ext cx="2153880" cy="27396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DAF4BBFF-FB70-4ED8-971E-7F078E8E28FF}" type="datetime">
              <a:rPr b="0" lang="cs-CZ" sz="1000" spc="-1" strike="noStrike">
                <a:solidFill>
                  <a:srgbClr val="0d0d0d"/>
                </a:solidFill>
                <a:latin typeface="Tw Cen MT Condensed"/>
              </a:rPr>
              <a:t>6. 1. 2020</a:t>
            </a:fld>
            <a:endParaRPr b="0" lang="cs-CZ" sz="1000" spc="-1" strike="noStrike">
              <a:latin typeface="Times New Roman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ftr"/>
          </p:nvPr>
        </p:nvSpPr>
        <p:spPr>
          <a:xfrm>
            <a:off x="4843080" y="6470640"/>
            <a:ext cx="5901120" cy="27396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cs-CZ" sz="2400" spc="-1" strike="noStrike">
              <a:latin typeface="Times New Roman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sldNum"/>
          </p:nvPr>
        </p:nvSpPr>
        <p:spPr>
          <a:xfrm>
            <a:off x="10837440" y="6470640"/>
            <a:ext cx="973440" cy="27396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6E94D23F-A3D1-44FA-8869-6AF74BF612AC}" type="slidenum">
              <a:rPr b="0" lang="cs-CZ" sz="1000" spc="-1" strike="noStrike">
                <a:solidFill>
                  <a:srgbClr val="0d0d0d"/>
                </a:solidFill>
                <a:latin typeface="Tw Cen MT Condensed"/>
              </a:rPr>
              <a:t>&lt;číslo&gt;</a:t>
            </a:fld>
            <a:endParaRPr b="0" lang="cs-CZ" sz="10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57200" y="4960080"/>
            <a:ext cx="7772040" cy="1462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6000" spc="199" strike="noStrike" cap="all">
                <a:solidFill>
                  <a:srgbClr val="000000"/>
                </a:solidFill>
                <a:latin typeface="Tw Cen MT Condensed"/>
              </a:rPr>
              <a:t>Úvod do SOCIÁLNÍ SPRÁVy 1</a:t>
            </a:r>
            <a:endParaRPr b="0" lang="en-US" sz="60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88" name="CustomShape 2"/>
          <p:cNvSpPr/>
          <p:nvPr/>
        </p:nvSpPr>
        <p:spPr>
          <a:xfrm>
            <a:off x="8229600" y="5442840"/>
            <a:ext cx="355860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r">
              <a:lnSpc>
                <a:spcPct val="100000"/>
              </a:lnSpc>
            </a:pPr>
            <a:r>
              <a:rPr b="0" lang="cs-CZ" sz="1800" spc="-1" strike="noStrike">
                <a:solidFill>
                  <a:srgbClr val="000000"/>
                </a:solidFill>
                <a:latin typeface="Tw Cen MT"/>
              </a:rPr>
              <a:t>VOŠ Jabok</a:t>
            </a:r>
            <a:endParaRPr b="0" lang="cs-CZ" sz="1800" spc="-1" strike="noStrike"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b="0" lang="cs-CZ" sz="1800" spc="-1" strike="noStrike">
                <a:solidFill>
                  <a:srgbClr val="000000"/>
                </a:solidFill>
                <a:latin typeface="Tw Cen MT"/>
              </a:rPr>
              <a:t>2. ročník</a:t>
            </a:r>
            <a:endParaRPr b="0" lang="cs-CZ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861840" y="919440"/>
            <a:ext cx="10952640" cy="6487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80000"/>
              </a:lnSpc>
            </a:pPr>
            <a:r>
              <a:rPr b="0" lang="en-US" sz="5000" spc="97" strike="noStrike" cap="all">
                <a:solidFill>
                  <a:srgbClr val="2683c6"/>
                </a:solidFill>
                <a:latin typeface="Tw Cen MT Condensed"/>
              </a:rPr>
              <a:t>DRUHY SPRÁVY</a:t>
            </a:r>
            <a:endParaRPr b="0" lang="en-US" sz="50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09" name="TextShape 2"/>
          <p:cNvSpPr txBox="1"/>
          <p:nvPr/>
        </p:nvSpPr>
        <p:spPr>
          <a:xfrm>
            <a:off x="725040" y="2028600"/>
            <a:ext cx="10709640" cy="4110840"/>
          </a:xfrm>
          <a:prstGeom prst="rect">
            <a:avLst/>
          </a:prstGeom>
          <a:noFill/>
          <a:ln>
            <a:noFill/>
          </a:ln>
        </p:spPr>
        <p:txBody>
          <a:bodyPr lIns="45720" rIns="45720">
            <a:normAutofit/>
          </a:bodyPr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0" lang="en-US" sz="2600" spc="-1" strike="noStrike" u="sng">
                <a:solidFill>
                  <a:srgbClr val="000000"/>
                </a:solidFill>
                <a:uFillTx/>
                <a:latin typeface="Tw Cen MT"/>
              </a:rPr>
              <a:t>Podle povahy právních vztahů rozeznáváme: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marL="91440" indent="-30636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SzPct val="100000"/>
              <a:buBlip>
                <a:blip r:embed="rId1"/>
              </a:buBlip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správu </a:t>
            </a:r>
            <a:r>
              <a:rPr b="1" lang="en-US" sz="2600" spc="-1" strike="noStrike">
                <a:solidFill>
                  <a:srgbClr val="2683c6"/>
                </a:solidFill>
                <a:latin typeface="Tw Cen MT"/>
              </a:rPr>
              <a:t>VEŘEJNOPRÁVNÍ</a:t>
            </a: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 neboli </a:t>
            </a:r>
            <a:r>
              <a:rPr b="1" lang="en-US" sz="2600" spc="-1" strike="noStrike">
                <a:solidFill>
                  <a:srgbClr val="2683c6"/>
                </a:solidFill>
                <a:latin typeface="Tw Cen MT"/>
              </a:rPr>
              <a:t>VEŘEJNOU</a:t>
            </a: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 (státní a jiné veřejnoprávní instituce – kraje, obce, veřejnoprávní fondy, apod.);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marL="91440" indent="-30636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SzPct val="100000"/>
              <a:buBlip>
                <a:blip r:embed="rId2"/>
              </a:buBlip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 </a:t>
            </a: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správu </a:t>
            </a:r>
            <a:r>
              <a:rPr b="1" lang="en-US" sz="2600" spc="-1" strike="noStrike">
                <a:solidFill>
                  <a:srgbClr val="2683c6"/>
                </a:solidFill>
                <a:latin typeface="Tw Cen MT"/>
              </a:rPr>
              <a:t>SOUKROMOPRÁVNÍ</a:t>
            </a: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 neboli </a:t>
            </a:r>
            <a:r>
              <a:rPr b="1" lang="en-US" sz="2600" spc="-1" strike="noStrike">
                <a:solidFill>
                  <a:srgbClr val="2683c6"/>
                </a:solidFill>
                <a:latin typeface="Tw Cen MT"/>
              </a:rPr>
              <a:t>SOUKROMOU</a:t>
            </a: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 (např. organizace zřízené podle občanského zákoníku). 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924840" y="900000"/>
            <a:ext cx="10895400" cy="74052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>
              <a:lnSpc>
                <a:spcPct val="80000"/>
              </a:lnSpc>
            </a:pPr>
            <a:r>
              <a:rPr b="0" lang="en-US" sz="5000" spc="97" strike="noStrike" cap="all">
                <a:solidFill>
                  <a:srgbClr val="2683c6"/>
                </a:solidFill>
                <a:latin typeface="Tw Cen MT Condensed"/>
              </a:rPr>
              <a:t>SOUKROMÁ SPRÁVA</a:t>
            </a:r>
            <a:endParaRPr b="0" lang="en-US" sz="50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11" name="TextShape 2"/>
          <p:cNvSpPr txBox="1"/>
          <p:nvPr/>
        </p:nvSpPr>
        <p:spPr>
          <a:xfrm>
            <a:off x="768960" y="1846800"/>
            <a:ext cx="10657080" cy="5010840"/>
          </a:xfrm>
          <a:prstGeom prst="rect">
            <a:avLst/>
          </a:prstGeom>
          <a:noFill/>
          <a:ln>
            <a:noFill/>
          </a:ln>
        </p:spPr>
        <p:txBody>
          <a:bodyPr lIns="45720" rIns="45720">
            <a:noAutofit/>
          </a:bodyPr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Vztahuje se k oblasti </a:t>
            </a:r>
            <a:r>
              <a:rPr b="1" lang="en-US" sz="2600" spc="-1" strike="noStrike">
                <a:solidFill>
                  <a:srgbClr val="2683c6"/>
                </a:solidFill>
                <a:latin typeface="Tw Cen MT"/>
              </a:rPr>
              <a:t>soukromoprávních vztahů</a:t>
            </a: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, tzn., že může zavazovat pouze osoby, které jsou ve specifickém (dobrovolném) vztahu k dané správě (členové spolku, zaměstnanci podniku apod.)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Poměry v soukromé správě se řídí právním řádem (zákon je závazný i pro instituce vykonávající správu), tak i vlastními právními akty, k jejichž vydání není třeba předchozí právní úpravy (např. vnitřní řády, stanovy, organizační řády apod.).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935280" y="1027800"/>
            <a:ext cx="10573200" cy="5965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80000"/>
              </a:lnSpc>
            </a:pPr>
            <a:r>
              <a:rPr b="0" lang="en-US" sz="5000" spc="97" strike="noStrike" cap="all">
                <a:solidFill>
                  <a:srgbClr val="2683c6"/>
                </a:solidFill>
                <a:latin typeface="Tw Cen MT Condensed"/>
              </a:rPr>
              <a:t>VEŘEJNÁ SPRÁVA</a:t>
            </a:r>
            <a:endParaRPr b="0" lang="en-US" sz="50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13" name="TextShape 2"/>
          <p:cNvSpPr txBox="1"/>
          <p:nvPr/>
        </p:nvSpPr>
        <p:spPr>
          <a:xfrm>
            <a:off x="809280" y="1996920"/>
            <a:ext cx="10699200" cy="4319280"/>
          </a:xfrm>
          <a:prstGeom prst="rect">
            <a:avLst/>
          </a:prstGeom>
          <a:noFill/>
          <a:ln>
            <a:noFill/>
          </a:ln>
        </p:spPr>
        <p:txBody>
          <a:bodyPr lIns="45720" rIns="45720">
            <a:normAutofit/>
          </a:bodyPr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Vztahuje se k oblasti </a:t>
            </a:r>
            <a:r>
              <a:rPr b="1" lang="en-US" sz="2600" spc="-1" strike="noStrike">
                <a:solidFill>
                  <a:srgbClr val="2683c6"/>
                </a:solidFill>
                <a:latin typeface="Tw Cen MT"/>
              </a:rPr>
              <a:t>veřejnoprávních vztahů</a:t>
            </a: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; je zřizovaná státem ke správě věcí veřejných ve veřejném zájmu. Její orgány jsou zpravidla voleny občany v souladu s pravidly stanovených právním řádem.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marL="91440" indent="-9108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000000"/>
              </a:buClr>
              <a:buFont typeface="Arial"/>
              <a:buChar char="•"/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 </a:t>
            </a: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státní správa x samospráva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marL="91440" indent="-30636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2683c6"/>
              </a:buClr>
              <a:buFont typeface="Tw Cen MT"/>
              <a:buChar char=" "/>
            </a:pPr>
            <a:r>
              <a:rPr b="0" lang="en-US" sz="2600" spc="-1" strike="noStrike">
                <a:solidFill>
                  <a:srgbClr val="2683c6"/>
                </a:solidFill>
                <a:latin typeface="Tw Cen MT"/>
              </a:rPr>
              <a:t>- zajišťování veřejných nebo činností sledujících veřejný zájem (spravování)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marL="91440" indent="-30636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2683c6"/>
              </a:buClr>
              <a:buFont typeface="Tw Cen MT"/>
              <a:buChar char=" "/>
            </a:pPr>
            <a:r>
              <a:rPr b="0" lang="en-US" sz="2600" spc="-1" strike="noStrike">
                <a:solidFill>
                  <a:srgbClr val="2683c6"/>
                </a:solidFill>
                <a:latin typeface="Tw Cen MT"/>
              </a:rPr>
              <a:t>- soubor institucí, které zajišťují toto spravování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3" dur="indefinite" restart="never" nodeType="tmRoot">
          <p:childTnLst>
            <p:seq>
              <p:cTn id="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Shape 1"/>
          <p:cNvSpPr txBox="1"/>
          <p:nvPr/>
        </p:nvSpPr>
        <p:spPr>
          <a:xfrm>
            <a:off x="998640" y="1060560"/>
            <a:ext cx="10457280" cy="5590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80000"/>
              </a:lnSpc>
            </a:pPr>
            <a:r>
              <a:rPr b="0" lang="en-US" sz="5000" spc="97" strike="noStrike" cap="all">
                <a:solidFill>
                  <a:srgbClr val="2683c6"/>
                </a:solidFill>
                <a:latin typeface="Tw Cen MT Condensed"/>
              </a:rPr>
              <a:t>ÚKOLY VEŘEJNÉ SPRÁVY</a:t>
            </a:r>
            <a:endParaRPr b="0" lang="en-US" sz="50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15" name="TextShape 2"/>
          <p:cNvSpPr txBox="1"/>
          <p:nvPr/>
        </p:nvSpPr>
        <p:spPr>
          <a:xfrm>
            <a:off x="756720" y="2018160"/>
            <a:ext cx="10699200" cy="4461120"/>
          </a:xfrm>
          <a:prstGeom prst="rect">
            <a:avLst/>
          </a:prstGeom>
          <a:noFill/>
          <a:ln>
            <a:noFill/>
          </a:ln>
        </p:spPr>
        <p:txBody>
          <a:bodyPr lIns="45720" rIns="45720">
            <a:normAutofit/>
          </a:bodyPr>
          <a:p>
            <a:pPr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OCHRANA VEŘEJNÉHO MAJETKU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BEZPEČNOST A OBRANA STÁTU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ZAHRANIČNÍ POLITIKA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HOSPODÁŘSKÁ POLITIKA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1" lang="en-US" sz="2600" spc="-1" strike="noStrike">
                <a:solidFill>
                  <a:srgbClr val="2683c6"/>
                </a:solidFill>
                <a:latin typeface="Tw Cen MT"/>
              </a:rPr>
              <a:t>SOCIÁLNÍ /+ ZDRAVOTNÍ A ŠKOLSKÁ SFÉRA/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5" dur="indefinite" restart="never" nodeType="tmRoot">
          <p:childTnLst>
            <p:seq>
              <p:cTn id="2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1082520" y="943920"/>
            <a:ext cx="10362960" cy="652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80000"/>
              </a:lnSpc>
            </a:pPr>
            <a:r>
              <a:rPr b="0" lang="en-US" sz="5000" spc="97" strike="noStrike" cap="all">
                <a:solidFill>
                  <a:srgbClr val="2683c6"/>
                </a:solidFill>
                <a:latin typeface="Tw Cen MT Condensed"/>
              </a:rPr>
              <a:t>SOCIÁLNÍ SFÉRA ZAHRNUJE OPATŘENÍ PROTI:</a:t>
            </a:r>
            <a:endParaRPr b="0" lang="en-US" sz="5000" spc="-1" strike="noStrike">
              <a:solidFill>
                <a:srgbClr val="000000"/>
              </a:solidFill>
              <a:latin typeface="Tw Cen MT"/>
            </a:endParaRPr>
          </a:p>
        </p:txBody>
      </p:sp>
      <p:graphicFrame>
        <p:nvGraphicFramePr>
          <p:cNvPr id="117" name="Table 2"/>
          <p:cNvGraphicFramePr/>
          <p:nvPr/>
        </p:nvGraphicFramePr>
        <p:xfrm>
          <a:off x="815040" y="2354400"/>
          <a:ext cx="10897920" cy="360000"/>
        </p:xfrm>
        <a:graphic>
          <a:graphicData uri="http://schemas.openxmlformats.org/drawingml/2006/table">
            <a:tbl>
              <a:tblPr/>
              <a:tblGrid>
                <a:gridCol w="5448960"/>
                <a:gridCol w="5448960"/>
              </a:tblGrid>
              <a:tr h="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90000"/>
                        </a:lnSpc>
                        <a:spcBef>
                          <a:spcPts val="1199"/>
                        </a:spcBef>
                        <a:spcAft>
                          <a:spcPts val="201"/>
                        </a:spcAft>
                      </a:pPr>
                      <a:endParaRPr b="0" lang="cs-CZ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1199"/>
                        </a:spcBef>
                        <a:spcAft>
                          <a:spcPts val="201"/>
                        </a:spcAft>
                      </a:pPr>
                      <a:r>
                        <a:rPr b="1" lang="cs-CZ" sz="2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NEZAMĚSTNANOSTI</a:t>
                      </a:r>
                      <a:endParaRPr b="0" lang="cs-CZ" sz="2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1199"/>
                        </a:spcBef>
                        <a:spcAft>
                          <a:spcPts val="201"/>
                        </a:spcAft>
                      </a:pPr>
                      <a:r>
                        <a:rPr b="1" lang="cs-CZ" sz="2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NEMOCI </a:t>
                      </a:r>
                      <a:endParaRPr b="0" lang="cs-CZ" sz="2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1199"/>
                        </a:spcBef>
                        <a:spcAft>
                          <a:spcPts val="201"/>
                        </a:spcAft>
                      </a:pPr>
                      <a:r>
                        <a:rPr b="1" lang="cs-CZ" sz="2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CHUDOBĚ</a:t>
                      </a:r>
                      <a:endParaRPr b="0" lang="cs-CZ" sz="2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1199"/>
                        </a:spcBef>
                        <a:spcAft>
                          <a:spcPts val="201"/>
                        </a:spcAft>
                      </a:pPr>
                      <a:r>
                        <a:rPr b="1" lang="cs-CZ" sz="2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SOCIÁLNÍMU VYLOUČENÍ</a:t>
                      </a:r>
                      <a:endParaRPr b="0" lang="cs-CZ" sz="2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1199"/>
                        </a:spcBef>
                        <a:spcAft>
                          <a:spcPts val="201"/>
                        </a:spcAft>
                      </a:pPr>
                      <a:r>
                        <a:rPr b="1" lang="cs-CZ" sz="2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NEGRAMOTNOSTI</a:t>
                      </a:r>
                      <a:endParaRPr b="0" lang="cs-CZ" sz="2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1199"/>
                        </a:spcBef>
                        <a:spcAft>
                          <a:spcPts val="201"/>
                        </a:spcAft>
                      </a:pPr>
                      <a:endParaRPr b="0" lang="cs-CZ" sz="2400" spc="-1" strike="noStrike">
                        <a:latin typeface="Arial"/>
                      </a:endParaRPr>
                    </a:p>
                  </a:txBody>
                  <a:tcPr marL="91440" marR="91440">
                    <a:noFill/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90000"/>
                        </a:lnSpc>
                        <a:spcBef>
                          <a:spcPts val="1199"/>
                        </a:spcBef>
                        <a:spcAft>
                          <a:spcPts val="201"/>
                        </a:spcAft>
                      </a:pPr>
                      <a:endParaRPr b="0" lang="cs-CZ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1199"/>
                        </a:spcBef>
                        <a:spcAft>
                          <a:spcPts val="201"/>
                        </a:spcAft>
                      </a:pPr>
                      <a:endParaRPr b="0" lang="cs-CZ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1199"/>
                        </a:spcBef>
                        <a:spcAft>
                          <a:spcPts val="201"/>
                        </a:spcAft>
                      </a:pPr>
                      <a:r>
                        <a:rPr b="1" lang="cs-CZ" sz="2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SPRÁVA ZAMĚSTNANOSTI</a:t>
                      </a:r>
                      <a:endParaRPr b="0" lang="cs-CZ" sz="2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1199"/>
                        </a:spcBef>
                        <a:spcAft>
                          <a:spcPts val="201"/>
                        </a:spcAft>
                      </a:pPr>
                      <a:r>
                        <a:rPr b="1" lang="cs-CZ" sz="2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ZDRAVOTNICTVÍ</a:t>
                      </a:r>
                      <a:endParaRPr b="0" lang="cs-CZ" sz="2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1199"/>
                        </a:spcBef>
                        <a:spcAft>
                          <a:spcPts val="201"/>
                        </a:spcAft>
                      </a:pPr>
                      <a:r>
                        <a:rPr b="1" lang="cs-CZ" sz="2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OCHRANY PRÁCE</a:t>
                      </a:r>
                      <a:endParaRPr b="0" lang="cs-CZ" sz="2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1199"/>
                        </a:spcBef>
                        <a:spcAft>
                          <a:spcPts val="201"/>
                        </a:spcAft>
                      </a:pPr>
                      <a:r>
                        <a:rPr b="1" lang="cs-CZ" sz="2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SOCIÁLNÍHO ZABEZPEČENÍ</a:t>
                      </a:r>
                      <a:endParaRPr b="0" lang="cs-CZ" sz="2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1199"/>
                        </a:spcBef>
                        <a:spcAft>
                          <a:spcPts val="201"/>
                        </a:spcAft>
                      </a:pPr>
                      <a:r>
                        <a:rPr b="1" lang="cs-CZ" sz="2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A ZÁKLADNÍHO POVINNÉHO ŠKOLSTVÍ</a:t>
                      </a:r>
                      <a:endParaRPr b="0" lang="cs-CZ" sz="2400" spc="-1" strike="noStrike">
                        <a:latin typeface="Arial"/>
                      </a:endParaRPr>
                    </a:p>
                  </a:txBody>
                  <a:tcPr marL="91440" marR="91440">
                    <a:noFill/>
                  </a:tcPr>
                </a:tc>
              </a:tr>
            </a:tbl>
          </a:graphicData>
        </a:graphic>
      </p:graphicFrame>
      <p:sp>
        <p:nvSpPr>
          <p:cNvPr id="118" name="CustomShape 3"/>
          <p:cNvSpPr/>
          <p:nvPr/>
        </p:nvSpPr>
        <p:spPr>
          <a:xfrm>
            <a:off x="4268880" y="3878280"/>
            <a:ext cx="1511280" cy="30348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9" name="CustomShape 4"/>
          <p:cNvSpPr/>
          <p:nvPr/>
        </p:nvSpPr>
        <p:spPr>
          <a:xfrm rot="5400000">
            <a:off x="693720" y="2059200"/>
            <a:ext cx="1176480" cy="252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7" dur="indefinite" restart="never" nodeType="tmRoot">
          <p:childTnLst>
            <p:seq>
              <p:cTn id="2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Shape 1"/>
          <p:cNvSpPr txBox="1"/>
          <p:nvPr/>
        </p:nvSpPr>
        <p:spPr>
          <a:xfrm>
            <a:off x="924840" y="952920"/>
            <a:ext cx="10886040" cy="652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80000"/>
              </a:lnSpc>
            </a:pPr>
            <a:r>
              <a:rPr b="0" lang="en-US" sz="5000" spc="97" strike="noStrike" cap="all">
                <a:solidFill>
                  <a:srgbClr val="2683c6"/>
                </a:solidFill>
                <a:latin typeface="Tw Cen MT Condensed"/>
              </a:rPr>
              <a:t>DALŠÍ POJMY</a:t>
            </a:r>
            <a:endParaRPr b="0" lang="en-US" sz="50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21" name="TextShape 2"/>
          <p:cNvSpPr txBox="1"/>
          <p:nvPr/>
        </p:nvSpPr>
        <p:spPr>
          <a:xfrm>
            <a:off x="820800" y="1923480"/>
            <a:ext cx="10687680" cy="4287960"/>
          </a:xfrm>
          <a:prstGeom prst="rect">
            <a:avLst/>
          </a:prstGeom>
          <a:noFill/>
          <a:ln>
            <a:noFill/>
          </a:ln>
        </p:spPr>
        <p:txBody>
          <a:bodyPr lIns="45720" rIns="45720">
            <a:noAutofit/>
          </a:bodyPr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1" lang="en-US" sz="2600" spc="-1" strike="noStrike">
                <a:solidFill>
                  <a:srgbClr val="2683c6"/>
                </a:solidFill>
                <a:latin typeface="Tw Cen MT"/>
              </a:rPr>
              <a:t>VEŘEJNÁ ZÁLEŽITOST </a:t>
            </a: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– vše, co se dotýká veřejnosti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1" lang="en-US" sz="2600" spc="-1" strike="noStrike">
                <a:solidFill>
                  <a:srgbClr val="2683c6"/>
                </a:solidFill>
                <a:latin typeface="Tw Cen MT"/>
              </a:rPr>
              <a:t>VEŘEJNÝ ZÁJEM </a:t>
            </a: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– vše, na čem je veřejnost zainteresována (uplatňování veřejného zájmu podporuje rozvoj společnosti).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1" lang="en-US" sz="2600" spc="-1" strike="noStrike">
                <a:solidFill>
                  <a:srgbClr val="000000"/>
                </a:solidFill>
                <a:latin typeface="Tw Cen MT"/>
              </a:rPr>
              <a:t>Uplatňování veřejného zájmu: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- </a:t>
            </a:r>
            <a:r>
              <a:rPr b="0" i="1" lang="en-US" sz="2600" spc="-1" strike="noStrike">
                <a:solidFill>
                  <a:srgbClr val="000000"/>
                </a:solidFill>
                <a:latin typeface="Tw Cen MT"/>
              </a:rPr>
              <a:t>identifikace veřejného zájmu,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0" i="1" lang="en-US" sz="2600" spc="-1" strike="noStrike">
                <a:solidFill>
                  <a:srgbClr val="000000"/>
                </a:solidFill>
                <a:latin typeface="Tw Cen MT"/>
              </a:rPr>
              <a:t>- formulace a prezentace veřejného zájmu,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0" i="1" lang="en-US" sz="2600" spc="-1" strike="noStrike">
                <a:solidFill>
                  <a:srgbClr val="000000"/>
                </a:solidFill>
                <a:latin typeface="Tw Cen MT"/>
              </a:rPr>
              <a:t>- realizace veřejného zájmu ve společenské praxi.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br/>
            <a:r>
              <a:rPr b="0" lang="en-US" sz="2600" spc="-1" strike="noStrike">
                <a:solidFill>
                  <a:srgbClr val="2683c6"/>
                </a:solidFill>
                <a:latin typeface="Tw Cen MT"/>
              </a:rPr>
              <a:t>Praktickým vyústěním prosazování veřejného zájmu je </a:t>
            </a:r>
            <a:r>
              <a:rPr b="0" lang="en-US" sz="2600" spc="-1" strike="noStrike" u="sng">
                <a:solidFill>
                  <a:srgbClr val="2683c6"/>
                </a:solidFill>
                <a:uFillTx/>
                <a:latin typeface="Tw Cen MT"/>
              </a:rPr>
              <a:t>politické rozhodnutí</a:t>
            </a:r>
            <a:r>
              <a:rPr b="0" lang="en-US" sz="2600" spc="-1" strike="noStrike">
                <a:solidFill>
                  <a:srgbClr val="2683c6"/>
                </a:solidFill>
                <a:latin typeface="Tw Cen MT"/>
              </a:rPr>
              <a:t>, které se v legislativní procesu mění na </a:t>
            </a:r>
            <a:r>
              <a:rPr b="0" lang="en-US" sz="2600" spc="-1" strike="noStrike" u="sng">
                <a:solidFill>
                  <a:srgbClr val="2683c6"/>
                </a:solidFill>
                <a:uFillTx/>
                <a:latin typeface="Tw Cen MT"/>
              </a:rPr>
              <a:t>právní předpis</a:t>
            </a:r>
            <a:r>
              <a:rPr b="0" lang="en-US" sz="2600" spc="-1" strike="noStrike">
                <a:solidFill>
                  <a:srgbClr val="2683c6"/>
                </a:solidFill>
                <a:latin typeface="Tw Cen MT"/>
              </a:rPr>
              <a:t>.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9" dur="indefinite" restart="never" nodeType="tmRoot">
          <p:childTnLst>
            <p:seq>
              <p:cTn id="3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Shape 1"/>
          <p:cNvSpPr txBox="1"/>
          <p:nvPr/>
        </p:nvSpPr>
        <p:spPr>
          <a:xfrm>
            <a:off x="861840" y="1049760"/>
            <a:ext cx="10539720" cy="7365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>
              <a:lnSpc>
                <a:spcPct val="80000"/>
              </a:lnSpc>
            </a:pPr>
            <a:r>
              <a:rPr b="0" lang="en-US" sz="5000" spc="97" strike="noStrike" cap="all">
                <a:solidFill>
                  <a:srgbClr val="2683c6"/>
                </a:solidFill>
                <a:latin typeface="Tw Cen MT Condensed"/>
              </a:rPr>
              <a:t>SUBJEKT SOCIÁLNÍ SPRÁVY </a:t>
            </a:r>
            <a:endParaRPr b="0" lang="en-US" sz="5000" spc="-1" strike="noStrike">
              <a:solidFill>
                <a:srgbClr val="000000"/>
              </a:solidFill>
              <a:latin typeface="Tw Cen MT"/>
            </a:endParaRPr>
          </a:p>
        </p:txBody>
      </p:sp>
      <p:grpSp>
        <p:nvGrpSpPr>
          <p:cNvPr id="123" name="Group 2"/>
          <p:cNvGrpSpPr/>
          <p:nvPr/>
        </p:nvGrpSpPr>
        <p:grpSpPr>
          <a:xfrm>
            <a:off x="765720" y="1566000"/>
            <a:ext cx="10636200" cy="3758040"/>
            <a:chOff x="765720" y="1566000"/>
            <a:chExt cx="10636200" cy="3758040"/>
          </a:xfrm>
        </p:grpSpPr>
        <p:sp>
          <p:nvSpPr>
            <p:cNvPr id="124" name="CustomShape 3"/>
            <p:cNvSpPr/>
            <p:nvPr/>
          </p:nvSpPr>
          <p:spPr>
            <a:xfrm>
              <a:off x="765720" y="1566000"/>
              <a:ext cx="10636200" cy="1878840"/>
            </a:xfrm>
            <a:prstGeom prst="roundRect">
              <a:avLst>
                <a:gd name="adj" fmla="val 16667"/>
              </a:avLst>
            </a:prstGeom>
            <a:ln>
              <a:round/>
            </a:ln>
          </p:spPr>
          <p:style>
            <a:lnRef idx="2">
              <a:schemeClr val="lt1"/>
            </a:lnRef>
            <a:fillRef idx="1">
              <a:schemeClr val="accent6"/>
            </a:fillRef>
            <a:effectRef idx="0"/>
            <a:fontRef idx="minor"/>
          </p:style>
          <p:txBody>
            <a:bodyPr lIns="97920" rIns="97920" tIns="52920" bIns="52920" anchor="ctr">
              <a:noAutofit/>
            </a:bodyPr>
            <a:p>
              <a:pPr>
                <a:lnSpc>
                  <a:spcPct val="100000"/>
                </a:lnSpc>
              </a:pPr>
              <a:r>
                <a:rPr b="0" lang="cs-CZ" sz="2600" spc="-1" strike="noStrike">
                  <a:solidFill>
                    <a:srgbClr val="ffffff"/>
                  </a:solidFill>
                  <a:latin typeface="Tw Cen MT"/>
                </a:rPr>
                <a:t>- za subjekt je považován ten, kdo je povolán konat ve prospěch jiných objektů (smlouvou či právním předpisem:</a:t>
              </a:r>
              <a:endParaRPr b="0" lang="cs-CZ" sz="2600" spc="-1" strike="noStrike">
                <a:latin typeface="Arial"/>
              </a:endParaRPr>
            </a:p>
          </p:txBody>
        </p:sp>
        <p:sp>
          <p:nvSpPr>
            <p:cNvPr id="125" name="CustomShape 4"/>
            <p:cNvSpPr/>
            <p:nvPr/>
          </p:nvSpPr>
          <p:spPr>
            <a:xfrm>
              <a:off x="765720" y="3445200"/>
              <a:ext cx="10636200" cy="18788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hemeClr val="dk1">
                <a:alpha val="0"/>
              </a:schemeClr>
            </a:lnRef>
            <a:fillRef idx="0">
              <a:schemeClr val="lt1">
                <a:alpha val="0"/>
              </a:schemeClr>
            </a:fillRef>
            <a:effectRef idx="0"/>
            <a:fontRef idx="minor"/>
          </p:style>
          <p:txBody>
            <a:bodyPr lIns="337680" rIns="90000" tIns="45000" bIns="45000" anchor="ctr">
              <a:noAutofit/>
            </a:bodyPr>
            <a:p>
              <a:pPr marL="216000" indent="-216000" algn="just">
                <a:lnSpc>
                  <a:spcPct val="100000"/>
                </a:lnSpc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0" lang="cs-CZ" sz="2600" spc="-1" strike="noStrike">
                  <a:solidFill>
                    <a:srgbClr val="000000"/>
                  </a:solidFill>
                  <a:latin typeface="Tw Cen MT"/>
                </a:rPr>
                <a:t>subjekty veřejné sociální správy (stát – státní správa, veřejnoprávní korporace – veřejná samospráva, veřejné ústavy a podniky, veřejné fondy a nadace)</a:t>
              </a:r>
              <a:endParaRPr b="0" lang="cs-CZ" sz="2600" spc="-1" strike="noStrike">
                <a:latin typeface="Arial"/>
              </a:endParaRPr>
            </a:p>
            <a:p>
              <a:pPr marL="216000" indent="-216000" algn="just">
                <a:lnSpc>
                  <a:spcPct val="100000"/>
                </a:lnSpc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0" lang="cs-CZ" sz="2600" spc="-1" strike="noStrike">
                  <a:solidFill>
                    <a:srgbClr val="000000"/>
                  </a:solidFill>
                  <a:latin typeface="Tw Cen MT"/>
                </a:rPr>
                <a:t>neziskové organizace (spolky, zapsané ústavy, sociální družstva,…)</a:t>
              </a:r>
              <a:endParaRPr b="0" lang="cs-CZ" sz="2600" spc="-1" strike="noStrike">
                <a:latin typeface="Arial"/>
              </a:endParaRPr>
            </a:p>
            <a:p>
              <a:pPr marL="216000" indent="-216000" algn="just">
                <a:lnSpc>
                  <a:spcPct val="100000"/>
                </a:lnSpc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0" lang="cs-CZ" sz="2600" spc="-1" strike="noStrike">
                  <a:solidFill>
                    <a:srgbClr val="000000"/>
                  </a:solidFill>
                  <a:latin typeface="Tw Cen MT"/>
                </a:rPr>
                <a:t>ziskové organizace </a:t>
              </a:r>
              <a:endParaRPr b="0" lang="cs-CZ" sz="2600" spc="-1" strike="noStrike">
                <a:latin typeface="Arial"/>
              </a:endParaRPr>
            </a:p>
            <a:p>
              <a:pPr marL="216000" indent="-216000" algn="just">
                <a:lnSpc>
                  <a:spcPct val="100000"/>
                </a:lnSpc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0" lang="cs-CZ" sz="2600" spc="-1" strike="noStrike">
                  <a:solidFill>
                    <a:srgbClr val="000000"/>
                  </a:solidFill>
                  <a:latin typeface="Tw Cen MT"/>
                </a:rPr>
                <a:t>apod.</a:t>
              </a:r>
              <a:endParaRPr b="0" lang="cs-CZ" sz="2600" spc="-1" strike="noStrike"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1" dur="indefinite" restart="never" nodeType="tmRoot">
          <p:childTnLst>
            <p:seq>
              <p:cTn id="3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998640" y="1003320"/>
            <a:ext cx="10562400" cy="6246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80000"/>
              </a:lnSpc>
            </a:pPr>
            <a:r>
              <a:rPr b="0" lang="en-US" sz="5000" spc="97" strike="noStrike" cap="all">
                <a:solidFill>
                  <a:srgbClr val="2683c6"/>
                </a:solidFill>
                <a:latin typeface="Tw Cen MT Condensed"/>
              </a:rPr>
              <a:t>OBJEKT SOCIÁLNÍ SPRÁVY</a:t>
            </a:r>
            <a:endParaRPr b="0" lang="en-US" sz="5000" spc="-1" strike="noStrike">
              <a:solidFill>
                <a:srgbClr val="000000"/>
              </a:solidFill>
              <a:latin typeface="Tw Cen MT"/>
            </a:endParaRPr>
          </a:p>
        </p:txBody>
      </p:sp>
      <p:grpSp>
        <p:nvGrpSpPr>
          <p:cNvPr id="127" name="Group 2"/>
          <p:cNvGrpSpPr/>
          <p:nvPr/>
        </p:nvGrpSpPr>
        <p:grpSpPr>
          <a:xfrm>
            <a:off x="693720" y="1723680"/>
            <a:ext cx="10867320" cy="3485160"/>
            <a:chOff x="693720" y="1723680"/>
            <a:chExt cx="10867320" cy="3485160"/>
          </a:xfrm>
        </p:grpSpPr>
        <p:sp>
          <p:nvSpPr>
            <p:cNvPr id="128" name="CustomShape 3"/>
            <p:cNvSpPr/>
            <p:nvPr/>
          </p:nvSpPr>
          <p:spPr>
            <a:xfrm>
              <a:off x="693720" y="1723680"/>
              <a:ext cx="10867320" cy="1742400"/>
            </a:xfrm>
            <a:prstGeom prst="roundRect">
              <a:avLst>
                <a:gd name="adj" fmla="val 16667"/>
              </a:avLst>
            </a:prstGeom>
            <a:ln>
              <a:round/>
            </a:ln>
          </p:spPr>
          <p:style>
            <a:lnRef idx="2">
              <a:schemeClr val="lt1"/>
            </a:lnRef>
            <a:fillRef idx="1">
              <a:schemeClr val="accent6"/>
            </a:fillRef>
            <a:effectRef idx="0"/>
            <a:fontRef idx="minor"/>
          </p:style>
          <p:txBody>
            <a:bodyPr lIns="97920" rIns="97920" tIns="52920" bIns="52920" anchor="ctr">
              <a:noAutofit/>
            </a:bodyPr>
            <a:p>
              <a:pPr>
                <a:lnSpc>
                  <a:spcPct val="100000"/>
                </a:lnSpc>
              </a:pPr>
              <a:r>
                <a:rPr b="0" lang="cs-CZ" sz="2600" spc="-1" strike="noStrike">
                  <a:solidFill>
                    <a:srgbClr val="ffffff"/>
                  </a:solidFill>
                  <a:latin typeface="Tw Cen MT"/>
                </a:rPr>
                <a:t>- všichni ti, jimž je určena podpora, pomoc, služby:</a:t>
              </a:r>
              <a:endParaRPr b="0" lang="cs-CZ" sz="2600" spc="-1" strike="noStrike">
                <a:latin typeface="Arial"/>
              </a:endParaRPr>
            </a:p>
          </p:txBody>
        </p:sp>
        <p:sp>
          <p:nvSpPr>
            <p:cNvPr id="129" name="CustomShape 4"/>
            <p:cNvSpPr/>
            <p:nvPr/>
          </p:nvSpPr>
          <p:spPr>
            <a:xfrm>
              <a:off x="693720" y="3466440"/>
              <a:ext cx="10867320" cy="1742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hemeClr val="dk1">
                <a:alpha val="0"/>
              </a:schemeClr>
            </a:lnRef>
            <a:fillRef idx="0">
              <a:schemeClr val="lt1">
                <a:alpha val="0"/>
              </a:schemeClr>
            </a:fillRef>
            <a:effectRef idx="0"/>
            <a:fontRef idx="minor"/>
          </p:style>
          <p:txBody>
            <a:bodyPr lIns="344880" rIns="90000" tIns="45000" bIns="45000" anchor="ctr">
              <a:noAutofit/>
            </a:bodyPr>
            <a:p>
              <a:pPr marL="216000" indent="-216000">
                <a:lnSpc>
                  <a:spcPct val="100000"/>
                </a:lnSpc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0" lang="cs-CZ" sz="2600" spc="-1" strike="noStrike">
                  <a:solidFill>
                    <a:srgbClr val="000000"/>
                  </a:solidFill>
                  <a:latin typeface="Tw Cen MT"/>
                </a:rPr>
                <a:t>občané,</a:t>
              </a:r>
              <a:endParaRPr b="0" lang="cs-CZ" sz="2600" spc="-1" strike="noStrike">
                <a:latin typeface="Arial"/>
              </a:endParaRPr>
            </a:p>
            <a:p>
              <a:pPr marL="216000" indent="-216000">
                <a:lnSpc>
                  <a:spcPct val="100000"/>
                </a:lnSpc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0" lang="cs-CZ" sz="2600" spc="-1" strike="noStrike">
                  <a:solidFill>
                    <a:srgbClr val="000000"/>
                  </a:solidFill>
                  <a:latin typeface="Tw Cen MT"/>
                </a:rPr>
                <a:t>uživatelé služeb,</a:t>
              </a:r>
              <a:endParaRPr b="0" lang="cs-CZ" sz="2600" spc="-1" strike="noStrike">
                <a:latin typeface="Arial"/>
              </a:endParaRPr>
            </a:p>
            <a:p>
              <a:pPr marL="216000" indent="-216000">
                <a:lnSpc>
                  <a:spcPct val="100000"/>
                </a:lnSpc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0" lang="cs-CZ" sz="2600" spc="-1" strike="noStrike">
                  <a:solidFill>
                    <a:srgbClr val="000000"/>
                  </a:solidFill>
                  <a:latin typeface="Tw Cen MT"/>
                </a:rPr>
                <a:t>příjemci sociálních dávek</a:t>
              </a:r>
              <a:endParaRPr b="0" lang="cs-CZ" sz="2600" spc="-1" strike="noStrike">
                <a:latin typeface="Arial"/>
              </a:endParaRPr>
            </a:p>
            <a:p>
              <a:pPr marL="216000" indent="-216000">
                <a:lnSpc>
                  <a:spcPct val="100000"/>
                </a:lnSpc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0" lang="cs-CZ" sz="2600" spc="-1" strike="noStrike">
                  <a:solidFill>
                    <a:srgbClr val="000000"/>
                  </a:solidFill>
                  <a:latin typeface="Tw Cen MT"/>
                </a:rPr>
                <a:t>apod.</a:t>
              </a:r>
              <a:endParaRPr b="0" lang="cs-CZ" sz="2600" spc="-1" strike="noStrike"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3" dur="indefinite" restart="never" nodeType="tmRoot">
          <p:childTnLst>
            <p:seq>
              <p:cTn id="3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914400" y="1019520"/>
            <a:ext cx="10971360" cy="6710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80000"/>
              </a:lnSpc>
            </a:pPr>
            <a:r>
              <a:rPr b="0" lang="en-US" sz="5000" spc="97" strike="noStrike" cap="all">
                <a:solidFill>
                  <a:srgbClr val="2683c6"/>
                </a:solidFill>
                <a:latin typeface="Tw Cen MT Condensed"/>
              </a:rPr>
              <a:t>POJETÍ SOCIÁLNÍ SPRÁVY</a:t>
            </a:r>
            <a:endParaRPr b="0" lang="en-US" sz="50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31" name="TextShape 2"/>
          <p:cNvSpPr txBox="1"/>
          <p:nvPr/>
        </p:nvSpPr>
        <p:spPr>
          <a:xfrm>
            <a:off x="819720" y="2102040"/>
            <a:ext cx="10573200" cy="3938760"/>
          </a:xfrm>
          <a:prstGeom prst="rect">
            <a:avLst/>
          </a:prstGeom>
          <a:noFill/>
          <a:ln>
            <a:noFill/>
          </a:ln>
        </p:spPr>
        <p:txBody>
          <a:bodyPr lIns="45720" rIns="45720">
            <a:normAutofit/>
          </a:bodyPr>
          <a:p>
            <a:pPr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1" lang="en-US" sz="2600" spc="-1" strike="noStrike">
                <a:solidFill>
                  <a:srgbClr val="000000"/>
                </a:solidFill>
                <a:latin typeface="Tw Cen MT"/>
              </a:rPr>
              <a:t>1. LIBERÁLNÍ MODEL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  <a:ea typeface="Verdana"/>
              </a:rPr>
              <a:t>Liberálně pojatá sociální správa se především zabývá </a:t>
            </a:r>
            <a:r>
              <a:rPr b="1" lang="en-US" sz="2600" spc="-1" strike="noStrike">
                <a:solidFill>
                  <a:srgbClr val="2683c6"/>
                </a:solidFill>
                <a:latin typeface="Tw Cen MT"/>
                <a:ea typeface="Verdana"/>
              </a:rPr>
              <a:t>regulací vztahů mezi občany a jejich ochranou a méně již sociálním transferem /solidaritou/</a:t>
            </a:r>
            <a:r>
              <a:rPr b="0" lang="en-US" sz="2600" spc="-1" strike="noStrike">
                <a:solidFill>
                  <a:srgbClr val="000000"/>
                </a:solidFill>
                <a:latin typeface="Tw Cen MT"/>
                <a:ea typeface="Verdana"/>
              </a:rPr>
              <a:t>. Dávky a služby realizuje jen těm nejpotřebnějším nejchudším z nejchudších. Cílem je spíše chránit jednotlivce i rodiny, vést je k tomu, aby se starali sami o sebe a o své rodiny než rozvíjet sociální solidaritu mezi nimi.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5" dur="indefinite" restart="never" nodeType="tmRoot">
          <p:childTnLst>
            <p:seq>
              <p:cTn id="3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946080" y="1044000"/>
            <a:ext cx="10922040" cy="6152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80000"/>
              </a:lnSpc>
            </a:pPr>
            <a:r>
              <a:rPr b="1" lang="en-US" sz="5000" spc="97" strike="noStrike" cap="all">
                <a:solidFill>
                  <a:srgbClr val="2683c6"/>
                </a:solidFill>
                <a:latin typeface="Tw Cen MT Condensed"/>
              </a:rPr>
              <a:t>POJETÍ SOCIÁLNÍ SPRÁVY</a:t>
            </a:r>
            <a:endParaRPr b="0" lang="en-US" sz="50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704160" y="1929960"/>
            <a:ext cx="10888200" cy="4317120"/>
          </a:xfrm>
          <a:prstGeom prst="rect">
            <a:avLst/>
          </a:prstGeom>
          <a:noFill/>
          <a:ln>
            <a:noFill/>
          </a:ln>
        </p:spPr>
        <p:txBody>
          <a:bodyPr lIns="45720" rIns="45720">
            <a:normAutofit/>
          </a:bodyPr>
          <a:p>
            <a:pPr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1" lang="en-US" sz="2200" spc="-1" strike="noStrike">
                <a:solidFill>
                  <a:srgbClr val="000000"/>
                </a:solidFill>
                <a:latin typeface="Tw Cen MT"/>
              </a:rPr>
              <a:t>2</a:t>
            </a:r>
            <a:r>
              <a:rPr b="1" lang="en-US" sz="2600" spc="-1" strike="noStrike">
                <a:solidFill>
                  <a:srgbClr val="000000"/>
                </a:solidFill>
                <a:latin typeface="Tw Cen MT"/>
              </a:rPr>
              <a:t>. KORPORATIVNÍ MODEL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  <a:ea typeface="Verdana"/>
              </a:rPr>
              <a:t>Stát v tomto systému nutil zaměstnavatele a občany, aby se o sebe postarali, ale také nutil obce, aby zabezpečily ty, kteří pomoc potřebovali a nebyli schopni se o sebe postarat a ve veřejném zájmu by je musel zabezpečovat stát. Právní zabezpečení těchto činností, kontrola, metodické vedení pak náleželo ústřední sociální správě /ministerstva/.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  <a:ea typeface="Verdana"/>
              </a:rPr>
              <a:t>V korporativních systémech platí </a:t>
            </a:r>
            <a:r>
              <a:rPr b="1" lang="en-US" sz="2600" spc="-1" strike="noStrike">
                <a:solidFill>
                  <a:srgbClr val="1cade4"/>
                </a:solidFill>
                <a:latin typeface="Tw Cen MT"/>
                <a:ea typeface="Verdana"/>
              </a:rPr>
              <a:t>princip subsidiarity</a:t>
            </a:r>
            <a:r>
              <a:rPr b="0" lang="en-US" sz="2600" spc="-1" strike="noStrike">
                <a:solidFill>
                  <a:srgbClr val="000000"/>
                </a:solidFill>
                <a:latin typeface="Tw Cen MT"/>
                <a:ea typeface="Verdana"/>
              </a:rPr>
              <a:t>. Podle tohoto principu stát zasahuje pouze v případě, kdy soukromá sféra vyčerpala všechny možnosti /např. osoba sama, nejbližší rodina, přátele/. Státní zásah se přitom vede na nejnižší správní úrovni /zejména obce/ s podpůrnou činností vyšších orgánů.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7" dur="indefinite" restart="never" nodeType="tmRoot">
          <p:childTnLst>
            <p:seq>
              <p:cTn id="3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1024200" y="585360"/>
            <a:ext cx="9719640" cy="14994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80000"/>
              </a:lnSpc>
            </a:pPr>
            <a:r>
              <a:rPr b="0" lang="en-US" sz="5000" spc="97" strike="noStrike" cap="all">
                <a:solidFill>
                  <a:srgbClr val="2683c6"/>
                </a:solidFill>
                <a:latin typeface="Tw Cen MT Condensed"/>
              </a:rPr>
              <a:t>Obsah:</a:t>
            </a:r>
            <a:endParaRPr b="0" lang="en-US" sz="50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90" name="TextShape 2"/>
          <p:cNvSpPr txBox="1"/>
          <p:nvPr/>
        </p:nvSpPr>
        <p:spPr>
          <a:xfrm>
            <a:off x="1024200" y="2286000"/>
            <a:ext cx="9719640" cy="4023000"/>
          </a:xfrm>
          <a:prstGeom prst="rect">
            <a:avLst/>
          </a:prstGeom>
          <a:noFill/>
          <a:ln>
            <a:noFill/>
          </a:ln>
        </p:spPr>
        <p:txBody>
          <a:bodyPr lIns="45720" rIns="45720">
            <a:noAutofit/>
          </a:bodyPr>
          <a:p>
            <a:pPr marL="91440" indent="-9108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1cade4"/>
              </a:buClr>
              <a:buFont typeface="Arial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Tw Cen MT"/>
              </a:rPr>
              <a:t> </a:t>
            </a: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geneze soc. idejí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marL="91440" indent="-9108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1cade4"/>
              </a:buClr>
              <a:buFont typeface="Arial"/>
              <a:buChar char="•"/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 </a:t>
            </a: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základní pojmy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marL="91440" indent="-9108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1cade4"/>
              </a:buClr>
              <a:buFont typeface="Arial"/>
              <a:buChar char="•"/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 </a:t>
            </a: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druhy správy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marL="91440" indent="-9108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1cade4"/>
              </a:buClr>
              <a:buFont typeface="Arial"/>
              <a:buChar char="•"/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 </a:t>
            </a: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subjekty a objekty soc. správy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marL="91440" indent="-9108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1cade4"/>
              </a:buClr>
              <a:buFont typeface="Arial"/>
              <a:buChar char="•"/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 </a:t>
            </a: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pojetí soc. správy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1019520" y="1047600"/>
            <a:ext cx="10830240" cy="5497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80000"/>
              </a:lnSpc>
            </a:pPr>
            <a:r>
              <a:rPr b="1" lang="en-US" sz="5000" spc="97" strike="noStrike" cap="all">
                <a:solidFill>
                  <a:srgbClr val="2683c6"/>
                </a:solidFill>
                <a:latin typeface="Tw Cen MT Condensed"/>
              </a:rPr>
              <a:t>POJETÍ SOCIÁLNÍ SPRÁVY</a:t>
            </a:r>
            <a:endParaRPr b="0" lang="en-US" sz="50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35" name="TextShape 2"/>
          <p:cNvSpPr txBox="1"/>
          <p:nvPr/>
        </p:nvSpPr>
        <p:spPr>
          <a:xfrm>
            <a:off x="903960" y="1807920"/>
            <a:ext cx="10499400" cy="4256640"/>
          </a:xfrm>
          <a:prstGeom prst="rect">
            <a:avLst/>
          </a:prstGeom>
          <a:noFill/>
          <a:ln>
            <a:noFill/>
          </a:ln>
        </p:spPr>
        <p:txBody>
          <a:bodyPr lIns="45720" rIns="45720">
            <a:normAutofit/>
          </a:bodyPr>
          <a:p>
            <a:pPr marL="4572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1" lang="en-US" sz="2600" spc="-1" strike="noStrike">
                <a:solidFill>
                  <a:srgbClr val="000000"/>
                </a:solidFill>
                <a:latin typeface="Tw Cen MT"/>
              </a:rPr>
              <a:t>3. INSTITUCIONÁLNÍ MODEL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marL="91440" indent="-9108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1cade4"/>
              </a:buClr>
              <a:buFont typeface="Tw Cen MT"/>
              <a:buChar char=" "/>
            </a:pPr>
            <a:r>
              <a:rPr b="1" lang="en-US" sz="2600" spc="-1" strike="noStrike">
                <a:solidFill>
                  <a:srgbClr val="2683c6"/>
                </a:solidFill>
                <a:latin typeface="Tw Cen MT"/>
              </a:rPr>
              <a:t>Založeno na vysoké míře solidarity,</a:t>
            </a:r>
            <a:r>
              <a:rPr b="0" lang="en-US" sz="2600" spc="-1" strike="noStrike">
                <a:solidFill>
                  <a:srgbClr val="2683c6"/>
                </a:solidFill>
                <a:latin typeface="Tw Cen MT"/>
              </a:rPr>
              <a:t> </a:t>
            </a: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na principech občanské společnosti. Převážně se týká zemí severní Evropy. Charakteristické je tím, že je založen především na občanské solidaritě a transferech, které organizuje veřejnosprávní sféra na všech stupních řízení a je doplněn bohatou činností soukromoprávních institucí. </a:t>
            </a:r>
            <a:r>
              <a:rPr b="1" lang="en-US" sz="2600" spc="-1" strike="noStrike">
                <a:solidFill>
                  <a:srgbClr val="2683c6"/>
                </a:solidFill>
                <a:latin typeface="Tw Cen MT"/>
              </a:rPr>
              <a:t>Úloha státu je omezena na legislativní garance, rozsáhlý státní dozor a finanční redistribuci prostřednictvím daní</a:t>
            </a: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. Daňové zatížení obyvatelstva zde bývá vyšší než je tomu u jiných modelů.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9" dur="indefinite" restart="never" nodeType="tmRoot">
          <p:childTnLst>
            <p:seq>
              <p:cTn id="4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966960" y="978480"/>
            <a:ext cx="10824120" cy="7088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>
              <a:lnSpc>
                <a:spcPct val="80000"/>
              </a:lnSpc>
            </a:pPr>
            <a:r>
              <a:rPr b="0" lang="en-US" sz="5000" spc="97" strike="noStrike" cap="all">
                <a:solidFill>
                  <a:srgbClr val="2683c6"/>
                </a:solidFill>
                <a:latin typeface="Tw Cen MT Condensed"/>
              </a:rPr>
              <a:t>POJETÍ SOCIÁLNÍ SPRÁVY</a:t>
            </a:r>
            <a:endParaRPr b="0" lang="en-US" sz="50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37" name="TextShape 2"/>
          <p:cNvSpPr txBox="1"/>
          <p:nvPr/>
        </p:nvSpPr>
        <p:spPr>
          <a:xfrm>
            <a:off x="861840" y="1838160"/>
            <a:ext cx="10541520" cy="5272200"/>
          </a:xfrm>
          <a:prstGeom prst="rect">
            <a:avLst/>
          </a:prstGeom>
          <a:noFill/>
          <a:ln>
            <a:noFill/>
          </a:ln>
        </p:spPr>
        <p:txBody>
          <a:bodyPr lIns="45720" rIns="45720">
            <a:noAutofit/>
          </a:bodyPr>
          <a:p>
            <a:pPr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1" lang="en-US" sz="2200" spc="-1" strike="noStrike">
                <a:solidFill>
                  <a:srgbClr val="000000"/>
                </a:solidFill>
                <a:latin typeface="Tw Cen MT"/>
              </a:rPr>
              <a:t>4</a:t>
            </a:r>
            <a:r>
              <a:rPr b="1" lang="en-US" sz="2600" spc="-1" strike="noStrike">
                <a:solidFill>
                  <a:srgbClr val="000000"/>
                </a:solidFill>
                <a:latin typeface="Tw Cen MT"/>
              </a:rPr>
              <a:t>. TOTALITNÍ MODEL (PATERNALISTICKÉ POJETÍ)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Na korporativní pojetí sociální správy navazovalo pojetí paternalistické ( u nás v letech 1948 – 1989). Toto pojetí je charakteristické především v tom, že </a:t>
            </a:r>
            <a:r>
              <a:rPr b="1" lang="en-US" sz="2600" spc="-1" strike="noStrike">
                <a:solidFill>
                  <a:srgbClr val="2683c6"/>
                </a:solidFill>
                <a:latin typeface="Tw Cen MT"/>
              </a:rPr>
              <a:t>stát veškerou sociální správu centralizoval a prakticky zcela omezil iniciativu v sociální sféře</a:t>
            </a: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. 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Organizační role státu je zde rozvinuta v maximální míře. Pomoc a služby jsou přidělovány v zákoně definovaným skupinám podle zákonných pravidel i vlastního uvážení. Vše je hrazeno ze státního rozpočtu.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1" dur="indefinite" restart="never" nodeType="tmRoot">
          <p:childTnLst>
            <p:seq>
              <p:cTn id="4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Shape 1"/>
          <p:cNvSpPr txBox="1"/>
          <p:nvPr/>
        </p:nvSpPr>
        <p:spPr>
          <a:xfrm>
            <a:off x="935280" y="1006560"/>
            <a:ext cx="10868760" cy="7365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>
              <a:lnSpc>
                <a:spcPct val="80000"/>
              </a:lnSpc>
            </a:pPr>
            <a:r>
              <a:rPr b="0" lang="en-US" sz="5000" spc="97" strike="noStrike" cap="all">
                <a:solidFill>
                  <a:srgbClr val="2683c6"/>
                </a:solidFill>
                <a:latin typeface="Tw Cen MT Condensed"/>
              </a:rPr>
              <a:t>Zdroj:</a:t>
            </a:r>
            <a:endParaRPr b="0" lang="en-US" sz="50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39" name="TextShape 2"/>
          <p:cNvSpPr txBox="1"/>
          <p:nvPr/>
        </p:nvSpPr>
        <p:spPr>
          <a:xfrm>
            <a:off x="766080" y="1946520"/>
            <a:ext cx="10625760" cy="4343040"/>
          </a:xfrm>
          <a:prstGeom prst="rect">
            <a:avLst/>
          </a:prstGeom>
          <a:noFill/>
          <a:ln>
            <a:noFill/>
          </a:ln>
        </p:spPr>
        <p:txBody>
          <a:bodyPr lIns="45720" rIns="45720">
            <a:normAutofit/>
          </a:bodyPr>
          <a:p>
            <a:pPr marL="91440" indent="-9108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1cade4"/>
              </a:buClr>
              <a:buFont typeface="Tw Cen MT"/>
              <a:buChar char=" "/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TOMEŠ, Igor. </a:t>
            </a:r>
            <a:r>
              <a:rPr b="0" i="1" lang="en-US" sz="2600" spc="-1" strike="noStrike">
                <a:solidFill>
                  <a:srgbClr val="000000"/>
                </a:solidFill>
                <a:latin typeface="Tw Cen MT"/>
              </a:rPr>
              <a:t>Sociální správa: úvod do teorie a praxe</a:t>
            </a: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. Vyd. 2., rozš. a přeprac. Praha: Portál, 2009. 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3" dur="indefinite" restart="never" nodeType="tmRoot">
          <p:childTnLst>
            <p:seq>
              <p:cTn id="4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988200" y="927360"/>
            <a:ext cx="8830800" cy="6710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80000"/>
              </a:lnSpc>
            </a:pPr>
            <a:r>
              <a:rPr b="0" lang="en-US" sz="5000" spc="97" strike="noStrike" cap="all">
                <a:solidFill>
                  <a:srgbClr val="2683c6"/>
                </a:solidFill>
                <a:latin typeface="Tw Cen MT Condensed"/>
              </a:rPr>
              <a:t>GENEZE IDEJÍ A INSTITUCÍ</a:t>
            </a:r>
            <a:endParaRPr b="0" lang="en-US" sz="50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92" name="CustomShape 2"/>
          <p:cNvSpPr/>
          <p:nvPr/>
        </p:nvSpPr>
        <p:spPr>
          <a:xfrm>
            <a:off x="736920" y="2054160"/>
            <a:ext cx="11280240" cy="4947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cs-CZ" sz="2600" spc="-1" strike="noStrike">
                <a:solidFill>
                  <a:srgbClr val="000000"/>
                </a:solidFill>
                <a:latin typeface="Tw Cen MT"/>
              </a:rPr>
              <a:t>1. RODOVÁ SOLIDARITA</a:t>
            </a:r>
            <a:endParaRPr b="0" lang="cs-CZ" sz="2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2600" spc="-1" strike="noStrike">
                <a:solidFill>
                  <a:srgbClr val="000000"/>
                </a:solidFill>
                <a:latin typeface="Tw Cen MT"/>
              </a:rPr>
              <a:t>2. AUTOKRATICKÝ PATERNALISMUS</a:t>
            </a:r>
            <a:endParaRPr b="0" lang="cs-CZ" sz="2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2600" spc="-1" strike="noStrike">
                <a:solidFill>
                  <a:srgbClr val="000000"/>
                </a:solidFill>
                <a:latin typeface="Tw Cen MT"/>
              </a:rPr>
              <a:t>3. ANTICKÝ PATERNALISMUS A POČÁTKY SOLIDARITY</a:t>
            </a:r>
            <a:endParaRPr b="0" lang="cs-CZ" sz="2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2600" spc="-1" strike="noStrike">
                <a:solidFill>
                  <a:srgbClr val="000000"/>
                </a:solidFill>
                <a:latin typeface="Tw Cen MT"/>
              </a:rPr>
              <a:t>4. CHARITA A CHUDINSKÁ PÉČE (CHUDINSKÉ ZÁKONY, UTOPISTÉ)</a:t>
            </a:r>
            <a:endParaRPr b="0" lang="cs-CZ" sz="2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2600" spc="-1" strike="noStrike">
                <a:solidFill>
                  <a:srgbClr val="000000"/>
                </a:solidFill>
                <a:latin typeface="Tw Cen MT"/>
              </a:rPr>
              <a:t>5. OSVÍCENSTVÍ A PŘIROZENÁ LIDSKÁ PRÁVA</a:t>
            </a:r>
            <a:endParaRPr b="0" lang="cs-CZ" sz="2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2600" spc="-1" strike="noStrike">
                <a:solidFill>
                  <a:srgbClr val="000000"/>
                </a:solidFill>
                <a:latin typeface="Tw Cen MT"/>
              </a:rPr>
              <a:t>6. MODERNÍ MODELY SOCIÁLNÍ POLITIKY</a:t>
            </a:r>
            <a:endParaRPr b="0" lang="cs-CZ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766440" y="742680"/>
            <a:ext cx="10639800" cy="10069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just">
              <a:lnSpc>
                <a:spcPct val="80000"/>
              </a:lnSpc>
            </a:pPr>
            <a:r>
              <a:rPr b="0" lang="en-US" sz="5000" spc="97" strike="noStrike" cap="all">
                <a:solidFill>
                  <a:srgbClr val="2683c6"/>
                </a:solidFill>
                <a:latin typeface="Tw Cen MT Condensed"/>
              </a:rPr>
              <a:t>POJETÍ SOCIÁLNÍ SPRÁVY V HISTORICKÉM KONTEXTU NA NAŠEM ÚZEMÍ</a:t>
            </a:r>
            <a:endParaRPr b="0" lang="en-US" sz="50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766440" y="2086920"/>
            <a:ext cx="10639800" cy="4347720"/>
          </a:xfrm>
          <a:prstGeom prst="rect">
            <a:avLst/>
          </a:prstGeom>
          <a:noFill/>
          <a:ln>
            <a:noFill/>
          </a:ln>
        </p:spPr>
        <p:txBody>
          <a:bodyPr lIns="45720" rIns="45720">
            <a:noAutofit/>
          </a:bodyPr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1" lang="en-US" sz="2600" spc="-1" strike="noStrike">
                <a:solidFill>
                  <a:srgbClr val="404040"/>
                </a:solidFill>
                <a:latin typeface="Tw Cen MT"/>
              </a:rPr>
              <a:t>Role státu v péči o chudinu (Ferdinand I., 1552) – </a:t>
            </a:r>
            <a:r>
              <a:rPr b="0" lang="en-US" sz="2600" spc="-1" strike="noStrike">
                <a:solidFill>
                  <a:srgbClr val="404040"/>
                </a:solidFill>
                <a:latin typeface="Tw Cen MT"/>
              </a:rPr>
              <a:t>zmíněno domovské právo v obci (zřizovány chudobince, pastoušky, ratejny)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1" lang="en-US" sz="2600" spc="-1" strike="noStrike">
                <a:solidFill>
                  <a:srgbClr val="000000"/>
                </a:solidFill>
                <a:latin typeface="Tw Cen MT"/>
              </a:rPr>
              <a:t>Období osvícenství</a:t>
            </a: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 (Josef II: *1741 - †1790) 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marL="343080" indent="-34272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000000"/>
              </a:buClr>
              <a:buSzPct val="69000"/>
              <a:buFont typeface="Tw Cen MT"/>
              <a:buChar char=" "/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- celá řada reforem, některé z nich namířené proti církvi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marL="343080" indent="-34272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000000"/>
              </a:buClr>
              <a:buSzPct val="69000"/>
              <a:buFont typeface="Tw Cen MT"/>
              <a:buChar char=" "/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- uvolnění závislosti poddaného člověka na šlechtici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marL="343080" indent="-34272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000000"/>
              </a:buClr>
              <a:buSzPct val="69000"/>
              <a:buFont typeface="Tw Cen MT"/>
              <a:buChar char=" "/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- zestátnění chudinské péče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marL="343080" indent="-34272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000000"/>
              </a:buClr>
              <a:buSzPct val="69000"/>
              <a:buFont typeface="Tw Cen MT"/>
              <a:buChar char=" "/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- rušení klášterů, které nevykonávaly prospěšnou činnost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marL="343080" indent="-34272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000000"/>
              </a:buClr>
              <a:buSzPct val="69000"/>
              <a:buFont typeface="Tw Cen MT"/>
              <a:buChar char=" "/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- zřizování dalších ústavů – nalezince, chorobince, porodnice, nemocnice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849600" y="1058760"/>
            <a:ext cx="10576800" cy="5274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80000"/>
              </a:lnSpc>
            </a:pPr>
            <a:r>
              <a:rPr b="0" lang="en-US" sz="5000" spc="97" strike="noStrike" cap="all">
                <a:solidFill>
                  <a:srgbClr val="2683c6"/>
                </a:solidFill>
                <a:latin typeface="Tw Cen MT Condensed"/>
              </a:rPr>
              <a:t>VEŘEJNÁ CHUDINSKÁ PÉČE</a:t>
            </a:r>
            <a:endParaRPr b="0" lang="en-US" sz="50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96" name="TextShape 2"/>
          <p:cNvSpPr txBox="1"/>
          <p:nvPr/>
        </p:nvSpPr>
        <p:spPr>
          <a:xfrm>
            <a:off x="749520" y="1848600"/>
            <a:ext cx="10676880" cy="5189760"/>
          </a:xfrm>
          <a:prstGeom prst="rect">
            <a:avLst/>
          </a:prstGeom>
          <a:noFill/>
          <a:ln>
            <a:noFill/>
          </a:ln>
        </p:spPr>
        <p:txBody>
          <a:bodyPr lIns="45720" rIns="45720">
            <a:noAutofit/>
          </a:bodyPr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Veřejná chudinská péče byla upravena zákonem č. 59/1868, což znamenalo, že </a:t>
            </a:r>
            <a:r>
              <a:rPr b="1" lang="en-US" sz="2600" spc="-1" strike="noStrike">
                <a:solidFill>
                  <a:srgbClr val="2683c6"/>
                </a:solidFill>
                <a:latin typeface="Tw Cen MT"/>
              </a:rPr>
              <a:t>chudinská péče byla prohlášena za část veřejné obecní správy a péče o chudé spadala do samostatné působnosti obcí</a:t>
            </a: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; majetek farních chudinských ústavů byl převeden na obecní chudinské pokladny.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1" lang="en-US" sz="2600" spc="-1" strike="noStrike">
                <a:solidFill>
                  <a:srgbClr val="2683c6"/>
                </a:solidFill>
                <a:latin typeface="Tw Cen MT"/>
              </a:rPr>
              <a:t>Veřejná chudinská péče dle zákona byla záležitostí domovské obce </a:t>
            </a: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(toto pravidlo zrušil až komunistický režim).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821880" y="981720"/>
            <a:ext cx="10566000" cy="6246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80000"/>
              </a:lnSpc>
            </a:pPr>
            <a:r>
              <a:rPr b="0" lang="en-US" sz="5000" spc="97" strike="noStrike" cap="all">
                <a:solidFill>
                  <a:srgbClr val="2683c6"/>
                </a:solidFill>
                <a:latin typeface="Tw Cen MT Condensed"/>
              </a:rPr>
              <a:t>CO JE TO „SOCIÁLNÍ SPRÁVA“? - 1</a:t>
            </a:r>
            <a:endParaRPr b="0" lang="en-US" sz="50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98" name="TextShape 2"/>
          <p:cNvSpPr txBox="1"/>
          <p:nvPr/>
        </p:nvSpPr>
        <p:spPr>
          <a:xfrm>
            <a:off x="821880" y="1967400"/>
            <a:ext cx="10566000" cy="4330440"/>
          </a:xfrm>
          <a:prstGeom prst="rect">
            <a:avLst/>
          </a:prstGeom>
          <a:noFill/>
          <a:ln>
            <a:noFill/>
          </a:ln>
        </p:spPr>
        <p:txBody>
          <a:bodyPr lIns="45720" rIns="45720">
            <a:normAutofit/>
          </a:bodyPr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0" i="1" lang="en-US" sz="2600" spc="-1" strike="noStrike">
                <a:solidFill>
                  <a:srgbClr val="000000"/>
                </a:solidFill>
                <a:latin typeface="Tw Cen MT"/>
              </a:rPr>
              <a:t>Pod pojmem správa je obvykle chápána určitá lidská činnost, jejímž smyslem a podstatou je zabezpečování výkonu a řízení určitých záležitostí, přičemž toto jednání je charakteristické jistou trvalostí, systematičností, organizovaností a plánovitostí a slouží k dosahování žádoucího výsledku /Merkl A.: Obecní právo správní, Praha 1932/.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0" i="1" lang="en-US" sz="2600" spc="-1" strike="noStrike">
                <a:solidFill>
                  <a:srgbClr val="000000"/>
                </a:solidFill>
                <a:latin typeface="Tw Cen MT"/>
              </a:rPr>
              <a:t>Je to činnost sledující záměrně nějaký cíl, řídící za trvalým účelem příslušné záležitosti. Činnost se pak může sledovat podle subjektů, jichž se to dotýká nebo podle objektů, které se spravují.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872280" y="925920"/>
            <a:ext cx="10799640" cy="7178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>
              <a:lnSpc>
                <a:spcPct val="80000"/>
              </a:lnSpc>
            </a:pPr>
            <a:r>
              <a:rPr b="0" lang="en-US" sz="5000" spc="97" strike="noStrike" cap="all">
                <a:solidFill>
                  <a:srgbClr val="2683c6"/>
                </a:solidFill>
                <a:latin typeface="Tw Cen MT Condensed"/>
              </a:rPr>
              <a:t>CO JE TO „SOCIÁLNÍ SPRÁVA“? - 2</a:t>
            </a:r>
            <a:endParaRPr b="0" lang="en-US" sz="50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00" name="TextShape 2"/>
          <p:cNvSpPr txBox="1"/>
          <p:nvPr/>
        </p:nvSpPr>
        <p:spPr>
          <a:xfrm>
            <a:off x="702000" y="1924560"/>
            <a:ext cx="10676880" cy="4286520"/>
          </a:xfrm>
          <a:prstGeom prst="rect">
            <a:avLst/>
          </a:prstGeom>
          <a:noFill/>
          <a:ln>
            <a:noFill/>
          </a:ln>
        </p:spPr>
        <p:txBody>
          <a:bodyPr lIns="45720" rIns="45720">
            <a:normAutofit/>
          </a:bodyPr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Z pohledu sociologie to je </a:t>
            </a:r>
            <a:r>
              <a:rPr b="0" lang="en-US" sz="2600" spc="-1" strike="noStrike">
                <a:solidFill>
                  <a:srgbClr val="2683c6"/>
                </a:solidFill>
                <a:latin typeface="Tw Cen MT"/>
              </a:rPr>
              <a:t>administrativa, administrace, obecné označení institucionalizované kontrolní a regulativní činnosti, týkající se především veřejných záležitostí. 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0" lang="en-US" sz="2600" spc="-1" strike="noStrike">
                <a:solidFill>
                  <a:srgbClr val="000000"/>
                </a:solidFill>
                <a:latin typeface="Tw Cen MT"/>
              </a:rPr>
              <a:t>Patří sem však i soukromoprávní sektor /činnost dalších neziskových i ziskových subjektů/.</a:t>
            </a:r>
            <a:endParaRPr b="0" lang="en-US" sz="26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861840" y="956520"/>
            <a:ext cx="10851840" cy="5778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80000"/>
              </a:lnSpc>
            </a:pPr>
            <a:r>
              <a:rPr b="0" lang="en-US" sz="5000" spc="97" strike="noStrike" cap="all">
                <a:solidFill>
                  <a:srgbClr val="2683c6"/>
                </a:solidFill>
                <a:latin typeface="Tw Cen MT Condensed"/>
              </a:rPr>
              <a:t>Sociální správa v užším pojetí</a:t>
            </a:r>
            <a:endParaRPr b="0" lang="en-US" sz="5000" spc="-1" strike="noStrike">
              <a:solidFill>
                <a:srgbClr val="000000"/>
              </a:solidFill>
              <a:latin typeface="Tw Cen MT"/>
            </a:endParaRPr>
          </a:p>
        </p:txBody>
      </p:sp>
      <p:grpSp>
        <p:nvGrpSpPr>
          <p:cNvPr id="102" name="Group 2"/>
          <p:cNvGrpSpPr/>
          <p:nvPr/>
        </p:nvGrpSpPr>
        <p:grpSpPr>
          <a:xfrm>
            <a:off x="704160" y="1718640"/>
            <a:ext cx="10899000" cy="4957920"/>
            <a:chOff x="704160" y="1718640"/>
            <a:chExt cx="10899000" cy="4957920"/>
          </a:xfrm>
        </p:grpSpPr>
        <p:sp>
          <p:nvSpPr>
            <p:cNvPr id="103" name="CustomShape 3"/>
            <p:cNvSpPr/>
            <p:nvPr/>
          </p:nvSpPr>
          <p:spPr>
            <a:xfrm>
              <a:off x="704160" y="1718640"/>
              <a:ext cx="10899000" cy="2472480"/>
            </a:xfrm>
            <a:prstGeom prst="roundRect">
              <a:avLst>
                <a:gd name="adj" fmla="val 16667"/>
              </a:avLst>
            </a:prstGeom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99000" rIns="99000" tIns="99000" bIns="99000" anchor="ctr">
              <a:noAutofit/>
            </a:bodyPr>
            <a:p>
              <a:pPr algn="just">
                <a:lnSpc>
                  <a:spcPct val="90000"/>
                </a:lnSpc>
                <a:spcAft>
                  <a:spcPts val="910"/>
                </a:spcAft>
              </a:pPr>
              <a:r>
                <a:rPr b="1" lang="cs-CZ" sz="2600" spc="-1" strike="noStrike">
                  <a:solidFill>
                    <a:srgbClr val="000000"/>
                  </a:solidFill>
                  <a:latin typeface="Tw Cen MT"/>
                </a:rPr>
                <a:t>Souhrn orgánů a organizací konajících v sociální sféře a realizujících sociální politiku určitými nástroji, prostředky a technikami.</a:t>
              </a:r>
              <a:endParaRPr b="0" lang="cs-CZ" sz="2600" spc="-1" strike="noStrike">
                <a:latin typeface="Arial"/>
              </a:endParaRPr>
            </a:p>
          </p:txBody>
        </p:sp>
        <p:sp>
          <p:nvSpPr>
            <p:cNvPr id="104" name="CustomShape 4"/>
            <p:cNvSpPr/>
            <p:nvPr/>
          </p:nvSpPr>
          <p:spPr>
            <a:xfrm>
              <a:off x="704160" y="4204080"/>
              <a:ext cx="10899000" cy="2472480"/>
            </a:xfrm>
            <a:prstGeom prst="roundRect">
              <a:avLst>
                <a:gd name="adj" fmla="val 16667"/>
              </a:avLst>
            </a:prstGeom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</a:pPr>
              <a:r>
                <a:rPr b="0" i="1" lang="cs-CZ" sz="2400" spc="-1" strike="noStrike">
                  <a:solidFill>
                    <a:srgbClr val="000000"/>
                  </a:solidFill>
                  <a:latin typeface="Tw Cen MT"/>
                </a:rPr>
                <a:t>Pod „správou” je chápána určitá lidská činnost, jejímž smyslem a podstatou je zabezpečení výkonu a řízení určitých záležitostí. Pro toto jednání je charakteristická systematičnost, organizovanost a plánovitost, která má sloužit k dosahování žádoucího výsledku. Děje se tak ve formalizovaných systémech. Vycházíme-li ze známých tří základních funkcí státu, kterými jsou funkce zákonodárná, výkonná a soudní, správu můžeme ztotožnit s výkonnou funkcí státu.</a:t>
              </a:r>
              <a:r>
                <a:rPr b="0" lang="cs-CZ" sz="2400" spc="-1" strike="noStrike">
                  <a:solidFill>
                    <a:srgbClr val="000000"/>
                  </a:solidFill>
                  <a:latin typeface="Tw Cen MT"/>
                </a:rPr>
                <a:t> (prof. JUDr. I. Tomeš, CSc.)</a:t>
              </a:r>
              <a:endParaRPr b="0" lang="cs-CZ" sz="2400" spc="-1" strike="noStrike">
                <a:latin typeface="Arial"/>
              </a:endParaRPr>
            </a:p>
            <a:p>
              <a:pPr>
                <a:lnSpc>
                  <a:spcPct val="90000"/>
                </a:lnSpc>
                <a:spcAft>
                  <a:spcPts val="734"/>
                </a:spcAft>
              </a:pPr>
              <a:endParaRPr b="0" lang="cs-CZ" sz="2400" spc="-1" strike="noStrike">
                <a:latin typeface="Arial"/>
              </a:endParaRPr>
            </a:p>
          </p:txBody>
        </p:sp>
      </p:grpSp>
      <p:grpSp>
        <p:nvGrpSpPr>
          <p:cNvPr id="105" name="Group 5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882720" y="976320"/>
            <a:ext cx="10771560" cy="6710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80000"/>
              </a:lnSpc>
            </a:pPr>
            <a:r>
              <a:rPr b="0" lang="en-US" sz="5000" spc="97" strike="noStrike" cap="all">
                <a:solidFill>
                  <a:srgbClr val="2683c6"/>
                </a:solidFill>
                <a:latin typeface="Tw Cen MT Condensed"/>
              </a:rPr>
              <a:t>SYSTÉMOVÉ DĚLENÍ SOCIÁLNÍ SPRÁVY</a:t>
            </a:r>
            <a:endParaRPr b="0" lang="en-US" sz="50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07" name="TextShape 2"/>
          <p:cNvSpPr txBox="1"/>
          <p:nvPr/>
        </p:nvSpPr>
        <p:spPr>
          <a:xfrm>
            <a:off x="728280" y="1986480"/>
            <a:ext cx="10811880" cy="4508640"/>
          </a:xfrm>
          <a:prstGeom prst="rect">
            <a:avLst/>
          </a:prstGeom>
          <a:noFill/>
          <a:ln>
            <a:noFill/>
          </a:ln>
        </p:spPr>
        <p:txBody>
          <a:bodyPr lIns="45720" rIns="45720">
            <a:noAutofit/>
          </a:bodyPr>
          <a:p>
            <a:pPr marL="4572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1" lang="en-US" sz="2200" spc="-1" strike="noStrike">
                <a:solidFill>
                  <a:srgbClr val="2683c6"/>
                </a:solidFill>
                <a:latin typeface="Tw Cen MT"/>
              </a:rPr>
              <a:t>1. podle toho, kdo je vlastní </a:t>
            </a:r>
            <a:r>
              <a:rPr b="0" lang="en-US" sz="2200" spc="-1" strike="noStrike">
                <a:solidFill>
                  <a:srgbClr val="000000"/>
                </a:solidFill>
                <a:latin typeface="Tw Cen MT"/>
              </a:rPr>
              <a:t>– na soukromoprávní a veřejnoprávní /státní, samosprávné/</a:t>
            </a:r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  <a:p>
            <a:pPr marL="4572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1" lang="en-US" sz="2200" spc="-1" strike="noStrike">
                <a:solidFill>
                  <a:srgbClr val="2683c6"/>
                </a:solidFill>
                <a:latin typeface="Tw Cen MT"/>
              </a:rPr>
              <a:t>2. podle ekonomické povahy </a:t>
            </a:r>
            <a:r>
              <a:rPr b="0" lang="en-US" sz="2200" spc="-1" strike="noStrike">
                <a:solidFill>
                  <a:srgbClr val="000000"/>
                </a:solidFill>
                <a:latin typeface="Tw Cen MT"/>
              </a:rPr>
              <a:t>– na systémy komerční /ziskové/ a na systémy občanské /neziskové/</a:t>
            </a:r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  <a:p>
            <a:pPr marL="4572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1" lang="en-US" sz="2200" spc="-1" strike="noStrike">
                <a:solidFill>
                  <a:srgbClr val="2683c6"/>
                </a:solidFill>
                <a:latin typeface="Tw Cen MT"/>
              </a:rPr>
              <a:t>3. podle klientely, které slouží </a:t>
            </a:r>
            <a:r>
              <a:rPr b="0" lang="en-US" sz="2200" spc="-1" strike="noStrike">
                <a:solidFill>
                  <a:srgbClr val="000000"/>
                </a:solidFill>
                <a:latin typeface="Tw Cen MT"/>
              </a:rPr>
              <a:t>– na občanské a zaměstnanecké</a:t>
            </a:r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  <a:p>
            <a:pPr marL="4572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b="1" lang="en-US" sz="2200" spc="-1" strike="noStrike">
                <a:solidFill>
                  <a:srgbClr val="2683c6"/>
                </a:solidFill>
                <a:latin typeface="Tw Cen MT"/>
              </a:rPr>
              <a:t>4. podle oboru činnosti na:</a:t>
            </a:r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  <a:p>
            <a:pPr marL="91440" indent="-9108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1cade4"/>
              </a:buClr>
              <a:buFont typeface="Tw Cen MT"/>
              <a:buChar char=" "/>
            </a:pPr>
            <a:r>
              <a:rPr b="1" lang="en-US" sz="2200" spc="-1" strike="noStrike">
                <a:solidFill>
                  <a:srgbClr val="000000"/>
                </a:solidFill>
                <a:latin typeface="Tw Cen MT"/>
              </a:rPr>
              <a:t>systémy práce a zaměstnání </a:t>
            </a:r>
            <a:r>
              <a:rPr b="0" lang="en-US" sz="2200" spc="-1" strike="noStrike">
                <a:solidFill>
                  <a:srgbClr val="000000"/>
                </a:solidFill>
                <a:latin typeface="Tw Cen MT"/>
              </a:rPr>
              <a:t>/úřady práce, služby zaměstnanosti, úřady bezpečnosti práce/</a:t>
            </a:r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  <a:p>
            <a:pPr marL="91440" indent="-9108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1cade4"/>
              </a:buClr>
              <a:buFont typeface="Tw Cen MT"/>
              <a:buChar char=" "/>
            </a:pPr>
            <a:r>
              <a:rPr b="1" lang="en-US" sz="2200" spc="-1" strike="noStrike">
                <a:solidFill>
                  <a:srgbClr val="000000"/>
                </a:solidFill>
                <a:latin typeface="Tw Cen MT"/>
              </a:rPr>
              <a:t>systémy sociálního zabezpečení </a:t>
            </a:r>
            <a:r>
              <a:rPr b="0" lang="en-US" sz="2200" spc="-1" strike="noStrike">
                <a:solidFill>
                  <a:srgbClr val="000000"/>
                </a:solidFill>
                <a:latin typeface="Tw Cen MT"/>
              </a:rPr>
              <a:t>/sociální pojištění, státní sociální podpora, sociální pomoc, sociální služby apod./</a:t>
            </a:r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  <a:p>
            <a:pPr marL="91440" indent="-9108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1cade4"/>
              </a:buClr>
              <a:buFont typeface="Tw Cen MT"/>
              <a:buChar char=" "/>
            </a:pPr>
            <a:r>
              <a:rPr b="1" lang="en-US" sz="2200" spc="-1" strike="noStrike">
                <a:solidFill>
                  <a:srgbClr val="000000"/>
                </a:solidFill>
                <a:latin typeface="Tw Cen MT"/>
              </a:rPr>
              <a:t>systémy zdravotnické </a:t>
            </a:r>
            <a:r>
              <a:rPr b="0" lang="en-US" sz="2200" spc="-1" strike="noStrike">
                <a:solidFill>
                  <a:srgbClr val="000000"/>
                </a:solidFill>
                <a:latin typeface="Tw Cen MT"/>
              </a:rPr>
              <a:t>/zdravotní pojištění, hygienická ochrana/</a:t>
            </a:r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  <a:p>
            <a:pPr marL="91440" indent="-9108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1cade4"/>
              </a:buClr>
              <a:buFont typeface="Tw Cen MT"/>
              <a:buChar char=" "/>
            </a:pPr>
            <a:r>
              <a:rPr b="1" lang="en-US" sz="2200" spc="-1" strike="noStrike">
                <a:solidFill>
                  <a:srgbClr val="000000"/>
                </a:solidFill>
                <a:latin typeface="Tw Cen MT"/>
              </a:rPr>
              <a:t>systémy vzdělávací nebo školské </a:t>
            </a:r>
            <a:r>
              <a:rPr b="0" lang="en-US" sz="2200" spc="-1" strike="noStrike">
                <a:solidFill>
                  <a:srgbClr val="000000"/>
                </a:solidFill>
                <a:latin typeface="Tw Cen MT"/>
              </a:rPr>
              <a:t>/povinná školní docházka, sociální stipendia/</a:t>
            </a:r>
            <a:endParaRPr b="0" lang="en-US" sz="22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BAE80E2-BC63-4DD4-B0C8-1971B89A2F9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</TotalTime>
  <Application>LibreOffice/6.1.6.3$Windows_x86 LibreOffice_project/5896ab1714085361c45cf540f76f60673dd96a72</Application>
  <Words>1297</Words>
  <Paragraphs>116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2016-11-02T10:43:00Z</dcterms:created>
  <dc:creator/>
  <dc:description/>
  <dc:language>cs-CZ</dc:language>
  <cp:lastModifiedBy/>
  <dcterms:modified xsi:type="dcterms:W3CDTF">2020-01-06T12:14:51Z</dcterms:modified>
  <cp:revision>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16</vt:i4>
  </property>
  <property fmtid="{D5CDD505-2E9C-101B-9397-08002B2CF9AE}" pid="8" name="PresentationFormat">
    <vt:lpwstr>Custom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22</vt:i4>
  </property>
  <property fmtid="{D5CDD505-2E9C-101B-9397-08002B2CF9AE}" pid="12" name="_TemplateID">
    <vt:lpwstr>TC032134699991</vt:lpwstr>
  </property>
</Properties>
</file>