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93"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4" r:id="rId32"/>
    <p:sldId id="287"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6" y="-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B948B-6173-4BB6-AD5B-E2BC829766C9}" type="datetimeFigureOut">
              <a:rPr lang="cs-CZ" smtClean="0"/>
              <a:pPr/>
              <a:t>1.10.2019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06F74-61B0-43E5-B150-50C762221AC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noFill/>
        </p:spPr>
        <p:txBody>
          <a:bodyPr/>
          <a:lstStyle/>
          <a:p>
            <a:fld id="{983252FC-7DF4-4389-8E9B-3BD7DC998258}" type="slidenum">
              <a:rPr lang="cs-CZ" smtClean="0"/>
              <a:pPr/>
              <a:t>1</a:t>
            </a:fld>
            <a:endParaRPr lang="cs-CZ"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wrap="none" anchor="ct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p>
            <a:fld id="{4BB645D1-D547-4A97-B7D5-5C421244AC0D}" type="slidenum">
              <a:rPr lang="cs-CZ" smtClean="0"/>
              <a:pPr/>
              <a:t>8</a:t>
            </a:fld>
            <a:endParaRPr lang="cs-CZ" smtClean="0"/>
          </a:p>
        </p:txBody>
      </p:sp>
      <p:sp>
        <p:nvSpPr>
          <p:cNvPr id="100355" name="Text Box 2"/>
          <p:cNvSpPr txBox="1">
            <a:spLocks noChangeArrowheads="1"/>
          </p:cNvSpPr>
          <p:nvPr/>
        </p:nvSpPr>
        <p:spPr bwMode="auto">
          <a:xfrm>
            <a:off x="1190625" y="877888"/>
            <a:ext cx="4475163" cy="3163887"/>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685800" y="4343400"/>
            <a:ext cx="5480050" cy="4108450"/>
          </a:xfrm>
          <a:noFill/>
          <a:ln/>
        </p:spPr>
        <p:txBody>
          <a:bodyPr wrap="none" anchor="ct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p>
            <a:fld id="{231C7E9E-7C07-483B-89D7-E82695E73CBB}" type="slidenum">
              <a:rPr lang="cs-CZ" smtClean="0"/>
              <a:pPr/>
              <a:t>13</a:t>
            </a:fld>
            <a:endParaRPr lang="cs-CZ"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wrap="none" anchor="ct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p>
            <a:fld id="{A94EBF14-7CB4-425E-A666-3BBB14C2B85B}" type="slidenum">
              <a:rPr lang="cs-CZ" smtClean="0"/>
              <a:pPr/>
              <a:t>15</a:t>
            </a:fld>
            <a:endParaRPr lang="cs-CZ"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wrap="none" anchor="ct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p>
            <a:fld id="{FCE6620A-B394-4F58-9BC8-A4EBD95C631E}" type="slidenum">
              <a:rPr lang="cs-CZ" smtClean="0"/>
              <a:pPr/>
              <a:t>19</a:t>
            </a:fld>
            <a:endParaRPr lang="cs-CZ"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wrap="none" anchor="ct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AA06F74-61B0-43E5-B150-50C762221ACA}" type="slidenum">
              <a:rPr lang="cs-CZ" smtClean="0"/>
              <a:pPr/>
              <a:t>23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8588"/>
            <a:ext cx="8228013" cy="1433512"/>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8228013"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38588"/>
            <a:ext cx="8228013" cy="218598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25F4DB07-0798-40AA-880F-D6E8376AF64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1.10.2019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images.google.cz/imgres?imgurl=http://www.hmd.org.uk/files/1150929842-66.jpg&amp;imgrefurl=http://www.hmd.org.uk/resources/item/218/&amp;usg=__YNshNVmYGQFWquMHDyKCIeFYmzE=&amp;h=408&amp;w=640&amp;sz=64&amp;hl=cs&amp;start=7&amp;um=1&amp;tbnid=q2ijYuod3os9nM:&amp;tbnh=87&amp;tbnw=137&amp;prev=/images?q=elie+wiesel+auschwitz&amp;hl=cs&amp;lr=&amp;sa=N&amp;um=1" TargetMode="External"/><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1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png"/><Relationship Id="rId9"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24.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90.jpeg"/><Relationship Id="rId7" Type="http://schemas.openxmlformats.org/officeDocument/2006/relationships/image" Target="../media/image92.jpeg"/><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6.jpeg"/><Relationship Id="rId10" Type="http://schemas.openxmlformats.org/officeDocument/2006/relationships/image" Target="../media/image95.jpeg"/><Relationship Id="rId4" Type="http://schemas.openxmlformats.org/officeDocument/2006/relationships/image" Target="../media/image2.jpeg"/><Relationship Id="rId9" Type="http://schemas.openxmlformats.org/officeDocument/2006/relationships/image" Target="../media/image94.jpeg"/></Relationships>
</file>

<file path=ppt/slides/_rels/slide2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hyperlink" Target="http://cs.wikipedia.org/wiki/Soubor:Richard_Wagner_by_Caesar_Willich_ca_1862.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3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09800"/>
            <a:ext cx="8458200" cy="1447800"/>
          </a:xfrm>
        </p:spPr>
        <p:txBody>
          <a:bodyPr/>
          <a:lstStyle/>
          <a:p>
            <a:pPr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solidFill>
                  <a:srgbClr val="FF0000"/>
                </a:solidFill>
              </a:rPr>
              <a:t>Rasismus  Antisemitismus</a:t>
            </a:r>
          </a:p>
        </p:txBody>
      </p:sp>
      <p:sp>
        <p:nvSpPr>
          <p:cNvPr id="37891" name="Text Box 3"/>
          <p:cNvSpPr txBox="1">
            <a:spLocks noChangeArrowheads="1"/>
          </p:cNvSpPr>
          <p:nvPr/>
        </p:nvSpPr>
        <p:spPr bwMode="auto">
          <a:xfrm>
            <a:off x="1143000" y="3886200"/>
            <a:ext cx="2852738" cy="1752600"/>
          </a:xfrm>
          <a:prstGeom prst="rect">
            <a:avLst/>
          </a:prstGeom>
          <a:noFill/>
          <a:ln w="9525">
            <a:noFill/>
            <a:round/>
            <a:headEnd/>
            <a:tailEnd/>
          </a:ln>
        </p:spPr>
        <p:txBody>
          <a:bodyPr lIns="90000" tIns="46800" rIns="90000" bIns="46800"/>
          <a:lstStyle/>
          <a:p>
            <a:pPr algn="ct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3200" b="1">
              <a:solidFill>
                <a:srgbClr val="000000"/>
              </a:solidFill>
            </a:endParaRPr>
          </a:p>
        </p:txBody>
      </p:sp>
      <p:pic>
        <p:nvPicPr>
          <p:cNvPr id="37892" name="Picture 4" descr="180px-Judenstern_JMW"/>
          <p:cNvPicPr>
            <a:picLocks noChangeAspect="1" noChangeArrowheads="1"/>
          </p:cNvPicPr>
          <p:nvPr/>
        </p:nvPicPr>
        <p:blipFill>
          <a:blip r:embed="rId3" cstate="print"/>
          <a:srcRect/>
          <a:stretch>
            <a:fillRect/>
          </a:stretch>
        </p:blipFill>
        <p:spPr bwMode="auto">
          <a:xfrm>
            <a:off x="7315200" y="5029200"/>
            <a:ext cx="1752600" cy="1589088"/>
          </a:xfrm>
          <a:prstGeom prst="rect">
            <a:avLst/>
          </a:prstGeom>
          <a:noFill/>
          <a:ln w="9525">
            <a:noFill/>
            <a:miter lim="800000"/>
            <a:headEnd/>
            <a:tailEnd/>
          </a:ln>
        </p:spPr>
      </p:pic>
      <p:pic>
        <p:nvPicPr>
          <p:cNvPr id="37893" name="Picture 5" descr="shromážděbí 2"/>
          <p:cNvPicPr>
            <a:picLocks noChangeAspect="1" noChangeArrowheads="1"/>
          </p:cNvPicPr>
          <p:nvPr/>
        </p:nvPicPr>
        <p:blipFill>
          <a:blip r:embed="rId4" cstate="print"/>
          <a:srcRect l="15749"/>
          <a:stretch>
            <a:fillRect/>
          </a:stretch>
        </p:blipFill>
        <p:spPr bwMode="auto">
          <a:xfrm>
            <a:off x="76200" y="3276600"/>
            <a:ext cx="2057400" cy="1974850"/>
          </a:xfrm>
          <a:prstGeom prst="rect">
            <a:avLst/>
          </a:prstGeom>
          <a:noFill/>
          <a:ln w="9525">
            <a:noFill/>
            <a:miter lim="800000"/>
            <a:headEnd/>
            <a:tailEnd/>
          </a:ln>
        </p:spPr>
      </p:pic>
      <p:pic>
        <p:nvPicPr>
          <p:cNvPr id="37894" name="Picture 6" descr="LVV127169_RR"/>
          <p:cNvPicPr>
            <a:picLocks noChangeAspect="1" noChangeArrowheads="1"/>
          </p:cNvPicPr>
          <p:nvPr/>
        </p:nvPicPr>
        <p:blipFill>
          <a:blip r:embed="rId5" cstate="print"/>
          <a:srcRect/>
          <a:stretch>
            <a:fillRect/>
          </a:stretch>
        </p:blipFill>
        <p:spPr bwMode="auto">
          <a:xfrm>
            <a:off x="228600" y="152400"/>
            <a:ext cx="3505200" cy="2476500"/>
          </a:xfrm>
          <a:prstGeom prst="rect">
            <a:avLst/>
          </a:prstGeom>
          <a:noFill/>
          <a:ln w="9525">
            <a:noFill/>
            <a:miter lim="800000"/>
            <a:headEnd/>
            <a:tailEnd/>
          </a:ln>
        </p:spPr>
      </p:pic>
      <p:pic>
        <p:nvPicPr>
          <p:cNvPr id="37895" name="Picture 7" descr="ANd9GcRefIs6rNYGSr4BTg7vD6yv9RWdP8kucFJXPh9Edb2NY4_BFDA2Pg"/>
          <p:cNvPicPr>
            <a:picLocks noChangeAspect="1" noChangeArrowheads="1"/>
          </p:cNvPicPr>
          <p:nvPr/>
        </p:nvPicPr>
        <p:blipFill>
          <a:blip r:embed="rId6" cstate="print"/>
          <a:srcRect/>
          <a:stretch>
            <a:fillRect/>
          </a:stretch>
        </p:blipFill>
        <p:spPr bwMode="auto">
          <a:xfrm>
            <a:off x="5181600" y="228600"/>
            <a:ext cx="3838575" cy="2157413"/>
          </a:xfrm>
          <a:prstGeom prst="rect">
            <a:avLst/>
          </a:prstGeom>
          <a:noFill/>
          <a:ln w="9525">
            <a:noFill/>
            <a:miter lim="800000"/>
            <a:headEnd/>
            <a:tailEnd/>
          </a:ln>
        </p:spPr>
      </p:pic>
      <p:pic>
        <p:nvPicPr>
          <p:cNvPr id="37896" name="Picture 8">
            <a:hlinkClick r:id="rId7"/>
          </p:cNvPr>
          <p:cNvPicPr>
            <a:picLocks noChangeAspect="1" noChangeArrowheads="1"/>
          </p:cNvPicPr>
          <p:nvPr/>
        </p:nvPicPr>
        <p:blipFill>
          <a:blip r:embed="rId8" cstate="print"/>
          <a:srcRect/>
          <a:stretch>
            <a:fillRect/>
          </a:stretch>
        </p:blipFill>
        <p:spPr bwMode="auto">
          <a:xfrm>
            <a:off x="6477000" y="3429000"/>
            <a:ext cx="2286000" cy="1452563"/>
          </a:xfrm>
          <a:prstGeom prst="rect">
            <a:avLst/>
          </a:prstGeom>
          <a:noFill/>
          <a:ln w="9525">
            <a:noFill/>
            <a:round/>
            <a:headEnd/>
            <a:tailEnd/>
          </a:ln>
        </p:spPr>
      </p:pic>
      <p:pic>
        <p:nvPicPr>
          <p:cNvPr id="37897" name="Picture 9" descr="lynchování 1981"/>
          <p:cNvPicPr>
            <a:picLocks noChangeAspect="1" noChangeArrowheads="1"/>
          </p:cNvPicPr>
          <p:nvPr/>
        </p:nvPicPr>
        <p:blipFill>
          <a:blip r:embed="rId9" cstate="print"/>
          <a:srcRect/>
          <a:stretch>
            <a:fillRect/>
          </a:stretch>
        </p:blipFill>
        <p:spPr bwMode="auto">
          <a:xfrm>
            <a:off x="2286000" y="4419600"/>
            <a:ext cx="1689100" cy="2176463"/>
          </a:xfrm>
          <a:prstGeom prst="rect">
            <a:avLst/>
          </a:prstGeom>
          <a:noFill/>
          <a:ln w="9525">
            <a:noFill/>
            <a:miter lim="800000"/>
            <a:headEnd/>
            <a:tailEnd/>
          </a:ln>
        </p:spPr>
      </p:pic>
      <p:pic>
        <p:nvPicPr>
          <p:cNvPr id="37898" name="Picture 10"/>
          <p:cNvPicPr>
            <a:picLocks noChangeAspect="1" noChangeArrowheads="1"/>
          </p:cNvPicPr>
          <p:nvPr/>
        </p:nvPicPr>
        <p:blipFill>
          <a:blip r:embed="rId10" cstate="print">
            <a:lum bright="-10000" contrast="20000"/>
          </a:blip>
          <a:srcRect/>
          <a:stretch>
            <a:fillRect/>
          </a:stretch>
        </p:blipFill>
        <p:spPr bwMode="auto">
          <a:xfrm>
            <a:off x="6078538" y="5029200"/>
            <a:ext cx="1084262" cy="1676400"/>
          </a:xfrm>
          <a:prstGeom prst="rect">
            <a:avLst/>
          </a:prstGeom>
          <a:noFill/>
          <a:ln w="9525">
            <a:noFill/>
            <a:round/>
            <a:headEnd/>
            <a:tailEnd/>
          </a:ln>
        </p:spPr>
      </p:pic>
      <p:pic>
        <p:nvPicPr>
          <p:cNvPr id="37899" name="Picture 11" descr="Symboly"/>
          <p:cNvPicPr>
            <a:picLocks noChangeAspect="1" noChangeArrowheads="1"/>
          </p:cNvPicPr>
          <p:nvPr/>
        </p:nvPicPr>
        <p:blipFill>
          <a:blip r:embed="rId11" cstate="print"/>
          <a:srcRect/>
          <a:stretch>
            <a:fillRect/>
          </a:stretch>
        </p:blipFill>
        <p:spPr bwMode="auto">
          <a:xfrm>
            <a:off x="228600" y="5321300"/>
            <a:ext cx="1828800" cy="1460500"/>
          </a:xfrm>
          <a:prstGeom prst="rect">
            <a:avLst/>
          </a:prstGeom>
          <a:noFill/>
          <a:ln w="9525">
            <a:noFill/>
            <a:miter lim="800000"/>
            <a:headEnd/>
            <a:tailEnd/>
          </a:ln>
        </p:spPr>
      </p:pic>
      <p:pic>
        <p:nvPicPr>
          <p:cNvPr id="37900" name="Picture 12" descr="d4da96a7c940831341361d1d520c09ed"/>
          <p:cNvPicPr>
            <a:picLocks noChangeAspect="1" noChangeArrowheads="1"/>
          </p:cNvPicPr>
          <p:nvPr/>
        </p:nvPicPr>
        <p:blipFill>
          <a:blip r:embed="rId12" cstate="print"/>
          <a:srcRect/>
          <a:stretch>
            <a:fillRect/>
          </a:stretch>
        </p:blipFill>
        <p:spPr bwMode="auto">
          <a:xfrm>
            <a:off x="4114800" y="4038600"/>
            <a:ext cx="1876425" cy="26336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274638"/>
            <a:ext cx="8229600" cy="715962"/>
          </a:xfrm>
        </p:spPr>
        <p:txBody>
          <a:bodyPr>
            <a:normAutofit fontScale="90000"/>
          </a:bodyPr>
          <a:lstStyle/>
          <a:p>
            <a:pPr eaLnBrk="1" hangingPunct="1"/>
            <a:r>
              <a:rPr lang="cs-CZ" sz="3200" b="1" smtClean="0">
                <a:solidFill>
                  <a:srgbClr val="CC0000"/>
                </a:solidFill>
              </a:rPr>
              <a:t>Protiromské demonstrace 2013</a:t>
            </a:r>
            <a:br>
              <a:rPr lang="cs-CZ" sz="3200" b="1" smtClean="0">
                <a:solidFill>
                  <a:srgbClr val="CC0000"/>
                </a:solidFill>
              </a:rPr>
            </a:br>
            <a:r>
              <a:rPr lang="cs-CZ" sz="2400" b="1" smtClean="0">
                <a:solidFill>
                  <a:srgbClr val="CC0000"/>
                </a:solidFill>
              </a:rPr>
              <a:t>České Budějovice, Plzeň, Ostrava….</a:t>
            </a:r>
            <a:endParaRPr lang="cs-CZ" sz="3200" b="1" smtClean="0">
              <a:solidFill>
                <a:srgbClr val="CC0000"/>
              </a:solidFill>
            </a:endParaRPr>
          </a:p>
        </p:txBody>
      </p:sp>
      <p:pic>
        <p:nvPicPr>
          <p:cNvPr id="25603" name="Picture 14" descr="ANd9GcQyR8PTMNQAWnmqiJ9z1ha5I1scFRw9g9M5hJq5jKc-g2PmBUXiUg"/>
          <p:cNvPicPr>
            <a:picLocks noChangeAspect="1" noChangeArrowheads="1"/>
          </p:cNvPicPr>
          <p:nvPr/>
        </p:nvPicPr>
        <p:blipFill>
          <a:blip r:embed="rId2" cstate="print"/>
          <a:srcRect/>
          <a:stretch>
            <a:fillRect/>
          </a:stretch>
        </p:blipFill>
        <p:spPr bwMode="auto">
          <a:xfrm>
            <a:off x="3048000" y="1176338"/>
            <a:ext cx="2819400" cy="1565275"/>
          </a:xfrm>
          <a:prstGeom prst="rect">
            <a:avLst/>
          </a:prstGeom>
          <a:noFill/>
          <a:ln w="9525">
            <a:noFill/>
            <a:miter lim="800000"/>
            <a:headEnd/>
            <a:tailEnd/>
          </a:ln>
        </p:spPr>
      </p:pic>
      <p:pic>
        <p:nvPicPr>
          <p:cNvPr id="25604" name="Picture 18" descr="ANd9GcSZNm1EepN2VSboblkMA47Kb6L9ZK7vm5TvXYQ9S3ygOR_c8PHAwA"/>
          <p:cNvPicPr>
            <a:picLocks noChangeAspect="1" noChangeArrowheads="1"/>
          </p:cNvPicPr>
          <p:nvPr/>
        </p:nvPicPr>
        <p:blipFill>
          <a:blip r:embed="rId3" cstate="print"/>
          <a:srcRect/>
          <a:stretch>
            <a:fillRect/>
          </a:stretch>
        </p:blipFill>
        <p:spPr bwMode="auto">
          <a:xfrm>
            <a:off x="76200" y="5038725"/>
            <a:ext cx="2619375" cy="1743075"/>
          </a:xfrm>
          <a:prstGeom prst="rect">
            <a:avLst/>
          </a:prstGeom>
          <a:noFill/>
          <a:ln w="9525">
            <a:noFill/>
            <a:miter lim="800000"/>
            <a:headEnd/>
            <a:tailEnd/>
          </a:ln>
        </p:spPr>
      </p:pic>
      <p:pic>
        <p:nvPicPr>
          <p:cNvPr id="25605" name="Picture 22" descr="ANd9GcRTCbrMHniSjLVsIRDkDjeiwnMR4xbxFlU3vMJhMlTNAHz3mO4L"/>
          <p:cNvPicPr>
            <a:picLocks noChangeAspect="1" noChangeArrowheads="1"/>
          </p:cNvPicPr>
          <p:nvPr/>
        </p:nvPicPr>
        <p:blipFill>
          <a:blip r:embed="rId4" cstate="print"/>
          <a:srcRect b="20653"/>
          <a:stretch>
            <a:fillRect/>
          </a:stretch>
        </p:blipFill>
        <p:spPr bwMode="auto">
          <a:xfrm>
            <a:off x="76200" y="1244600"/>
            <a:ext cx="2819400" cy="1487488"/>
          </a:xfrm>
          <a:prstGeom prst="rect">
            <a:avLst/>
          </a:prstGeom>
          <a:noFill/>
          <a:ln w="9525">
            <a:noFill/>
            <a:miter lim="800000"/>
            <a:headEnd/>
            <a:tailEnd/>
          </a:ln>
        </p:spPr>
      </p:pic>
      <p:sp>
        <p:nvSpPr>
          <p:cNvPr id="25606" name="AutoShape 24"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25607" name="AutoShape 2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25608" name="AutoShape 28" descr="9k="/>
          <p:cNvSpPr>
            <a:spLocks noChangeAspect="1" noChangeArrowheads="1"/>
          </p:cNvSpPr>
          <p:nvPr/>
        </p:nvSpPr>
        <p:spPr bwMode="auto">
          <a:xfrm>
            <a:off x="3224213" y="2419350"/>
            <a:ext cx="2695575" cy="2019300"/>
          </a:xfrm>
          <a:prstGeom prst="rect">
            <a:avLst/>
          </a:prstGeom>
          <a:noFill/>
          <a:ln w="9525">
            <a:noFill/>
            <a:miter lim="800000"/>
            <a:headEnd/>
            <a:tailEnd/>
          </a:ln>
        </p:spPr>
        <p:txBody>
          <a:bodyPr/>
          <a:lstStyle/>
          <a:p>
            <a:endParaRPr lang="cs-CZ"/>
          </a:p>
        </p:txBody>
      </p:sp>
      <p:pic>
        <p:nvPicPr>
          <p:cNvPr id="25609" name="Picture 30" descr="radikalove_extremiste_pochod_policie_zasahovka_tezkoodenci_ilu8_denik-380"/>
          <p:cNvPicPr>
            <a:picLocks noChangeAspect="1" noChangeArrowheads="1"/>
          </p:cNvPicPr>
          <p:nvPr/>
        </p:nvPicPr>
        <p:blipFill>
          <a:blip r:embed="rId5" cstate="print"/>
          <a:srcRect/>
          <a:stretch>
            <a:fillRect/>
          </a:stretch>
        </p:blipFill>
        <p:spPr bwMode="auto">
          <a:xfrm>
            <a:off x="152400" y="4648200"/>
            <a:ext cx="2695575" cy="2019300"/>
          </a:xfrm>
          <a:prstGeom prst="rect">
            <a:avLst/>
          </a:prstGeom>
          <a:noFill/>
          <a:ln w="9525">
            <a:noFill/>
            <a:miter lim="800000"/>
            <a:headEnd/>
            <a:tailEnd/>
          </a:ln>
        </p:spPr>
      </p:pic>
      <p:pic>
        <p:nvPicPr>
          <p:cNvPr id="25610" name="Picture 32" descr="ANd9GcRNvfGRQCiXfFwhfbrhwGDkm4QWHCWSbqCppNAMzjqOH81Pga_nVw"/>
          <p:cNvPicPr>
            <a:picLocks noChangeAspect="1" noChangeArrowheads="1"/>
          </p:cNvPicPr>
          <p:nvPr/>
        </p:nvPicPr>
        <p:blipFill>
          <a:blip r:embed="rId6" cstate="print"/>
          <a:srcRect/>
          <a:stretch>
            <a:fillRect/>
          </a:stretch>
        </p:blipFill>
        <p:spPr bwMode="auto">
          <a:xfrm>
            <a:off x="76200" y="2819400"/>
            <a:ext cx="2286000" cy="1704975"/>
          </a:xfrm>
          <a:prstGeom prst="rect">
            <a:avLst/>
          </a:prstGeom>
          <a:noFill/>
          <a:ln w="9525">
            <a:noFill/>
            <a:miter lim="800000"/>
            <a:headEnd/>
            <a:tailEnd/>
          </a:ln>
        </p:spPr>
      </p:pic>
      <p:pic>
        <p:nvPicPr>
          <p:cNvPr id="25611" name="Picture 34" descr="ANd9GcT54w1euov-1rSKckRaF3jmCH2inoVhKvMxsbqzI8c-G0aziOivGg"/>
          <p:cNvPicPr>
            <a:picLocks noChangeAspect="1" noChangeArrowheads="1"/>
          </p:cNvPicPr>
          <p:nvPr/>
        </p:nvPicPr>
        <p:blipFill>
          <a:blip r:embed="rId7" cstate="print"/>
          <a:srcRect/>
          <a:stretch>
            <a:fillRect/>
          </a:stretch>
        </p:blipFill>
        <p:spPr bwMode="auto">
          <a:xfrm>
            <a:off x="5562600" y="2895600"/>
            <a:ext cx="3429000" cy="1651000"/>
          </a:xfrm>
          <a:prstGeom prst="rect">
            <a:avLst/>
          </a:prstGeom>
          <a:noFill/>
          <a:ln w="9525">
            <a:noFill/>
            <a:miter lim="800000"/>
            <a:headEnd/>
            <a:tailEnd/>
          </a:ln>
        </p:spPr>
      </p:pic>
      <p:pic>
        <p:nvPicPr>
          <p:cNvPr id="25612" name="Picture 36" descr="ANd9GcQbX3fXCvJqapDIGVUaYE-BjsCDMlBunuc4cBOKKz0pYMEGG6YC"/>
          <p:cNvPicPr>
            <a:picLocks noChangeAspect="1" noChangeArrowheads="1"/>
          </p:cNvPicPr>
          <p:nvPr/>
        </p:nvPicPr>
        <p:blipFill>
          <a:blip r:embed="rId8" cstate="print"/>
          <a:srcRect/>
          <a:stretch>
            <a:fillRect/>
          </a:stretch>
        </p:blipFill>
        <p:spPr bwMode="auto">
          <a:xfrm>
            <a:off x="6096000" y="4778375"/>
            <a:ext cx="2971800" cy="1978025"/>
          </a:xfrm>
          <a:prstGeom prst="rect">
            <a:avLst/>
          </a:prstGeom>
          <a:noFill/>
          <a:ln w="9525">
            <a:noFill/>
            <a:miter lim="800000"/>
            <a:headEnd/>
            <a:tailEnd/>
          </a:ln>
        </p:spPr>
      </p:pic>
      <p:pic>
        <p:nvPicPr>
          <p:cNvPr id="25613" name="Picture 38" descr="ANd9GcQenzhEMshxt3LsnUUTYcVQXYSAM6168AOmvk8DRgl9dqfg60G0xw"/>
          <p:cNvPicPr>
            <a:picLocks noChangeAspect="1" noChangeArrowheads="1"/>
          </p:cNvPicPr>
          <p:nvPr/>
        </p:nvPicPr>
        <p:blipFill>
          <a:blip r:embed="rId9" cstate="print"/>
          <a:srcRect/>
          <a:stretch>
            <a:fillRect/>
          </a:stretch>
        </p:blipFill>
        <p:spPr bwMode="auto">
          <a:xfrm>
            <a:off x="2895600" y="4752975"/>
            <a:ext cx="3048000" cy="2028825"/>
          </a:xfrm>
          <a:prstGeom prst="rect">
            <a:avLst/>
          </a:prstGeom>
          <a:noFill/>
          <a:ln w="9525">
            <a:noFill/>
            <a:miter lim="800000"/>
            <a:headEnd/>
            <a:tailEnd/>
          </a:ln>
        </p:spPr>
      </p:pic>
      <p:pic>
        <p:nvPicPr>
          <p:cNvPr id="25614" name="Picture 40" descr="ANd9GcQoKfC0KEDnZ1yiDz3YZ9tvIMFmvOr74Ws3Ws_8Fxt8EOsf_Fairw"/>
          <p:cNvPicPr>
            <a:picLocks noChangeAspect="1" noChangeArrowheads="1"/>
          </p:cNvPicPr>
          <p:nvPr/>
        </p:nvPicPr>
        <p:blipFill>
          <a:blip r:embed="rId10" cstate="print"/>
          <a:srcRect/>
          <a:stretch>
            <a:fillRect/>
          </a:stretch>
        </p:blipFill>
        <p:spPr bwMode="auto">
          <a:xfrm>
            <a:off x="6038850" y="1143000"/>
            <a:ext cx="2952750" cy="1552575"/>
          </a:xfrm>
          <a:prstGeom prst="rect">
            <a:avLst/>
          </a:prstGeom>
          <a:noFill/>
          <a:ln w="9525">
            <a:noFill/>
            <a:miter lim="800000"/>
            <a:headEnd/>
            <a:tailEnd/>
          </a:ln>
        </p:spPr>
      </p:pic>
      <p:pic>
        <p:nvPicPr>
          <p:cNvPr id="25615" name="Picture 42" descr="ANd9GcT1sikMNw5pqQAzxaXBpPNgR1stkzeyrXOBksBiJKEprm3AAekW0A"/>
          <p:cNvPicPr>
            <a:picLocks noChangeAspect="1" noChangeArrowheads="1"/>
          </p:cNvPicPr>
          <p:nvPr/>
        </p:nvPicPr>
        <p:blipFill>
          <a:blip r:embed="rId11" cstate="print"/>
          <a:srcRect/>
          <a:stretch>
            <a:fillRect/>
          </a:stretch>
        </p:blipFill>
        <p:spPr bwMode="auto">
          <a:xfrm>
            <a:off x="2514600" y="2916238"/>
            <a:ext cx="2895600" cy="168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152400"/>
            <a:ext cx="8229600" cy="431800"/>
          </a:xfrm>
        </p:spPr>
        <p:txBody>
          <a:bodyPr>
            <a:normAutofit fontScale="90000"/>
          </a:bodyPr>
          <a:lstStyle/>
          <a:p>
            <a:r>
              <a:rPr lang="cs-CZ" sz="2500" b="1" smtClean="0">
                <a:solidFill>
                  <a:srgbClr val="FF0000"/>
                </a:solidFill>
              </a:rPr>
              <a:t>Protiislámské  aktivity v České republice</a:t>
            </a:r>
          </a:p>
        </p:txBody>
      </p:sp>
      <p:sp>
        <p:nvSpPr>
          <p:cNvPr id="48131" name="Zástupný symbol pro obsah 2"/>
          <p:cNvSpPr>
            <a:spLocks noGrp="1"/>
          </p:cNvSpPr>
          <p:nvPr>
            <p:ph idx="1"/>
          </p:nvPr>
        </p:nvSpPr>
        <p:spPr>
          <a:xfrm>
            <a:off x="-107950" y="407988"/>
            <a:ext cx="9251950" cy="5002212"/>
          </a:xfrm>
        </p:spPr>
        <p:txBody>
          <a:bodyPr/>
          <a:lstStyle/>
          <a:p>
            <a:pPr>
              <a:buFontTx/>
              <a:buNone/>
            </a:pPr>
            <a:r>
              <a:rPr lang="cs-CZ" altLang="cs-CZ" sz="1800" b="1" smtClean="0"/>
              <a:t>     </a:t>
            </a:r>
          </a:p>
          <a:p>
            <a:pPr>
              <a:buFontTx/>
              <a:buNone/>
            </a:pPr>
            <a:r>
              <a:rPr lang="cs-CZ" altLang="cs-CZ" sz="1800" b="1" smtClean="0"/>
              <a:t>     V České republice  se během ledna 2015 zvedla antiislámská  vlna. Proběhly demonstrace , ultrapravicoví extremisté a nacionalisté se snaží demagogickými projevy  vzbudit strach. Politici  demokratické síly jsou v „defenzivě</a:t>
            </a:r>
            <a:r>
              <a:rPr lang="cs-CZ" altLang="cs-CZ" sz="1800" smtClean="0"/>
              <a:t>“.</a:t>
            </a:r>
          </a:p>
        </p:txBody>
      </p:sp>
      <p:pic>
        <p:nvPicPr>
          <p:cNvPr id="48132" name="irc_mi" descr="10919015_10153042318567938_7136976762148118046_n"/>
          <p:cNvPicPr>
            <a:picLocks noChangeAspect="1" noChangeArrowheads="1"/>
          </p:cNvPicPr>
          <p:nvPr/>
        </p:nvPicPr>
        <p:blipFill>
          <a:blip r:embed="rId2" cstate="print"/>
          <a:srcRect/>
          <a:stretch>
            <a:fillRect/>
          </a:stretch>
        </p:blipFill>
        <p:spPr bwMode="auto">
          <a:xfrm>
            <a:off x="179388" y="1755775"/>
            <a:ext cx="2447925" cy="1368425"/>
          </a:xfrm>
          <a:prstGeom prst="rect">
            <a:avLst/>
          </a:prstGeom>
          <a:noFill/>
          <a:ln w="9525">
            <a:noFill/>
            <a:miter lim="800000"/>
            <a:headEnd/>
            <a:tailEnd/>
          </a:ln>
        </p:spPr>
      </p:pic>
      <p:pic>
        <p:nvPicPr>
          <p:cNvPr id="48133" name="Obrázek 4" descr="http://www.ivcrn.cz/wp-content/uploads/2014/06/PETICE.jpg"/>
          <p:cNvPicPr>
            <a:picLocks noChangeAspect="1" noChangeArrowheads="1"/>
          </p:cNvPicPr>
          <p:nvPr/>
        </p:nvPicPr>
        <p:blipFill>
          <a:blip r:embed="rId3" cstate="print"/>
          <a:srcRect/>
          <a:stretch>
            <a:fillRect/>
          </a:stretch>
        </p:blipFill>
        <p:spPr bwMode="auto">
          <a:xfrm>
            <a:off x="2700338" y="1755775"/>
            <a:ext cx="1584325" cy="1368425"/>
          </a:xfrm>
          <a:prstGeom prst="rect">
            <a:avLst/>
          </a:prstGeom>
          <a:noFill/>
          <a:ln w="9525">
            <a:noFill/>
            <a:miter lim="800000"/>
            <a:headEnd/>
            <a:tailEnd/>
          </a:ln>
        </p:spPr>
      </p:pic>
      <p:pic>
        <p:nvPicPr>
          <p:cNvPr id="48134" name="irc_mi" descr="https://img.blesk.cz/img/1/normal620/2218570_islam-muslimove-demonstrace-praha-hradcany-martin-konvicka-islam-v-cr-nechceme.jpg"/>
          <p:cNvPicPr>
            <a:picLocks noChangeAspect="1" noChangeArrowheads="1"/>
          </p:cNvPicPr>
          <p:nvPr/>
        </p:nvPicPr>
        <p:blipFill>
          <a:blip r:embed="rId4" cstate="print"/>
          <a:srcRect b="18149"/>
          <a:stretch>
            <a:fillRect/>
          </a:stretch>
        </p:blipFill>
        <p:spPr bwMode="auto">
          <a:xfrm>
            <a:off x="179388" y="3243263"/>
            <a:ext cx="2895600" cy="1252537"/>
          </a:xfrm>
          <a:prstGeom prst="rect">
            <a:avLst/>
          </a:prstGeom>
          <a:noFill/>
          <a:ln w="9525">
            <a:noFill/>
            <a:miter lim="800000"/>
            <a:headEnd/>
            <a:tailEnd/>
          </a:ln>
        </p:spPr>
      </p:pic>
      <p:sp>
        <p:nvSpPr>
          <p:cNvPr id="48135" name="TextovéPole 6"/>
          <p:cNvSpPr txBox="1">
            <a:spLocks noChangeArrowheads="1"/>
          </p:cNvSpPr>
          <p:nvPr/>
        </p:nvSpPr>
        <p:spPr bwMode="auto">
          <a:xfrm>
            <a:off x="6172200" y="3124200"/>
            <a:ext cx="2514600" cy="2892425"/>
          </a:xfrm>
          <a:prstGeom prst="rect">
            <a:avLst/>
          </a:prstGeom>
          <a:noFill/>
          <a:ln w="9525">
            <a:noFill/>
            <a:miter lim="800000"/>
            <a:headEnd/>
            <a:tailEnd/>
          </a:ln>
        </p:spPr>
        <p:txBody>
          <a:bodyPr>
            <a:spAutoFit/>
          </a:bodyPr>
          <a:lstStyle/>
          <a:p>
            <a:r>
              <a:rPr lang="cs-CZ" altLang="cs-CZ" b="1"/>
              <a:t> </a:t>
            </a:r>
            <a:endParaRPr lang="cs-CZ" altLang="cs-CZ" sz="1400" b="1"/>
          </a:p>
          <a:p>
            <a:r>
              <a:rPr lang="cs-CZ" altLang="cs-CZ" sz="1400" b="1"/>
              <a:t>Hnutí  INČRN = „Islám v ČR nechcem“</a:t>
            </a:r>
          </a:p>
          <a:p>
            <a:r>
              <a:rPr lang="cs-CZ" altLang="cs-CZ" sz="1400" b="1"/>
              <a:t>Od roku 2011 existují v ČR sdružení </a:t>
            </a:r>
            <a:r>
              <a:rPr lang="cs-CZ" altLang="cs-CZ" sz="1400" b="1" i="1"/>
              <a:t>AntiMešita o.s.</a:t>
            </a:r>
            <a:r>
              <a:rPr lang="cs-CZ" altLang="cs-CZ" sz="1400" b="1"/>
              <a:t> a </a:t>
            </a:r>
            <a:r>
              <a:rPr lang="cs-CZ" altLang="cs-CZ" sz="1400" b="1" i="1"/>
              <a:t>AntiMešita-Envi o.s,</a:t>
            </a:r>
          </a:p>
          <a:p>
            <a:r>
              <a:rPr lang="cs-CZ" altLang="cs-CZ" sz="1400" b="1"/>
              <a:t>které se snaží zabránit výstavbě mešit na našem území.</a:t>
            </a:r>
            <a:endParaRPr lang="cs-CZ" altLang="cs-CZ" sz="1400"/>
          </a:p>
          <a:p>
            <a:endParaRPr lang="cs-CZ" altLang="cs-CZ" sz="1600" b="1"/>
          </a:p>
          <a:p>
            <a:endParaRPr lang="cs-CZ" altLang="cs-CZ"/>
          </a:p>
          <a:p>
            <a:endParaRPr lang="cs-CZ" altLang="cs-CZ"/>
          </a:p>
        </p:txBody>
      </p:sp>
      <p:pic>
        <p:nvPicPr>
          <p:cNvPr id="48136" name="Obrázek 7" descr="http://i.metro.cz/15/012/mesph/JBS58a1d2_P201501160797601.jpg"/>
          <p:cNvPicPr>
            <a:picLocks noChangeAspect="1" noChangeArrowheads="1"/>
          </p:cNvPicPr>
          <p:nvPr/>
        </p:nvPicPr>
        <p:blipFill>
          <a:blip r:embed="rId5" cstate="print"/>
          <a:srcRect/>
          <a:stretch>
            <a:fillRect/>
          </a:stretch>
        </p:blipFill>
        <p:spPr bwMode="auto">
          <a:xfrm>
            <a:off x="6400800" y="1833563"/>
            <a:ext cx="2009775" cy="1366837"/>
          </a:xfrm>
          <a:prstGeom prst="rect">
            <a:avLst/>
          </a:prstGeom>
          <a:noFill/>
          <a:ln w="9525">
            <a:noFill/>
            <a:miter lim="800000"/>
            <a:headEnd/>
            <a:tailEnd/>
          </a:ln>
        </p:spPr>
      </p:pic>
      <p:pic>
        <p:nvPicPr>
          <p:cNvPr id="48137" name="irc_mi" descr="JB58a186_04"/>
          <p:cNvPicPr>
            <a:picLocks noChangeAspect="1" noChangeArrowheads="1"/>
          </p:cNvPicPr>
          <p:nvPr/>
        </p:nvPicPr>
        <p:blipFill>
          <a:blip r:embed="rId6" cstate="print"/>
          <a:srcRect/>
          <a:stretch>
            <a:fillRect/>
          </a:stretch>
        </p:blipFill>
        <p:spPr bwMode="auto">
          <a:xfrm>
            <a:off x="4356100" y="1755775"/>
            <a:ext cx="1944688" cy="1368425"/>
          </a:xfrm>
          <a:prstGeom prst="rect">
            <a:avLst/>
          </a:prstGeom>
          <a:noFill/>
          <a:ln w="9525">
            <a:noFill/>
            <a:miter lim="800000"/>
            <a:headEnd/>
            <a:tailEnd/>
          </a:ln>
        </p:spPr>
      </p:pic>
      <p:sp>
        <p:nvSpPr>
          <p:cNvPr id="48138" name="Rectangle 1"/>
          <p:cNvSpPr>
            <a:spLocks noChangeArrowheads="1"/>
          </p:cNvSpPr>
          <p:nvPr/>
        </p:nvSpPr>
        <p:spPr bwMode="auto">
          <a:xfrm>
            <a:off x="152400" y="5180013"/>
            <a:ext cx="9028113" cy="1631950"/>
          </a:xfrm>
          <a:prstGeom prst="rect">
            <a:avLst/>
          </a:prstGeom>
          <a:noFill/>
          <a:ln w="9525">
            <a:noFill/>
            <a:miter lim="800000"/>
            <a:headEnd/>
            <a:tailEnd/>
          </a:ln>
        </p:spPr>
        <p:txBody>
          <a:bodyPr anchor="ctr">
            <a:spAutoFit/>
          </a:bodyPr>
          <a:lstStyle/>
          <a:p>
            <a:r>
              <a:rPr lang="cs-CZ" altLang="cs-CZ" sz="2000" b="1" u="sng">
                <a:latin typeface="Calibri" pitchFamily="34" charset="0"/>
                <a:ea typeface="Calibri" pitchFamily="34" charset="0"/>
                <a:cs typeface="Times New Roman" pitchFamily="18" charset="0"/>
              </a:rPr>
              <a:t>Politolog Bohumil Doležal</a:t>
            </a:r>
            <a:r>
              <a:rPr lang="cs-CZ" altLang="cs-CZ" sz="2000" b="1">
                <a:latin typeface="Calibri" pitchFamily="34" charset="0"/>
                <a:ea typeface="Calibri" pitchFamily="34" charset="0"/>
                <a:cs typeface="Times New Roman" pitchFamily="18" charset="0"/>
              </a:rPr>
              <a:t>: </a:t>
            </a:r>
            <a:endParaRPr lang="cs-CZ" altLang="cs-CZ" sz="2000">
              <a:latin typeface="Calibri" pitchFamily="34" charset="0"/>
              <a:ea typeface="Calibri" pitchFamily="34" charset="0"/>
              <a:cs typeface="Times New Roman" pitchFamily="18" charset="0"/>
            </a:endParaRPr>
          </a:p>
          <a:p>
            <a:pPr>
              <a:buFont typeface="Arial" charset="0"/>
              <a:buChar char="•"/>
            </a:pPr>
            <a:r>
              <a:rPr lang="cs-CZ" altLang="cs-CZ" sz="2000" b="1" i="1">
                <a:latin typeface="Calibri" pitchFamily="34" charset="0"/>
                <a:ea typeface="Calibri" pitchFamily="34" charset="0"/>
                <a:cs typeface="Times New Roman" pitchFamily="18" charset="0"/>
              </a:rPr>
              <a:t>„ Proč se u nás protestuje proti islamizaci? Vymezujeme se proti někomu, kdo tady vlastně není. Je to kvůli tomu, že to frčí na Západě, že se to tady některým lidem hodí jako politický klacek a že se to může hodit i silám z 'blízkého zahraničí',“ Protiislámské demonstrace a Islamofobie v Evropě nahrává i Putinovu Rusku.“</a:t>
            </a:r>
            <a:endParaRPr lang="cs-CZ" altLang="cs-CZ" sz="2000" i="1">
              <a:ea typeface="Calibri" pitchFamily="34" charset="0"/>
              <a:cs typeface="Arial" charset="0"/>
            </a:endParaRPr>
          </a:p>
        </p:txBody>
      </p:sp>
      <p:pic>
        <p:nvPicPr>
          <p:cNvPr id="48139" name="irc_mi" descr="http://img99.rajce.idnes.cz/d9903/6/6556/6556705_04f48abbb34922ff65bcf763c83b9e9d/images/antimesita-jako_banner_pro_reklamu.jpg"/>
          <p:cNvPicPr>
            <a:picLocks noChangeAspect="1" noChangeArrowheads="1"/>
          </p:cNvPicPr>
          <p:nvPr/>
        </p:nvPicPr>
        <p:blipFill>
          <a:blip r:embed="rId7" cstate="print"/>
          <a:srcRect/>
          <a:stretch>
            <a:fillRect/>
          </a:stretch>
        </p:blipFill>
        <p:spPr bwMode="auto">
          <a:xfrm>
            <a:off x="228600" y="76200"/>
            <a:ext cx="1008063" cy="576263"/>
          </a:xfrm>
          <a:prstGeom prst="rect">
            <a:avLst/>
          </a:prstGeom>
          <a:noFill/>
          <a:ln w="9525">
            <a:noFill/>
            <a:miter lim="800000"/>
            <a:headEnd/>
            <a:tailEnd/>
          </a:ln>
        </p:spPr>
      </p:pic>
      <p:pic>
        <p:nvPicPr>
          <p:cNvPr id="48140" name="irc_mi" descr="http://1.bp.blogspot.com/-pXnJfJw3hEs/Tq1ppSEI0NI/AAAAAAAAAJw/J9xaruJhsFo/s1600/logo_big.png"/>
          <p:cNvPicPr>
            <a:picLocks noChangeAspect="1" noChangeArrowheads="1"/>
          </p:cNvPicPr>
          <p:nvPr/>
        </p:nvPicPr>
        <p:blipFill>
          <a:blip r:embed="rId8" cstate="print"/>
          <a:srcRect/>
          <a:stretch>
            <a:fillRect/>
          </a:stretch>
        </p:blipFill>
        <p:spPr bwMode="auto">
          <a:xfrm>
            <a:off x="7886700" y="0"/>
            <a:ext cx="800100" cy="804863"/>
          </a:xfrm>
          <a:prstGeom prst="rect">
            <a:avLst/>
          </a:prstGeom>
          <a:noFill/>
          <a:ln w="9525">
            <a:noFill/>
            <a:miter lim="800000"/>
            <a:headEnd/>
            <a:tailEnd/>
          </a:ln>
        </p:spPr>
      </p:pic>
      <p:pic>
        <p:nvPicPr>
          <p:cNvPr id="48141" name="irc_mi" descr="http://blog.idnes.cz/blog/10328/400866/mesitycr.jpg"/>
          <p:cNvPicPr>
            <a:picLocks noChangeAspect="1" noChangeArrowheads="1"/>
          </p:cNvPicPr>
          <p:nvPr/>
        </p:nvPicPr>
        <p:blipFill>
          <a:blip r:embed="rId9" cstate="print"/>
          <a:srcRect l="7088" r="4724" b="8449"/>
          <a:stretch>
            <a:fillRect/>
          </a:stretch>
        </p:blipFill>
        <p:spPr bwMode="auto">
          <a:xfrm>
            <a:off x="3505200" y="3363913"/>
            <a:ext cx="2454275" cy="1665287"/>
          </a:xfrm>
          <a:prstGeom prst="rect">
            <a:avLst/>
          </a:prstGeom>
          <a:noFill/>
          <a:ln w="9525">
            <a:noFill/>
            <a:miter lim="800000"/>
            <a:headEnd/>
            <a:tailEnd/>
          </a:ln>
        </p:spPr>
      </p:pic>
      <p:sp>
        <p:nvSpPr>
          <p:cNvPr id="48142" name="TextovéPole 17"/>
          <p:cNvSpPr txBox="1">
            <a:spLocks noChangeArrowheads="1"/>
          </p:cNvSpPr>
          <p:nvPr/>
        </p:nvSpPr>
        <p:spPr bwMode="auto">
          <a:xfrm>
            <a:off x="4876800" y="4724400"/>
            <a:ext cx="46038" cy="369888"/>
          </a:xfrm>
          <a:prstGeom prst="rect">
            <a:avLst/>
          </a:prstGeom>
          <a:noFill/>
          <a:ln w="9525">
            <a:noFill/>
            <a:miter lim="800000"/>
            <a:headEnd/>
            <a:tailEnd/>
          </a:ln>
        </p:spPr>
        <p:txBody>
          <a:bodyPr>
            <a:spAutoFit/>
          </a:bodyPr>
          <a:lstStyle/>
          <a:p>
            <a:endParaRPr lang="cs-CZ"/>
          </a:p>
        </p:txBody>
      </p:sp>
      <p:sp>
        <p:nvSpPr>
          <p:cNvPr id="48143" name="TextovéPole 18"/>
          <p:cNvSpPr txBox="1">
            <a:spLocks noChangeArrowheads="1"/>
          </p:cNvSpPr>
          <p:nvPr/>
        </p:nvSpPr>
        <p:spPr bwMode="auto">
          <a:xfrm>
            <a:off x="76200" y="4503738"/>
            <a:ext cx="3200400" cy="754062"/>
          </a:xfrm>
          <a:prstGeom prst="rect">
            <a:avLst/>
          </a:prstGeom>
          <a:noFill/>
          <a:ln w="9525">
            <a:noFill/>
            <a:miter lim="800000"/>
            <a:headEnd/>
            <a:tailEnd/>
          </a:ln>
        </p:spPr>
        <p:txBody>
          <a:bodyPr>
            <a:spAutoFit/>
          </a:bodyPr>
          <a:lstStyle/>
          <a:p>
            <a:r>
              <a:rPr lang="cs-CZ" altLang="cs-CZ" sz="1400" b="1"/>
              <a:t>Hlavní vůdce antiislamistů v ČR  docent Jihočeské univerzity                           Martin Konvička</a:t>
            </a:r>
            <a:endParaRPr lang="cs-CZ"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792163"/>
          </a:xfrm>
        </p:spPr>
        <p:txBody>
          <a:bodyPr>
            <a:normAutofit fontScale="90000"/>
          </a:bodyPr>
          <a:lstStyle/>
          <a:p>
            <a:pPr eaLnBrk="1" hangingPunct="1"/>
            <a:r>
              <a:rPr lang="cs-CZ" sz="3600" b="1" smtClean="0">
                <a:solidFill>
                  <a:srgbClr val="CC0000"/>
                </a:solidFill>
              </a:rPr>
              <a:t>Proč?</a:t>
            </a:r>
            <a:br>
              <a:rPr lang="cs-CZ" sz="3600" b="1" smtClean="0">
                <a:solidFill>
                  <a:srgbClr val="CC0000"/>
                </a:solidFill>
              </a:rPr>
            </a:br>
            <a:r>
              <a:rPr lang="cs-CZ" sz="2800" b="1" smtClean="0">
                <a:solidFill>
                  <a:srgbClr val="CC0000"/>
                </a:solidFill>
              </a:rPr>
              <a:t>Příčiny rasismu</a:t>
            </a:r>
            <a:endParaRPr lang="cs-CZ" sz="3600" b="1" smtClean="0">
              <a:solidFill>
                <a:srgbClr val="CC0000"/>
              </a:solidFill>
            </a:endParaRPr>
          </a:p>
        </p:txBody>
      </p:sp>
      <p:sp>
        <p:nvSpPr>
          <p:cNvPr id="49155" name="Rectangle 3"/>
          <p:cNvSpPr>
            <a:spLocks noGrp="1" noChangeArrowheads="1"/>
          </p:cNvSpPr>
          <p:nvPr>
            <p:ph type="body" idx="1"/>
          </p:nvPr>
        </p:nvSpPr>
        <p:spPr>
          <a:xfrm>
            <a:off x="381000" y="1066800"/>
            <a:ext cx="8229600" cy="5791200"/>
          </a:xfrm>
        </p:spPr>
        <p:txBody>
          <a:bodyPr/>
          <a:lstStyle/>
          <a:p>
            <a:pPr eaLnBrk="1" hangingPunct="1">
              <a:buFontTx/>
              <a:buNone/>
            </a:pPr>
            <a:r>
              <a:rPr lang="cs-CZ" sz="2400" b="1" smtClean="0"/>
              <a:t>Xenofobie = strach z cizího, neznámého</a:t>
            </a:r>
          </a:p>
          <a:p>
            <a:pPr eaLnBrk="1" hangingPunct="1">
              <a:buFontTx/>
              <a:buNone/>
            </a:pPr>
            <a:endParaRPr lang="cs-CZ" smtClean="0"/>
          </a:p>
          <a:p>
            <a:pPr eaLnBrk="1" hangingPunct="1">
              <a:buFontTx/>
              <a:buNone/>
            </a:pPr>
            <a:endParaRPr lang="cs-CZ" smtClean="0"/>
          </a:p>
          <a:p>
            <a:pPr eaLnBrk="1" hangingPunct="1">
              <a:buFontTx/>
              <a:buNone/>
            </a:pPr>
            <a:endParaRPr lang="cs-CZ" smtClean="0"/>
          </a:p>
          <a:p>
            <a:pPr eaLnBrk="1" hangingPunct="1">
              <a:buFontTx/>
              <a:buNone/>
            </a:pPr>
            <a:endParaRPr lang="cs-CZ" smtClean="0"/>
          </a:p>
          <a:p>
            <a:pPr eaLnBrk="1" hangingPunct="1">
              <a:buFontTx/>
              <a:buNone/>
            </a:pPr>
            <a:endParaRPr lang="cs-CZ" smtClean="0"/>
          </a:p>
          <a:p>
            <a:pPr eaLnBrk="1" hangingPunct="1">
              <a:buFontTx/>
              <a:buNone/>
            </a:pPr>
            <a:endParaRPr lang="cs-CZ" smtClean="0"/>
          </a:p>
          <a:p>
            <a:pPr eaLnBrk="1" hangingPunct="1">
              <a:buFontTx/>
              <a:buNone/>
            </a:pPr>
            <a:r>
              <a:rPr lang="cs-CZ" sz="2400" b="1" smtClean="0"/>
              <a:t>Pocit </a:t>
            </a:r>
          </a:p>
          <a:p>
            <a:pPr eaLnBrk="1" hangingPunct="1">
              <a:buFontTx/>
              <a:buNone/>
            </a:pPr>
            <a:r>
              <a:rPr lang="cs-CZ" sz="2400" b="1" smtClean="0"/>
              <a:t>nadřazenosti</a:t>
            </a:r>
          </a:p>
        </p:txBody>
      </p:sp>
      <p:pic>
        <p:nvPicPr>
          <p:cNvPr id="49156" name="Picture 4" descr="ANd9GcTlZJg6uDCugZkwn_wH7vSCDmqRL-yb8b6i207x8QWq_47tJwn-bg"/>
          <p:cNvPicPr>
            <a:picLocks noChangeAspect="1" noChangeArrowheads="1"/>
          </p:cNvPicPr>
          <p:nvPr/>
        </p:nvPicPr>
        <p:blipFill>
          <a:blip r:embed="rId2" cstate="print"/>
          <a:srcRect b="22632"/>
          <a:stretch>
            <a:fillRect/>
          </a:stretch>
        </p:blipFill>
        <p:spPr bwMode="auto">
          <a:xfrm>
            <a:off x="-76200" y="3124200"/>
            <a:ext cx="3505200" cy="1498600"/>
          </a:xfrm>
          <a:prstGeom prst="rect">
            <a:avLst/>
          </a:prstGeom>
          <a:noFill/>
          <a:ln w="9525">
            <a:noFill/>
            <a:miter lim="800000"/>
            <a:headEnd/>
            <a:tailEnd/>
          </a:ln>
        </p:spPr>
      </p:pic>
      <p:pic>
        <p:nvPicPr>
          <p:cNvPr id="49157" name="Picture 5" descr="zid-4b024882d6268_275x183"/>
          <p:cNvPicPr>
            <a:picLocks noChangeAspect="1" noChangeArrowheads="1"/>
          </p:cNvPicPr>
          <p:nvPr/>
        </p:nvPicPr>
        <p:blipFill>
          <a:blip r:embed="rId3" cstate="print"/>
          <a:srcRect/>
          <a:stretch>
            <a:fillRect/>
          </a:stretch>
        </p:blipFill>
        <p:spPr bwMode="auto">
          <a:xfrm>
            <a:off x="155575" y="1477963"/>
            <a:ext cx="2130425" cy="1417637"/>
          </a:xfrm>
          <a:prstGeom prst="rect">
            <a:avLst/>
          </a:prstGeom>
          <a:noFill/>
          <a:ln w="9525">
            <a:noFill/>
            <a:miter lim="800000"/>
            <a:headEnd/>
            <a:tailEnd/>
          </a:ln>
        </p:spPr>
      </p:pic>
      <p:pic>
        <p:nvPicPr>
          <p:cNvPr id="49158" name="Picture 6" descr="xenofobie"/>
          <p:cNvPicPr>
            <a:picLocks noChangeAspect="1" noChangeArrowheads="1"/>
          </p:cNvPicPr>
          <p:nvPr/>
        </p:nvPicPr>
        <p:blipFill>
          <a:blip r:embed="rId4" cstate="print"/>
          <a:srcRect/>
          <a:stretch>
            <a:fillRect/>
          </a:stretch>
        </p:blipFill>
        <p:spPr bwMode="auto">
          <a:xfrm>
            <a:off x="4648200" y="3124200"/>
            <a:ext cx="2057400" cy="1468438"/>
          </a:xfrm>
          <a:prstGeom prst="rect">
            <a:avLst/>
          </a:prstGeom>
          <a:noFill/>
          <a:ln w="9525">
            <a:noFill/>
            <a:miter lim="800000"/>
            <a:headEnd/>
            <a:tailEnd/>
          </a:ln>
        </p:spPr>
      </p:pic>
      <p:pic>
        <p:nvPicPr>
          <p:cNvPr id="49159" name="Picture 7" descr="ANd9GcRiLqbzS6dEEZp1DsDooNwrdEDjeY9HcJ8M9WZknypTIQZR8wUo"/>
          <p:cNvPicPr>
            <a:picLocks noChangeAspect="1" noChangeArrowheads="1"/>
          </p:cNvPicPr>
          <p:nvPr/>
        </p:nvPicPr>
        <p:blipFill>
          <a:blip r:embed="rId5" cstate="print"/>
          <a:srcRect/>
          <a:stretch>
            <a:fillRect/>
          </a:stretch>
        </p:blipFill>
        <p:spPr bwMode="auto">
          <a:xfrm>
            <a:off x="6858000" y="3124200"/>
            <a:ext cx="1752600" cy="1370013"/>
          </a:xfrm>
          <a:prstGeom prst="rect">
            <a:avLst/>
          </a:prstGeom>
          <a:noFill/>
          <a:ln w="9525">
            <a:noFill/>
            <a:miter lim="800000"/>
            <a:headEnd/>
            <a:tailEnd/>
          </a:ln>
        </p:spPr>
      </p:pic>
      <p:pic>
        <p:nvPicPr>
          <p:cNvPr id="49160" name="Picture 8" descr="ANd9GcTZOxguH5vSaDGiwjIXytK-n6nfi-1K-g2SxiJ4XevJqmdbMSQuNg"/>
          <p:cNvPicPr>
            <a:picLocks noChangeAspect="1" noChangeArrowheads="1"/>
          </p:cNvPicPr>
          <p:nvPr/>
        </p:nvPicPr>
        <p:blipFill>
          <a:blip r:embed="rId6" cstate="print"/>
          <a:srcRect/>
          <a:stretch>
            <a:fillRect/>
          </a:stretch>
        </p:blipFill>
        <p:spPr bwMode="auto">
          <a:xfrm>
            <a:off x="4648200" y="1524000"/>
            <a:ext cx="1981200" cy="1484313"/>
          </a:xfrm>
          <a:prstGeom prst="rect">
            <a:avLst/>
          </a:prstGeom>
          <a:noFill/>
          <a:ln w="9525">
            <a:noFill/>
            <a:miter lim="800000"/>
            <a:headEnd/>
            <a:tailEnd/>
          </a:ln>
        </p:spPr>
      </p:pic>
      <p:pic>
        <p:nvPicPr>
          <p:cNvPr id="49161" name="Picture 9" descr="ANd9GcTJQJBBHN0rOo_uC7oYfUPMoN0KF8l2_QzwOdLZ3J70hhwHpBPzyQ"/>
          <p:cNvPicPr>
            <a:picLocks noChangeAspect="1" noChangeArrowheads="1"/>
          </p:cNvPicPr>
          <p:nvPr/>
        </p:nvPicPr>
        <p:blipFill>
          <a:blip r:embed="rId7" cstate="print"/>
          <a:srcRect/>
          <a:stretch>
            <a:fillRect/>
          </a:stretch>
        </p:blipFill>
        <p:spPr bwMode="auto">
          <a:xfrm>
            <a:off x="6781800" y="1447800"/>
            <a:ext cx="1981200" cy="1497013"/>
          </a:xfrm>
          <a:prstGeom prst="rect">
            <a:avLst/>
          </a:prstGeom>
          <a:noFill/>
          <a:ln w="9525">
            <a:noFill/>
            <a:miter lim="800000"/>
            <a:headEnd/>
            <a:tailEnd/>
          </a:ln>
        </p:spPr>
      </p:pic>
      <p:pic>
        <p:nvPicPr>
          <p:cNvPr id="49162" name="Picture 10" descr="ANd9GcQtQ7lqzdUJfA2oBZ7x6fk4_Ez6xqDQ7wfaLJGAguWaByymVvXA1w"/>
          <p:cNvPicPr>
            <a:picLocks noChangeAspect="1" noChangeArrowheads="1"/>
          </p:cNvPicPr>
          <p:nvPr/>
        </p:nvPicPr>
        <p:blipFill>
          <a:blip r:embed="rId8" cstate="print"/>
          <a:srcRect/>
          <a:stretch>
            <a:fillRect/>
          </a:stretch>
        </p:blipFill>
        <p:spPr bwMode="auto">
          <a:xfrm>
            <a:off x="2514600" y="1524000"/>
            <a:ext cx="2057400" cy="1541463"/>
          </a:xfrm>
          <a:prstGeom prst="rect">
            <a:avLst/>
          </a:prstGeom>
          <a:noFill/>
          <a:ln w="9525">
            <a:noFill/>
            <a:miter lim="800000"/>
            <a:headEnd/>
            <a:tailEnd/>
          </a:ln>
        </p:spPr>
      </p:pic>
      <p:pic>
        <p:nvPicPr>
          <p:cNvPr id="49163" name="Picture 11" descr="pyramida"/>
          <p:cNvPicPr>
            <a:picLocks noChangeAspect="1" noChangeArrowheads="1"/>
          </p:cNvPicPr>
          <p:nvPr/>
        </p:nvPicPr>
        <p:blipFill>
          <a:blip r:embed="rId9" cstate="print"/>
          <a:srcRect/>
          <a:stretch>
            <a:fillRect/>
          </a:stretch>
        </p:blipFill>
        <p:spPr bwMode="auto">
          <a:xfrm>
            <a:off x="3155950" y="3657600"/>
            <a:ext cx="2246313" cy="3200400"/>
          </a:xfrm>
          <a:prstGeom prst="rect">
            <a:avLst/>
          </a:prstGeom>
          <a:noFill/>
          <a:ln w="9525">
            <a:noFill/>
            <a:miter lim="800000"/>
            <a:headEnd/>
            <a:tailEnd/>
          </a:ln>
        </p:spPr>
      </p:pic>
      <p:pic>
        <p:nvPicPr>
          <p:cNvPr id="49164" name="Picture 12" descr="image"/>
          <p:cNvPicPr>
            <a:picLocks noChangeAspect="1" noChangeArrowheads="1"/>
          </p:cNvPicPr>
          <p:nvPr/>
        </p:nvPicPr>
        <p:blipFill>
          <a:blip r:embed="rId10" cstate="print">
            <a:lum bright="-30000" contrast="40000"/>
          </a:blip>
          <a:srcRect/>
          <a:stretch>
            <a:fillRect/>
          </a:stretch>
        </p:blipFill>
        <p:spPr bwMode="auto">
          <a:xfrm>
            <a:off x="6040438" y="4676775"/>
            <a:ext cx="1960562"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4294967295"/>
          </p:nvPr>
        </p:nvSpPr>
        <p:spPr>
          <a:xfrm>
            <a:off x="250825" y="381000"/>
            <a:ext cx="8893175" cy="6477000"/>
          </a:xfrm>
        </p:spPr>
        <p:txBody>
          <a:bodyPr/>
          <a:lstStyle/>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b="1" smtClean="0">
                <a:latin typeface="Times New Roman" pitchFamily="18" charset="0"/>
              </a:rPr>
              <a:t>2</a:t>
            </a:r>
            <a:r>
              <a:rPr lang="cs-CZ" sz="2400" b="1" smtClean="0">
                <a:latin typeface="Times New Roman" pitchFamily="18" charset="0"/>
              </a:rPr>
              <a:t> </a:t>
            </a:r>
            <a:r>
              <a:rPr lang="cs-CZ" b="1" smtClean="0">
                <a:latin typeface="Times New Roman" pitchFamily="18" charset="0"/>
              </a:rPr>
              <a:t>předpoklady projevů rasismu</a:t>
            </a:r>
            <a:r>
              <a:rPr lang="cs-CZ" sz="2400" b="1" smtClean="0">
                <a:latin typeface="Times New Roman" pitchFamily="18" charset="0"/>
              </a:rPr>
              <a:t>:</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b="1" smtClean="0">
                <a:solidFill>
                  <a:srgbClr val="CC0000"/>
                </a:solidFill>
              </a:rPr>
              <a:t>                         ODLIŠNOST A MOC</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u="sng" smtClean="0"/>
              <a:t>Biologické a psychologické odlišnosti</a:t>
            </a:r>
            <a:r>
              <a:rPr lang="cs-CZ" sz="2800" b="1" smtClean="0"/>
              <a:t> pigmentace, vzhled temperament, inteligence(?) </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smtClean="0"/>
              <a:t>    biologické teorie (genetika)</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u="sng" smtClean="0"/>
              <a:t>Sociální a kulturní odlišnosti</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smtClean="0"/>
              <a:t> způsob života, historie, tradice, náboženství</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u="sng" smtClean="0"/>
              <a:t>Politické důvody</a:t>
            </a:r>
            <a:r>
              <a:rPr lang="cs-CZ" sz="2800" b="1" smtClean="0"/>
              <a:t> </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smtClean="0"/>
              <a:t> ovládnutí, boj o moc </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u="sng" smtClean="0"/>
              <a:t>Ekonomické využívání</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smtClean="0"/>
              <a:t>kolonie</a:t>
            </a:r>
            <a:endParaRPr lang="en-GB" sz="2800" b="1" smtClean="0"/>
          </a:p>
          <a:p>
            <a:pPr eaLnBrk="1" hangingPunct="1">
              <a:spcBef>
                <a:spcPts val="6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79450"/>
          </a:xfrm>
        </p:spPr>
        <p:txBody>
          <a:bodyPr/>
          <a:lstStyle/>
          <a:p>
            <a:pPr eaLnBrk="1" hangingPunct="1"/>
            <a:r>
              <a:rPr lang="cs-CZ" sz="3600" b="1" smtClean="0">
                <a:solidFill>
                  <a:srgbClr val="FF0000"/>
                </a:solidFill>
              </a:rPr>
              <a:t>Rasismus v západní civilizaci</a:t>
            </a:r>
          </a:p>
        </p:txBody>
      </p:sp>
      <p:sp>
        <p:nvSpPr>
          <p:cNvPr id="51203" name="Rectangle 3"/>
          <p:cNvSpPr>
            <a:spLocks noGrp="1" noChangeArrowheads="1"/>
          </p:cNvSpPr>
          <p:nvPr>
            <p:ph type="body" idx="1"/>
          </p:nvPr>
        </p:nvSpPr>
        <p:spPr>
          <a:xfrm>
            <a:off x="457200" y="1052513"/>
            <a:ext cx="8228013" cy="5072062"/>
          </a:xfrm>
        </p:spPr>
        <p:txBody>
          <a:bodyPr/>
          <a:lstStyle/>
          <a:p>
            <a:pPr eaLnBrk="1" hangingPunct="1">
              <a:lnSpc>
                <a:spcPct val="90000"/>
              </a:lnSpc>
            </a:pPr>
            <a:r>
              <a:rPr lang="en-GB" sz="2800" b="1" smtClean="0"/>
              <a:t>Bělošská nadřazenost</a:t>
            </a:r>
          </a:p>
          <a:p>
            <a:pPr eaLnBrk="1" hangingPunct="1">
              <a:lnSpc>
                <a:spcPct val="90000"/>
              </a:lnSpc>
            </a:pPr>
            <a:r>
              <a:rPr lang="en-GB" sz="2800" b="1" smtClean="0"/>
              <a:t>Antisemitismus</a:t>
            </a:r>
            <a:endParaRPr lang="cs-CZ" sz="2800" b="1" smtClean="0"/>
          </a:p>
          <a:p>
            <a:pPr eaLnBrk="1" hangingPunct="1">
              <a:lnSpc>
                <a:spcPct val="90000"/>
              </a:lnSpc>
            </a:pPr>
            <a:r>
              <a:rPr lang="cs-CZ" sz="2800" b="1" smtClean="0"/>
              <a:t>Antiislamismus</a:t>
            </a:r>
          </a:p>
          <a:p>
            <a:pPr eaLnBrk="1" hangingPunct="1">
              <a:lnSpc>
                <a:spcPct val="90000"/>
              </a:lnSpc>
            </a:pPr>
            <a:endParaRPr lang="cs-CZ" sz="2800" b="1" smtClean="0"/>
          </a:p>
          <a:p>
            <a:pPr eaLnBrk="1" hangingPunct="1">
              <a:lnSpc>
                <a:spcPct val="90000"/>
              </a:lnSpc>
              <a:buFontTx/>
              <a:buNone/>
            </a:pPr>
            <a:r>
              <a:rPr lang="en-GB" sz="2800" b="1" smtClean="0"/>
              <a:t>Bělošská nadřazenost</a:t>
            </a:r>
            <a:r>
              <a:rPr lang="cs-CZ" sz="2800" b="1" smtClean="0"/>
              <a:t>:</a:t>
            </a:r>
            <a:endParaRPr lang="en-GB" sz="2800" b="1" smtClean="0"/>
          </a:p>
          <a:p>
            <a:pPr eaLnBrk="1" hangingPunct="1">
              <a:lnSpc>
                <a:spcPct val="90000"/>
              </a:lnSpc>
            </a:pPr>
            <a:r>
              <a:rPr lang="en-GB" sz="2800" b="1" smtClean="0"/>
              <a:t>Vůči Indiánům</a:t>
            </a:r>
          </a:p>
          <a:p>
            <a:pPr eaLnBrk="1" hangingPunct="1">
              <a:lnSpc>
                <a:spcPct val="90000"/>
              </a:lnSpc>
            </a:pPr>
            <a:r>
              <a:rPr lang="en-GB" sz="2800" b="1" smtClean="0"/>
              <a:t>Vůči černým obyvatelům Afriky a jejich potomkům (USA, Jihoafrická republika)</a:t>
            </a:r>
            <a:r>
              <a:rPr lang="ar-SA" sz="2800" b="1" smtClean="0"/>
              <a:t>‏</a:t>
            </a:r>
            <a:endParaRPr lang="en-GB" sz="2800" b="1" smtClean="0"/>
          </a:p>
          <a:p>
            <a:pPr eaLnBrk="1" hangingPunct="1">
              <a:lnSpc>
                <a:spcPct val="90000"/>
              </a:lnSpc>
            </a:pPr>
            <a:r>
              <a:rPr lang="en-GB" sz="2800" b="1" smtClean="0"/>
              <a:t>Vůči obyvatelům dalších kolonizovaných zemí   (Indie, Arabské země, Austrálie)</a:t>
            </a:r>
            <a:r>
              <a:rPr lang="ar-SA" sz="2800" b="1" smtClean="0"/>
              <a:t>‏</a:t>
            </a:r>
            <a:endParaRPr lang="cs-CZ" sz="2800" b="1" smtClean="0"/>
          </a:p>
          <a:p>
            <a:pPr eaLnBrk="1" hangingPunct="1">
              <a:lnSpc>
                <a:spcPct val="90000"/>
              </a:lnSpc>
            </a:pPr>
            <a:r>
              <a:rPr lang="cs-CZ" sz="2800" b="1" smtClean="0"/>
              <a:t>Vůči Romům</a:t>
            </a:r>
            <a:r>
              <a:rPr lang="cs-CZ" sz="2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4613"/>
            <a:ext cx="8229600" cy="1190625"/>
          </a:xfrm>
          <a:noFill/>
        </p:spPr>
        <p:txBody>
          <a:bodyPr/>
          <a:lstStyle/>
          <a:p>
            <a:pPr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3600" b="1" dirty="0" smtClean="0">
                <a:solidFill>
                  <a:srgbClr val="FF0000"/>
                </a:solidFill>
              </a:rPr>
              <a:t>Historie a vývoj rasismu</a:t>
            </a:r>
            <a:endParaRPr lang="en-GB" sz="3600" b="1" dirty="0" smtClean="0">
              <a:solidFill>
                <a:srgbClr val="FF0000"/>
              </a:solidFill>
            </a:endParaRPr>
          </a:p>
        </p:txBody>
      </p:sp>
      <p:sp>
        <p:nvSpPr>
          <p:cNvPr id="52227" name="Rectangle 3"/>
          <p:cNvSpPr>
            <a:spLocks noGrp="1" noChangeArrowheads="1"/>
          </p:cNvSpPr>
          <p:nvPr>
            <p:ph type="body" idx="1"/>
          </p:nvPr>
        </p:nvSpPr>
        <p:spPr>
          <a:xfrm>
            <a:off x="457200" y="1143000"/>
            <a:ext cx="8435975" cy="5229225"/>
          </a:xfrm>
        </p:spPr>
        <p:txBody>
          <a:bodyPr/>
          <a:lstStyle/>
          <a:p>
            <a:pPr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u="sng" dirty="0" err="1" smtClean="0"/>
              <a:t>Středověk</a:t>
            </a:r>
            <a:r>
              <a:rPr lang="cs-CZ" sz="2800" b="1" u="sng" dirty="0" smtClean="0"/>
              <a:t> a </a:t>
            </a:r>
            <a:r>
              <a:rPr lang="en-GB" sz="2800" b="1" u="sng" dirty="0" smtClean="0"/>
              <a:t>16. </a:t>
            </a:r>
            <a:r>
              <a:rPr lang="en-GB" sz="2800" b="1" u="sng" dirty="0" err="1" smtClean="0"/>
              <a:t>st</a:t>
            </a:r>
            <a:r>
              <a:rPr lang="en-GB" sz="2800" b="1" u="sng" dirty="0" smtClean="0"/>
              <a:t>.</a:t>
            </a:r>
            <a:r>
              <a:rPr lang="cs-CZ" sz="2800" b="1" u="sng" dirty="0" smtClean="0"/>
              <a:t> - počátky</a:t>
            </a:r>
            <a:r>
              <a:rPr lang="en-GB" sz="2800" b="1" dirty="0" smtClean="0"/>
              <a:t>           </a:t>
            </a:r>
            <a:r>
              <a:rPr lang="cs-CZ" sz="2800" b="1" dirty="0" smtClean="0"/>
              <a:t>    </a:t>
            </a:r>
            <a:r>
              <a:rPr lang="en-GB" sz="2800" b="1" dirty="0" smtClean="0"/>
              <a:t>                </a:t>
            </a:r>
            <a:r>
              <a:rPr lang="cs-CZ" sz="2800" b="1" dirty="0" smtClean="0"/>
              <a:t>           </a:t>
            </a:r>
            <a:r>
              <a:rPr lang="cs-CZ" sz="2400" b="1" dirty="0" smtClean="0"/>
              <a:t>Křížové výpravy, </a:t>
            </a:r>
            <a:r>
              <a:rPr lang="en-GB" sz="2400" b="1" dirty="0" err="1" smtClean="0"/>
              <a:t>zámořské</a:t>
            </a:r>
            <a:r>
              <a:rPr lang="en-GB" sz="2400" b="1" dirty="0" smtClean="0"/>
              <a:t> </a:t>
            </a:r>
            <a:r>
              <a:rPr lang="en-GB" sz="2400" b="1" dirty="0" err="1" smtClean="0"/>
              <a:t>objevy</a:t>
            </a:r>
            <a:r>
              <a:rPr lang="en-GB" sz="2400" b="1" dirty="0" smtClean="0"/>
              <a:t> – </a:t>
            </a:r>
            <a:r>
              <a:rPr lang="en-GB" sz="2400" b="1" dirty="0" err="1" smtClean="0"/>
              <a:t>první</a:t>
            </a:r>
            <a:r>
              <a:rPr lang="en-GB" sz="2400" b="1" dirty="0" smtClean="0"/>
              <a:t> </a:t>
            </a:r>
            <a:r>
              <a:rPr lang="en-GB" sz="2400" b="1" dirty="0" err="1" smtClean="0"/>
              <a:t>kontakty</a:t>
            </a:r>
            <a:endParaRPr lang="en-GB" sz="2400" b="1" dirty="0" smtClean="0"/>
          </a:p>
          <a:p>
            <a:pPr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u="sng" dirty="0" smtClean="0"/>
              <a:t>17.. 18.,19. </a:t>
            </a:r>
            <a:r>
              <a:rPr lang="en-GB" sz="2800" b="1" u="sng" dirty="0" err="1" smtClean="0"/>
              <a:t>st</a:t>
            </a:r>
            <a:r>
              <a:rPr lang="cs-CZ" sz="2800" b="1" u="sng" dirty="0" smtClean="0"/>
              <a:t>.- rozšíření</a:t>
            </a:r>
            <a:r>
              <a:rPr lang="en-GB" sz="2800" b="1" dirty="0" smtClean="0"/>
              <a:t>                 </a:t>
            </a:r>
            <a:r>
              <a:rPr lang="cs-CZ" sz="2800" b="1" dirty="0" smtClean="0"/>
              <a:t>   </a:t>
            </a:r>
            <a:r>
              <a:rPr lang="en-GB" sz="2800" b="1" dirty="0" smtClean="0"/>
              <a:t>                   </a:t>
            </a:r>
            <a:r>
              <a:rPr lang="cs-CZ" sz="2800" b="1" dirty="0" smtClean="0"/>
              <a:t>   </a:t>
            </a:r>
            <a:r>
              <a:rPr lang="en-GB" sz="2800" b="1" dirty="0" smtClean="0"/>
              <a:t>   </a:t>
            </a:r>
            <a:r>
              <a:rPr lang="cs-CZ" sz="2800" b="1" dirty="0" smtClean="0"/>
              <a:t>  </a:t>
            </a:r>
            <a:r>
              <a:rPr lang="en-GB" sz="2800" b="1" dirty="0" smtClean="0"/>
              <a:t> </a:t>
            </a:r>
            <a:r>
              <a:rPr lang="en-GB" sz="2400" b="1" dirty="0" err="1" smtClean="0"/>
              <a:t>koloniální</a:t>
            </a:r>
            <a:r>
              <a:rPr lang="en-GB" sz="2400" b="1" dirty="0" smtClean="0"/>
              <a:t> </a:t>
            </a:r>
            <a:r>
              <a:rPr lang="en-GB" sz="2400" b="1" dirty="0" err="1" smtClean="0"/>
              <a:t>expanze</a:t>
            </a:r>
            <a:r>
              <a:rPr lang="en-GB" sz="2400" b="1" dirty="0" smtClean="0"/>
              <a:t>, </a:t>
            </a:r>
            <a:r>
              <a:rPr lang="en-GB" sz="2400" b="1" dirty="0" err="1" smtClean="0"/>
              <a:t>průmyslová</a:t>
            </a:r>
            <a:r>
              <a:rPr lang="cs-CZ" sz="2400" b="1" dirty="0" smtClean="0"/>
              <a:t> </a:t>
            </a:r>
            <a:r>
              <a:rPr lang="en-GB" sz="2400" b="1" dirty="0" err="1" smtClean="0"/>
              <a:t>revoluce</a:t>
            </a:r>
            <a:r>
              <a:rPr lang="en-GB" sz="2400" b="1" dirty="0" smtClean="0"/>
              <a:t>, </a:t>
            </a:r>
            <a:r>
              <a:rPr lang="en-GB" sz="2400" b="1" dirty="0" err="1" smtClean="0"/>
              <a:t>osvícenství</a:t>
            </a:r>
            <a:r>
              <a:rPr lang="cs-CZ" sz="2400" b="1" dirty="0" smtClean="0"/>
              <a:t>, politické revoluce, vznik národních států</a:t>
            </a:r>
            <a:endParaRPr lang="en-GB" sz="2400" b="1" dirty="0" smtClean="0"/>
          </a:p>
          <a:p>
            <a:pPr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u="sng" dirty="0" smtClean="0"/>
              <a:t>20.století – </a:t>
            </a:r>
            <a:r>
              <a:rPr lang="en-GB" sz="2800" b="1" u="sng" dirty="0" err="1" smtClean="0"/>
              <a:t>vyvrcholení</a:t>
            </a:r>
            <a:r>
              <a:rPr lang="en-GB" sz="2800" b="1" dirty="0" smtClean="0"/>
              <a:t>                        </a:t>
            </a:r>
            <a:r>
              <a:rPr lang="cs-CZ" sz="2800" b="1" dirty="0" smtClean="0"/>
              <a:t>                         </a:t>
            </a:r>
            <a:r>
              <a:rPr lang="en-GB" sz="2400" b="1" dirty="0" smtClean="0"/>
              <a:t>holocaust, </a:t>
            </a:r>
            <a:r>
              <a:rPr lang="en-GB" sz="2400" b="1" dirty="0" err="1" smtClean="0"/>
              <a:t>rasové</a:t>
            </a:r>
            <a:r>
              <a:rPr lang="en-GB" sz="2400" b="1" dirty="0" smtClean="0"/>
              <a:t> </a:t>
            </a:r>
            <a:r>
              <a:rPr lang="en-GB" sz="2400" b="1" dirty="0" err="1" smtClean="0"/>
              <a:t>nepokoje</a:t>
            </a:r>
            <a:r>
              <a:rPr lang="en-GB" sz="2400" b="1" dirty="0" smtClean="0"/>
              <a:t> v USA, </a:t>
            </a:r>
            <a:r>
              <a:rPr lang="cs-CZ" sz="2400" b="1" dirty="0" smtClean="0"/>
              <a:t> </a:t>
            </a:r>
            <a:r>
              <a:rPr lang="en-GB" sz="2400" b="1" dirty="0" err="1" smtClean="0"/>
              <a:t>Jihoafrická</a:t>
            </a:r>
            <a:r>
              <a:rPr lang="en-GB" sz="2400" b="1" dirty="0" smtClean="0"/>
              <a:t> </a:t>
            </a:r>
            <a:r>
              <a:rPr lang="en-GB" sz="2400" b="1" dirty="0" err="1" smtClean="0"/>
              <a:t>republika</a:t>
            </a:r>
            <a:r>
              <a:rPr lang="en-GB" sz="2400" b="1" dirty="0" smtClean="0"/>
              <a:t> </a:t>
            </a:r>
            <a:r>
              <a:rPr lang="cs-CZ" sz="2400" b="1" dirty="0" smtClean="0"/>
              <a:t>- </a:t>
            </a:r>
            <a:r>
              <a:rPr lang="en-GB" sz="2400" b="1" dirty="0" smtClean="0"/>
              <a:t>apartheid</a:t>
            </a:r>
          </a:p>
          <a:p>
            <a:pPr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u="sng" dirty="0" err="1" smtClean="0"/>
              <a:t>Konec</a:t>
            </a:r>
            <a:r>
              <a:rPr lang="en-GB" sz="2800" b="1" u="sng" dirty="0" smtClean="0"/>
              <a:t> 20.st., </a:t>
            </a:r>
            <a:r>
              <a:rPr lang="en-GB" sz="2800" b="1" u="sng" dirty="0" err="1" smtClean="0"/>
              <a:t>současnost</a:t>
            </a:r>
            <a:r>
              <a:rPr lang="en-GB" sz="2800" b="1" u="sng" dirty="0" smtClean="0"/>
              <a:t> </a:t>
            </a:r>
            <a:r>
              <a:rPr lang="en-GB" sz="2800" b="1" dirty="0" smtClean="0"/>
              <a:t>   </a:t>
            </a:r>
            <a:r>
              <a:rPr lang="cs-CZ" sz="2800" b="1" dirty="0" smtClean="0"/>
              <a:t>                                                      </a:t>
            </a:r>
            <a:r>
              <a:rPr lang="cs-CZ" sz="2400" b="1" dirty="0" smtClean="0"/>
              <a:t>globalizace</a:t>
            </a:r>
            <a:r>
              <a:rPr lang="cs-CZ" sz="2800" b="1" dirty="0" smtClean="0"/>
              <a:t> </a:t>
            </a:r>
            <a:r>
              <a:rPr lang="en-GB" sz="2400" b="1" dirty="0" err="1" smtClean="0"/>
              <a:t>multikulturalismus</a:t>
            </a:r>
            <a:r>
              <a:rPr lang="en-GB" sz="2400" b="1" dirty="0" smtClean="0"/>
              <a:t> , </a:t>
            </a:r>
            <a:r>
              <a:rPr lang="en-GB" sz="2400" b="1" dirty="0" err="1" smtClean="0"/>
              <a:t>extremismus</a:t>
            </a:r>
            <a:endParaRPr lang="en-GB" sz="2400" b="1" dirty="0" smtClean="0"/>
          </a:p>
          <a:p>
            <a:pPr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800" b="1" dirty="0" smtClean="0"/>
              <a:t>    </a:t>
            </a:r>
            <a:endParaRPr lang="en-GB" sz="28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08000"/>
          </a:xfrm>
        </p:spPr>
        <p:txBody>
          <a:bodyPr>
            <a:normAutofit fontScale="90000"/>
          </a:bodyPr>
          <a:lstStyle/>
          <a:p>
            <a:pPr eaLnBrk="1" hangingPunct="1"/>
            <a:r>
              <a:rPr lang="cs-CZ" sz="3600" b="1" smtClean="0">
                <a:solidFill>
                  <a:srgbClr val="FF0000"/>
                </a:solidFill>
              </a:rPr>
              <a:t>Selhává tradiční náboženství?</a:t>
            </a:r>
          </a:p>
        </p:txBody>
      </p:sp>
      <p:sp>
        <p:nvSpPr>
          <p:cNvPr id="53251" name="Rectangle 3"/>
          <p:cNvSpPr>
            <a:spLocks noGrp="1" noChangeArrowheads="1"/>
          </p:cNvSpPr>
          <p:nvPr>
            <p:ph type="body" idx="1"/>
          </p:nvPr>
        </p:nvSpPr>
        <p:spPr>
          <a:xfrm>
            <a:off x="0" y="1052513"/>
            <a:ext cx="8685213" cy="5072062"/>
          </a:xfrm>
        </p:spPr>
        <p:txBody>
          <a:bodyPr/>
          <a:lstStyle/>
          <a:p>
            <a:pPr eaLnBrk="1" hangingPunct="1">
              <a:buFontTx/>
              <a:buNone/>
            </a:pPr>
            <a:r>
              <a:rPr lang="cs-CZ" sz="2800" b="1" smtClean="0"/>
              <a:t>   </a:t>
            </a:r>
            <a:r>
              <a:rPr lang="cs-CZ" sz="2400" b="1" smtClean="0"/>
              <a:t>Ve starověku a zejména ve středověku mělo (v Evropě) náboženství významnou  kulturní a politickou roli. Bylo jevem, který nejvíce sjednocoval (a odlišoval) skupiny lidí – kmeny, národy</a:t>
            </a:r>
            <a:r>
              <a:rPr lang="cs-CZ" sz="2400" smtClean="0"/>
              <a:t> </a:t>
            </a:r>
          </a:p>
          <a:p>
            <a:pPr eaLnBrk="1" hangingPunct="1">
              <a:buFontTx/>
              <a:buNone/>
            </a:pPr>
            <a:r>
              <a:rPr lang="cs-CZ" sz="2400" b="1" smtClean="0"/>
              <a:t>   </a:t>
            </a:r>
          </a:p>
          <a:p>
            <a:pPr eaLnBrk="1" hangingPunct="1">
              <a:buFontTx/>
              <a:buNone/>
            </a:pPr>
            <a:r>
              <a:rPr lang="cs-CZ" sz="2400" b="1" smtClean="0"/>
              <a:t>    Vedle nesporně pozitivní role rozvíjející lidství, morálku a transcendenci člověka se ale náboženství často stává ideologií zaměřenou proti „těm druhým“ a také jedním z argumentů rasismu, etnických střetů </a:t>
            </a:r>
          </a:p>
          <a:p>
            <a:pPr eaLnBrk="1" hangingPunct="1">
              <a:buFontTx/>
              <a:buNone/>
            </a:pPr>
            <a:r>
              <a:rPr lang="cs-CZ" sz="2400" b="1" smtClean="0"/>
              <a:t>   </a:t>
            </a:r>
          </a:p>
          <a:p>
            <a:pPr eaLnBrk="1" hangingPunct="1">
              <a:buFontTx/>
              <a:buNone/>
            </a:pPr>
            <a:r>
              <a:rPr lang="cs-CZ" sz="2400" b="1" smtClean="0"/>
              <a:t>    Náboženská nesnášenlivost a konflikty doprovázejí celou historii lidstva</a:t>
            </a:r>
          </a:p>
          <a:p>
            <a:pPr eaLnBrk="1" hangingPunct="1">
              <a:buFontTx/>
              <a:buNone/>
            </a:pPr>
            <a:endParaRPr lang="cs-CZ" sz="28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487362"/>
          </a:xfrm>
        </p:spPr>
        <p:txBody>
          <a:bodyPr>
            <a:normAutofit fontScale="90000"/>
          </a:bodyPr>
          <a:lstStyle/>
          <a:p>
            <a:pPr eaLnBrk="1" hangingPunct="1"/>
            <a:r>
              <a:rPr lang="cs-CZ" sz="3200" b="1" smtClean="0">
                <a:solidFill>
                  <a:srgbClr val="FF0000"/>
                </a:solidFill>
              </a:rPr>
              <a:t>Některé části biblického poselství jsou nesprávně interpretovány</a:t>
            </a:r>
          </a:p>
        </p:txBody>
      </p:sp>
      <p:sp>
        <p:nvSpPr>
          <p:cNvPr id="54275" name="Rectangle 3"/>
          <p:cNvSpPr>
            <a:spLocks noGrp="1" noChangeArrowheads="1"/>
          </p:cNvSpPr>
          <p:nvPr>
            <p:ph type="body" idx="4294967295"/>
          </p:nvPr>
        </p:nvSpPr>
        <p:spPr>
          <a:xfrm>
            <a:off x="395288" y="914400"/>
            <a:ext cx="8353425" cy="6078538"/>
          </a:xfrm>
        </p:spPr>
        <p:txBody>
          <a:bodyPr/>
          <a:lstStyle/>
          <a:p>
            <a:pPr eaLnBrk="1" hangingPunct="1">
              <a:buFontTx/>
              <a:buNone/>
            </a:pPr>
            <a:r>
              <a:rPr lang="cs-CZ" sz="2800" b="1" u="sng" smtClean="0">
                <a:solidFill>
                  <a:srgbClr val="FF0000"/>
                </a:solidFill>
              </a:rPr>
              <a:t>Judaismus</a:t>
            </a:r>
            <a:r>
              <a:rPr lang="cs-CZ" sz="2800" b="1" u="sng" smtClean="0"/>
              <a:t> </a:t>
            </a:r>
          </a:p>
          <a:p>
            <a:pPr eaLnBrk="1" hangingPunct="1">
              <a:buFontTx/>
              <a:buNone/>
            </a:pPr>
            <a:r>
              <a:rPr lang="cs-CZ" sz="2400" b="1" smtClean="0"/>
              <a:t> Izrael se považoval za „vyvolený národ“,</a:t>
            </a:r>
          </a:p>
          <a:p>
            <a:pPr eaLnBrk="1" hangingPunct="1">
              <a:buFontTx/>
              <a:buNone/>
            </a:pPr>
            <a:r>
              <a:rPr lang="cs-CZ" sz="2400" b="1" smtClean="0"/>
              <a:t> usiloval o  získání území </a:t>
            </a:r>
          </a:p>
          <a:p>
            <a:pPr eaLnBrk="1" hangingPunct="1">
              <a:buFontTx/>
              <a:buNone/>
            </a:pPr>
            <a:r>
              <a:rPr lang="cs-CZ" sz="2400" b="1" smtClean="0"/>
              <a:t>„Zaslíbenou zemi“</a:t>
            </a:r>
          </a:p>
          <a:p>
            <a:pPr eaLnBrk="1" hangingPunct="1">
              <a:buFontTx/>
              <a:buNone/>
            </a:pPr>
            <a:r>
              <a:rPr lang="cs-CZ" sz="2400" b="1" i="1" smtClean="0"/>
              <a:t>  "Vypravili se do boje proti Midjánu, jak                                přikázal Hospodin Mojžíšovi, a pobili                                                      všechny muže… Všechna jejich města,                               ve kterých sídlili i všechna jejich hradiště vypálili… Nyní zabijte z dětí  všechna mužského pohlaví i každou ženu, která poznala muže a obcovala s</a:t>
            </a:r>
            <a:r>
              <a:rPr lang="cs-CZ" sz="2400" b="1" smtClean="0"/>
              <a:t> </a:t>
            </a:r>
            <a:r>
              <a:rPr lang="cs-CZ" sz="2400" b="1" i="1" smtClean="0"/>
              <a:t>ním."</a:t>
            </a:r>
            <a:r>
              <a:rPr lang="cs-CZ" sz="2400" b="1" smtClean="0"/>
              <a:t> (Nu 31, 7-17) </a:t>
            </a:r>
          </a:p>
          <a:p>
            <a:pPr eaLnBrk="1" hangingPunct="1"/>
            <a:r>
              <a:rPr lang="cs-CZ" sz="2400" b="1" i="1" smtClean="0"/>
              <a:t>  "Tak praví Hospodin zástupů… Nyní jdi a pobij Amaleka, jako klaté zničte vše, co mu patří. Nebudeš ho šetřit, ale usmrtíš muže i ženu, pachole i kojence, býka i ovci, velblouda i osla." </a:t>
            </a:r>
            <a:r>
              <a:rPr lang="cs-CZ" sz="2400" b="1" smtClean="0"/>
              <a:t>(1S 15, 2-3)</a:t>
            </a:r>
          </a:p>
        </p:txBody>
      </p:sp>
      <p:pic>
        <p:nvPicPr>
          <p:cNvPr id="54276" name="Picture 4" descr="Hospodin"/>
          <p:cNvPicPr>
            <a:picLocks noChangeAspect="1" noChangeArrowheads="1"/>
          </p:cNvPicPr>
          <p:nvPr/>
        </p:nvPicPr>
        <p:blipFill>
          <a:blip r:embed="rId2" cstate="print">
            <a:lum contrast="20000"/>
          </a:blip>
          <a:srcRect l="5096" r="850" b="2159"/>
          <a:stretch>
            <a:fillRect/>
          </a:stretch>
        </p:blipFill>
        <p:spPr bwMode="auto">
          <a:xfrm>
            <a:off x="6548438" y="1143000"/>
            <a:ext cx="22383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565150"/>
          </a:xfrm>
        </p:spPr>
        <p:txBody>
          <a:bodyPr>
            <a:normAutofit fontScale="90000"/>
          </a:bodyPr>
          <a:lstStyle/>
          <a:p>
            <a:pPr eaLnBrk="1" hangingPunct="1"/>
            <a:r>
              <a:rPr lang="cs-CZ" sz="3200" b="1" u="sng" smtClean="0">
                <a:solidFill>
                  <a:srgbClr val="FF0000"/>
                </a:solidFill>
              </a:rPr>
              <a:t>Křesťanství</a:t>
            </a:r>
          </a:p>
        </p:txBody>
      </p:sp>
      <p:sp>
        <p:nvSpPr>
          <p:cNvPr id="55299" name="Rectangle 3"/>
          <p:cNvSpPr>
            <a:spLocks noGrp="1" noChangeArrowheads="1"/>
          </p:cNvSpPr>
          <p:nvPr>
            <p:ph type="body" idx="1"/>
          </p:nvPr>
        </p:nvSpPr>
        <p:spPr>
          <a:xfrm>
            <a:off x="457200" y="836613"/>
            <a:ext cx="8228013" cy="5761037"/>
          </a:xfrm>
        </p:spPr>
        <p:txBody>
          <a:bodyPr/>
          <a:lstStyle/>
          <a:p>
            <a:pPr eaLnBrk="1" hangingPunct="1">
              <a:lnSpc>
                <a:spcPct val="80000"/>
              </a:lnSpc>
              <a:buFontTx/>
              <a:buNone/>
            </a:pPr>
            <a:r>
              <a:rPr lang="cs-CZ" sz="2400" b="1" dirty="0" smtClean="0"/>
              <a:t>                                      </a:t>
            </a:r>
          </a:p>
          <a:p>
            <a:pPr eaLnBrk="1" hangingPunct="1">
              <a:lnSpc>
                <a:spcPct val="80000"/>
              </a:lnSpc>
              <a:buFontTx/>
              <a:buNone/>
            </a:pPr>
            <a:r>
              <a:rPr lang="cs-CZ" sz="2400" b="1" dirty="0" smtClean="0"/>
              <a:t>                                       Vůči Židům </a:t>
            </a:r>
          </a:p>
          <a:p>
            <a:pPr eaLnBrk="1" hangingPunct="1">
              <a:lnSpc>
                <a:spcPct val="80000"/>
              </a:lnSpc>
              <a:buFontTx/>
              <a:buNone/>
            </a:pPr>
            <a:r>
              <a:rPr lang="cs-CZ" sz="2400" b="1" dirty="0" smtClean="0"/>
              <a:t>                              Odmítání Ježíše Krista </a:t>
            </a:r>
          </a:p>
          <a:p>
            <a:pPr eaLnBrk="1" hangingPunct="1">
              <a:lnSpc>
                <a:spcPct val="80000"/>
              </a:lnSpc>
              <a:buFontTx/>
              <a:buNone/>
            </a:pPr>
            <a:r>
              <a:rPr lang="cs-CZ" sz="2400" b="1" dirty="0" smtClean="0"/>
              <a:t>                                 podíl na jeho smrti</a:t>
            </a:r>
          </a:p>
          <a:p>
            <a:pPr eaLnBrk="1" hangingPunct="1">
              <a:lnSpc>
                <a:spcPct val="80000"/>
              </a:lnSpc>
              <a:buFontTx/>
              <a:buNone/>
            </a:pPr>
            <a:endParaRPr lang="cs-CZ" sz="2400" b="1" dirty="0" smtClean="0"/>
          </a:p>
          <a:p>
            <a:pPr eaLnBrk="1" hangingPunct="1">
              <a:lnSpc>
                <a:spcPct val="80000"/>
              </a:lnSpc>
            </a:pPr>
            <a:endParaRPr lang="cs-CZ" sz="2400" b="1" i="1" dirty="0" smtClean="0"/>
          </a:p>
          <a:p>
            <a:pPr eaLnBrk="1" hangingPunct="1">
              <a:lnSpc>
                <a:spcPct val="80000"/>
              </a:lnSpc>
              <a:buFontTx/>
              <a:buNone/>
            </a:pPr>
            <a:r>
              <a:rPr lang="cs-CZ" sz="2400" b="1" i="1" dirty="0" smtClean="0"/>
              <a:t>  „Vím, že jste potomci Abrahamovi; ale chcete mě zabít, neboť pro mé slovo není u vás místa. Já mluvím o tom, co jsem viděl u Otce; a vy děláte, co jste slyšeli od vašeho otce.“ Odpověděli mu: „Náš otec je Abraham.“ </a:t>
            </a:r>
          </a:p>
          <a:p>
            <a:pPr eaLnBrk="1" hangingPunct="1">
              <a:lnSpc>
                <a:spcPct val="80000"/>
              </a:lnSpc>
              <a:buFontTx/>
              <a:buNone/>
            </a:pPr>
            <a:r>
              <a:rPr lang="cs-CZ" sz="2400" b="1" i="1" dirty="0" smtClean="0"/>
              <a:t>    Ježíš jim řekl: „Kdybyste byli děti Abrahamovy, jednali byste jako on. </a:t>
            </a:r>
            <a:r>
              <a:rPr lang="en-GB" sz="2400" b="1" i="1" dirty="0" err="1" smtClean="0"/>
              <a:t>Vá</a:t>
            </a:r>
            <a:r>
              <a:rPr lang="cs-CZ" sz="2400" b="1" i="1" dirty="0" smtClean="0"/>
              <a:t>š</a:t>
            </a:r>
            <a:r>
              <a:rPr lang="en-GB" sz="2400" b="1" i="1" dirty="0" smtClean="0"/>
              <a:t> </a:t>
            </a:r>
            <a:r>
              <a:rPr lang="en-GB" sz="2400" b="1" i="1" dirty="0" err="1" smtClean="0"/>
              <a:t>otec</a:t>
            </a:r>
            <a:r>
              <a:rPr lang="en-GB" sz="2400" b="1" i="1" dirty="0" smtClean="0"/>
              <a:t> je </a:t>
            </a:r>
            <a:r>
              <a:rPr lang="en-GB" sz="2400" b="1" i="1" dirty="0" err="1" smtClean="0"/>
              <a:t>ďábel</a:t>
            </a:r>
            <a:r>
              <a:rPr lang="en-GB" sz="2400" b="1" i="1" dirty="0" smtClean="0"/>
              <a:t> a </a:t>
            </a:r>
            <a:r>
              <a:rPr lang="en-GB" sz="2400" b="1" i="1" dirty="0" err="1" smtClean="0"/>
              <a:t>vy</a:t>
            </a:r>
            <a:r>
              <a:rPr lang="en-GB" sz="2400" b="1" i="1" dirty="0" smtClean="0"/>
              <a:t> </a:t>
            </a:r>
            <a:r>
              <a:rPr lang="en-GB" sz="2400" b="1" i="1" dirty="0" err="1" smtClean="0"/>
              <a:t>chcete</a:t>
            </a:r>
            <a:r>
              <a:rPr lang="en-GB" sz="2400" b="1" i="1" dirty="0" smtClean="0"/>
              <a:t> </a:t>
            </a:r>
            <a:r>
              <a:rPr lang="en-GB" sz="2400" b="1" i="1" dirty="0" err="1" smtClean="0"/>
              <a:t>dělat</a:t>
            </a:r>
            <a:r>
              <a:rPr lang="en-GB" sz="2400" b="1" i="1" dirty="0" smtClean="0"/>
              <a:t>, co on </a:t>
            </a:r>
            <a:r>
              <a:rPr lang="en-GB" sz="2400" b="1" i="1" dirty="0" err="1" smtClean="0"/>
              <a:t>žádá</a:t>
            </a:r>
            <a:r>
              <a:rPr lang="en-GB" sz="2400" b="1" i="1" dirty="0" smtClean="0"/>
              <a:t>. On </a:t>
            </a:r>
            <a:r>
              <a:rPr lang="en-GB" sz="2400" b="1" i="1" dirty="0" err="1" smtClean="0"/>
              <a:t>byl</a:t>
            </a:r>
            <a:r>
              <a:rPr lang="en-GB" sz="2400" b="1" i="1" dirty="0" smtClean="0"/>
              <a:t> </a:t>
            </a:r>
            <a:r>
              <a:rPr lang="en-GB" sz="2400" b="1" i="1" dirty="0" err="1" smtClean="0"/>
              <a:t>vrah</a:t>
            </a:r>
            <a:r>
              <a:rPr lang="en-GB" sz="2400" b="1" i="1" dirty="0" smtClean="0"/>
              <a:t>  </a:t>
            </a:r>
            <a:r>
              <a:rPr lang="en-GB" sz="2400" b="1" i="1" dirty="0" err="1" smtClean="0"/>
              <a:t>od</a:t>
            </a:r>
            <a:r>
              <a:rPr lang="en-GB" sz="2400" b="1" i="1" dirty="0" smtClean="0"/>
              <a:t> </a:t>
            </a:r>
            <a:r>
              <a:rPr lang="en-GB" sz="2400" b="1" i="1" dirty="0" err="1" smtClean="0"/>
              <a:t>počátku</a:t>
            </a:r>
            <a:r>
              <a:rPr lang="en-GB" sz="2400" b="1" i="1" dirty="0" smtClean="0"/>
              <a:t> a </a:t>
            </a:r>
            <a:r>
              <a:rPr lang="en-GB" sz="2400" b="1" i="1" dirty="0" err="1" smtClean="0"/>
              <a:t>nestál</a:t>
            </a:r>
            <a:r>
              <a:rPr lang="en-GB" sz="2400" b="1" i="1" dirty="0" smtClean="0"/>
              <a:t> v </a:t>
            </a:r>
            <a:r>
              <a:rPr lang="en-GB" sz="2400" b="1" i="1" dirty="0" err="1" smtClean="0"/>
              <a:t>pravdě</a:t>
            </a:r>
            <a:r>
              <a:rPr lang="en-GB" sz="2400" b="1" i="1" dirty="0" smtClean="0"/>
              <a:t>,..“</a:t>
            </a:r>
            <a:r>
              <a:rPr lang="en-GB" sz="2400" b="1" dirty="0" smtClean="0"/>
              <a:t> (Jan 8,37-47)</a:t>
            </a:r>
            <a:r>
              <a:rPr lang="ar-SA" sz="2400" b="1" dirty="0" smtClean="0"/>
              <a:t>‏</a:t>
            </a:r>
            <a:endParaRPr lang="cs-CZ" sz="2400" b="1" dirty="0" smtClean="0"/>
          </a:p>
          <a:p>
            <a:pPr eaLnBrk="1" hangingPunct="1">
              <a:lnSpc>
                <a:spcPct val="80000"/>
              </a:lnSpc>
              <a:buFontTx/>
              <a:buNone/>
            </a:pPr>
            <a:r>
              <a:rPr lang="en-GB" sz="2400" b="1" i="1" dirty="0" smtClean="0"/>
              <a:t>„..</a:t>
            </a:r>
            <a:r>
              <a:rPr lang="en-GB" sz="2400" b="1" i="1" dirty="0" err="1" smtClean="0"/>
              <a:t>Krev</a:t>
            </a:r>
            <a:r>
              <a:rPr lang="en-GB" sz="2400" b="1" i="1" dirty="0" smtClean="0"/>
              <a:t> </a:t>
            </a:r>
            <a:r>
              <a:rPr lang="en-GB" sz="2400" b="1" i="1" dirty="0" err="1" smtClean="0"/>
              <a:t>jeho</a:t>
            </a:r>
            <a:r>
              <a:rPr lang="en-GB" sz="2400" b="1" i="1" dirty="0" smtClean="0"/>
              <a:t> </a:t>
            </a:r>
            <a:r>
              <a:rPr lang="en-GB" sz="2400" b="1" i="1" dirty="0" err="1" smtClean="0"/>
              <a:t>na</a:t>
            </a:r>
            <a:r>
              <a:rPr lang="en-GB" sz="2400" b="1" i="1" dirty="0" smtClean="0"/>
              <a:t> </a:t>
            </a:r>
            <a:r>
              <a:rPr lang="en-GB" sz="2400" b="1" i="1" dirty="0" err="1" smtClean="0"/>
              <a:t>nás</a:t>
            </a:r>
            <a:r>
              <a:rPr lang="en-GB" sz="2400" b="1" i="1" dirty="0" smtClean="0"/>
              <a:t> a </a:t>
            </a:r>
            <a:r>
              <a:rPr lang="en-GB" sz="2400" b="1" i="1" dirty="0" err="1" smtClean="0"/>
              <a:t>na</a:t>
            </a:r>
            <a:r>
              <a:rPr lang="en-GB" sz="2400" b="1" i="1" dirty="0" smtClean="0"/>
              <a:t> </a:t>
            </a:r>
            <a:r>
              <a:rPr lang="en-GB" sz="2400" b="1" i="1" dirty="0" err="1" smtClean="0"/>
              <a:t>naše</a:t>
            </a:r>
            <a:r>
              <a:rPr lang="en-GB" sz="2400" b="1" i="1" dirty="0" smtClean="0"/>
              <a:t> </a:t>
            </a:r>
            <a:r>
              <a:rPr lang="en-GB" sz="2400" b="1" i="1" dirty="0" err="1" smtClean="0"/>
              <a:t>děti</a:t>
            </a:r>
            <a:r>
              <a:rPr lang="en-GB" sz="2400" b="1" i="1" dirty="0" smtClean="0"/>
              <a:t>..“</a:t>
            </a:r>
            <a:r>
              <a:rPr lang="en-GB" sz="2400" b="1" dirty="0" smtClean="0"/>
              <a:t> (Mt 27,25)</a:t>
            </a:r>
            <a:r>
              <a:rPr lang="ar-SA" sz="2400" b="1" dirty="0" smtClean="0"/>
              <a:t>‏</a:t>
            </a:r>
            <a:endParaRPr lang="cs-CZ" sz="2400" b="1" dirty="0" smtClean="0"/>
          </a:p>
        </p:txBody>
      </p:sp>
      <p:pic>
        <p:nvPicPr>
          <p:cNvPr id="55300" name="Picture 4" descr="Ježíš učí v chrámě"/>
          <p:cNvPicPr>
            <a:picLocks noChangeAspect="1" noChangeArrowheads="1"/>
          </p:cNvPicPr>
          <p:nvPr/>
        </p:nvPicPr>
        <p:blipFill>
          <a:blip r:embed="rId2" cstate="print"/>
          <a:srcRect/>
          <a:stretch>
            <a:fillRect/>
          </a:stretch>
        </p:blipFill>
        <p:spPr bwMode="auto">
          <a:xfrm>
            <a:off x="107504" y="115888"/>
            <a:ext cx="2220913" cy="2808287"/>
          </a:xfrm>
          <a:prstGeom prst="rect">
            <a:avLst/>
          </a:prstGeom>
          <a:noFill/>
          <a:ln w="9525">
            <a:noFill/>
            <a:miter lim="800000"/>
            <a:headEnd/>
            <a:tailEnd/>
          </a:ln>
        </p:spPr>
      </p:pic>
      <p:pic>
        <p:nvPicPr>
          <p:cNvPr id="55301" name="Picture 5" descr="Ježíš na kříži"/>
          <p:cNvPicPr>
            <a:picLocks noChangeAspect="1" noChangeArrowheads="1"/>
          </p:cNvPicPr>
          <p:nvPr/>
        </p:nvPicPr>
        <p:blipFill>
          <a:blip r:embed="rId3" cstate="print"/>
          <a:srcRect/>
          <a:stretch>
            <a:fillRect/>
          </a:stretch>
        </p:blipFill>
        <p:spPr bwMode="auto">
          <a:xfrm>
            <a:off x="6762750" y="115888"/>
            <a:ext cx="213042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377825"/>
            <a:ext cx="5259388" cy="863600"/>
          </a:xfrm>
        </p:spPr>
        <p:txBody>
          <a:bodyPr>
            <a:normAutofit fontScale="90000"/>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2800" b="1" u="sng" smtClean="0"/>
              <a:t>Vůči Indiánům:</a:t>
            </a:r>
            <a:r>
              <a:rPr lang="cs-CZ" sz="2800" b="1" smtClean="0"/>
              <a:t/>
            </a:r>
            <a:br>
              <a:rPr lang="cs-CZ" sz="2800" b="1" smtClean="0"/>
            </a:br>
            <a:r>
              <a:rPr lang="en-GB" sz="3200" b="1" smtClean="0"/>
              <a:t>Bartolomé de las Casas</a:t>
            </a:r>
            <a:r>
              <a:rPr lang="en-GB" sz="2800" smtClean="0"/>
              <a:t> </a:t>
            </a:r>
          </a:p>
        </p:txBody>
      </p:sp>
      <p:sp>
        <p:nvSpPr>
          <p:cNvPr id="57347" name="Rectangle 3"/>
          <p:cNvSpPr>
            <a:spLocks noGrp="1" noChangeArrowheads="1"/>
          </p:cNvSpPr>
          <p:nvPr>
            <p:ph type="body" idx="1"/>
          </p:nvPr>
        </p:nvSpPr>
        <p:spPr>
          <a:xfrm>
            <a:off x="0" y="4221163"/>
            <a:ext cx="8915400" cy="2636837"/>
          </a:xfrm>
        </p:spPr>
        <p:txBody>
          <a:bodyPr/>
          <a:lstStyle/>
          <a:p>
            <a:pPr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400" b="1" smtClean="0"/>
              <a:t>   </a:t>
            </a:r>
            <a:r>
              <a:rPr lang="en-GB" sz="2400" b="1" smtClean="0"/>
              <a:t>Teologick</a:t>
            </a:r>
            <a:r>
              <a:rPr lang="cs-CZ" sz="2400" b="1" smtClean="0"/>
              <a:t>á</a:t>
            </a:r>
            <a:r>
              <a:rPr lang="en-GB" sz="2400" b="1" smtClean="0"/>
              <a:t> diskuse o tom,  zda indiáni mají duši a mohou být spaseni</a:t>
            </a:r>
            <a:r>
              <a:rPr lang="cs-CZ" sz="2400" b="1" smtClean="0"/>
              <a:t> (1550):</a:t>
            </a:r>
            <a:endParaRPr lang="en-GB" sz="2400" b="1" smtClean="0"/>
          </a:p>
          <a:p>
            <a:pPr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t>   </a:t>
            </a:r>
            <a:r>
              <a:rPr lang="en-GB" sz="2000" b="1" smtClean="0"/>
              <a:t>„</a:t>
            </a:r>
            <a:r>
              <a:rPr lang="en-GB" sz="2000" b="1" i="1" smtClean="0"/>
              <a:t>indiáni jsou nerozumné bytosti a mohou být pro Španěly užiteční a přístupni křesťanství pouze násilným donucením (zotročením)..“</a:t>
            </a:r>
            <a:endParaRPr lang="cs-CZ" sz="2000" b="1" i="1" smtClean="0"/>
          </a:p>
          <a:p>
            <a:pPr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2000" b="1" i="1" smtClean="0"/>
              <a:t>    „jsou to barbarské a nelidské národy, štítící se veškerého civilizovaného života a ctností“</a:t>
            </a:r>
          </a:p>
          <a:p>
            <a:pPr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1800" b="1" smtClean="0"/>
              <a:t>                                       </a:t>
            </a:r>
            <a:r>
              <a:rPr lang="en-GB" sz="1800" b="1" smtClean="0"/>
              <a:t>(Chuan Ginés de Sepulvéda španělský biskup, teolog)</a:t>
            </a:r>
          </a:p>
        </p:txBody>
      </p:sp>
      <p:pic>
        <p:nvPicPr>
          <p:cNvPr id="57348" name="Picture 4"/>
          <p:cNvPicPr>
            <a:picLocks noChangeAspect="1" noChangeArrowheads="1"/>
          </p:cNvPicPr>
          <p:nvPr/>
        </p:nvPicPr>
        <p:blipFill>
          <a:blip r:embed="rId3" cstate="print"/>
          <a:srcRect/>
          <a:stretch>
            <a:fillRect/>
          </a:stretch>
        </p:blipFill>
        <p:spPr bwMode="auto">
          <a:xfrm>
            <a:off x="5999163" y="381000"/>
            <a:ext cx="2916237" cy="3352800"/>
          </a:xfrm>
          <a:prstGeom prst="rect">
            <a:avLst/>
          </a:prstGeom>
          <a:noFill/>
          <a:ln w="9525">
            <a:noFill/>
            <a:round/>
            <a:headEnd/>
            <a:tailEnd/>
          </a:ln>
        </p:spPr>
      </p:pic>
      <p:sp>
        <p:nvSpPr>
          <p:cNvPr id="57349" name="Text Box 5"/>
          <p:cNvSpPr txBox="1">
            <a:spLocks noChangeArrowheads="1"/>
          </p:cNvSpPr>
          <p:nvPr/>
        </p:nvSpPr>
        <p:spPr bwMode="auto">
          <a:xfrm>
            <a:off x="136525" y="1412875"/>
            <a:ext cx="5807075" cy="32305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FF"/>
                </a:solidFill>
              </a:rPr>
              <a:t>O zemí indijských pustošení a vylidňování zpráva nejstručnější</a:t>
            </a:r>
            <a:r>
              <a:rPr lang="en-GB" sz="2000" b="1">
                <a:solidFill>
                  <a:srgbClr val="0000FF"/>
                </a:solidFill>
              </a:rPr>
              <a:t>  (1552)</a:t>
            </a:r>
            <a:r>
              <a:rPr lang="ar-SA" sz="2000" b="1">
                <a:solidFill>
                  <a:srgbClr val="0000FF"/>
                </a:solidFill>
                <a:cs typeface="Arial" charset="0"/>
              </a:rPr>
              <a:t>‏</a:t>
            </a:r>
            <a:endParaRPr lang="en-GB" sz="2000" b="1">
              <a:solidFill>
                <a:srgbClr val="0000FF"/>
              </a:solidFill>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i="1">
              <a:solidFill>
                <a:srgbClr val="0000FF"/>
              </a:solidFill>
            </a:endParaRPr>
          </a:p>
          <a:p>
            <a: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00"/>
                </a:solidFill>
              </a:rPr>
              <a:t>„..Zanechávám Ježíše Krista, našeho pána, v Indios, zešlehaného, zbičovaného, ztlučeného a křižovaného ne jednou, ale tisíckrát. Tak se chovají Španělé, kteří pošlapávají a ničí ony národy…“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44450"/>
            <a:ext cx="8228013" cy="779463"/>
          </a:xfrm>
        </p:spPr>
        <p:txBody>
          <a:bodyPr>
            <a:normAutofit fontScale="90000"/>
          </a:bodyPr>
          <a:lstStyle/>
          <a:p>
            <a:pPr eaLnBrk="1" hangingPunct="1"/>
            <a:r>
              <a:rPr lang="cs-CZ" b="1" smtClean="0">
                <a:solidFill>
                  <a:srgbClr val="FF0000"/>
                </a:solidFill>
              </a:rPr>
              <a:t/>
            </a:r>
            <a:br>
              <a:rPr lang="cs-CZ" b="1" smtClean="0">
                <a:solidFill>
                  <a:srgbClr val="FF0000"/>
                </a:solidFill>
              </a:rPr>
            </a:br>
            <a:r>
              <a:rPr lang="cs-CZ" sz="4000" b="1" smtClean="0">
                <a:solidFill>
                  <a:srgbClr val="FF0000"/>
                </a:solidFill>
              </a:rPr>
              <a:t>Co je rasismus?</a:t>
            </a:r>
            <a:br>
              <a:rPr lang="cs-CZ" sz="4000" b="1" smtClean="0">
                <a:solidFill>
                  <a:srgbClr val="FF0000"/>
                </a:solidFill>
              </a:rPr>
            </a:br>
            <a:endParaRPr lang="cs-CZ" sz="4000" b="1" smtClean="0">
              <a:solidFill>
                <a:srgbClr val="FF0000"/>
              </a:solidFill>
            </a:endParaRPr>
          </a:p>
        </p:txBody>
      </p:sp>
      <p:sp>
        <p:nvSpPr>
          <p:cNvPr id="39939" name="Rectangle 3"/>
          <p:cNvSpPr>
            <a:spLocks noGrp="1" noChangeArrowheads="1"/>
          </p:cNvSpPr>
          <p:nvPr>
            <p:ph type="body" idx="4294967295"/>
          </p:nvPr>
        </p:nvSpPr>
        <p:spPr>
          <a:xfrm>
            <a:off x="107950" y="762000"/>
            <a:ext cx="8767763" cy="5876925"/>
          </a:xfrm>
        </p:spPr>
        <p:txBody>
          <a:bodyPr/>
          <a:lstStyle/>
          <a:p>
            <a:pPr eaLnBrk="1" hangingPunct="1">
              <a:lnSpc>
                <a:spcPct val="80000"/>
              </a:lnSpc>
              <a:buFontTx/>
              <a:buNone/>
            </a:pPr>
            <a:r>
              <a:rPr lang="cs-CZ" sz="2000" b="1" i="1" dirty="0" smtClean="0"/>
              <a:t>    Představy, myšlenky, předsudky a teorie o  </a:t>
            </a:r>
          </a:p>
          <a:p>
            <a:pPr eaLnBrk="1" hangingPunct="1">
              <a:lnSpc>
                <a:spcPct val="80000"/>
              </a:lnSpc>
              <a:buFontTx/>
              <a:buNone/>
            </a:pPr>
            <a:r>
              <a:rPr lang="cs-CZ" sz="2000" b="1" i="1" dirty="0" smtClean="0"/>
              <a:t>    fyzické a duševní nerovnosti, nerovnoprávnosti </a:t>
            </a:r>
          </a:p>
          <a:p>
            <a:pPr eaLnBrk="1" hangingPunct="1">
              <a:lnSpc>
                <a:spcPct val="80000"/>
              </a:lnSpc>
              <a:buFontTx/>
              <a:buNone/>
            </a:pPr>
            <a:r>
              <a:rPr lang="cs-CZ" sz="2000" b="1" i="1" dirty="0" smtClean="0"/>
              <a:t>    různých ras a etnik.</a:t>
            </a:r>
          </a:p>
          <a:p>
            <a:pPr eaLnBrk="1" hangingPunct="1">
              <a:lnSpc>
                <a:spcPct val="80000"/>
              </a:lnSpc>
              <a:buFontTx/>
              <a:buNone/>
            </a:pPr>
            <a:r>
              <a:rPr lang="cs-CZ" sz="2000" b="1" i="1" dirty="0" smtClean="0"/>
              <a:t>    Pocity a postoje odporu a nepřátelství, nenávisti</a:t>
            </a:r>
          </a:p>
          <a:p>
            <a:pPr eaLnBrk="1" hangingPunct="1">
              <a:lnSpc>
                <a:spcPct val="80000"/>
              </a:lnSpc>
              <a:buFontTx/>
              <a:buNone/>
            </a:pPr>
            <a:r>
              <a:rPr lang="cs-CZ" sz="2000" b="1" i="1" dirty="0" smtClean="0"/>
              <a:t>    jedinců jedné etnické skupiny (národa) vůči jiné(mu) </a:t>
            </a:r>
          </a:p>
          <a:p>
            <a:pPr eaLnBrk="1" hangingPunct="1">
              <a:lnSpc>
                <a:spcPct val="80000"/>
              </a:lnSpc>
            </a:pPr>
            <a:endParaRPr lang="cs-CZ" sz="2000" b="1" i="1" dirty="0" smtClean="0"/>
          </a:p>
          <a:p>
            <a:pPr eaLnBrk="1" hangingPunct="1">
              <a:lnSpc>
                <a:spcPct val="80000"/>
              </a:lnSpc>
            </a:pPr>
            <a:endParaRPr lang="cs-CZ" sz="2000" b="1" i="1" dirty="0" smtClean="0"/>
          </a:p>
          <a:p>
            <a:pPr eaLnBrk="1" hangingPunct="1">
              <a:lnSpc>
                <a:spcPct val="80000"/>
              </a:lnSpc>
            </a:pPr>
            <a:endParaRPr lang="cs-CZ" sz="2000" b="1" i="1" dirty="0" smtClean="0"/>
          </a:p>
          <a:p>
            <a:pPr eaLnBrk="1" hangingPunct="1">
              <a:lnSpc>
                <a:spcPct val="80000"/>
              </a:lnSpc>
            </a:pPr>
            <a:endParaRPr lang="cs-CZ" sz="2000" b="1" i="1" dirty="0" smtClean="0"/>
          </a:p>
          <a:p>
            <a:pPr eaLnBrk="1" hangingPunct="1">
              <a:lnSpc>
                <a:spcPct val="80000"/>
              </a:lnSpc>
            </a:pPr>
            <a:endParaRPr lang="cs-CZ" sz="2000" b="1" i="1" dirty="0" smtClean="0"/>
          </a:p>
          <a:p>
            <a:pPr eaLnBrk="1" hangingPunct="1">
              <a:lnSpc>
                <a:spcPct val="80000"/>
              </a:lnSpc>
              <a:buFontTx/>
              <a:buNone/>
            </a:pPr>
            <a:r>
              <a:rPr lang="cs-CZ" sz="2000" b="1" i="1" dirty="0" smtClean="0"/>
              <a:t> Činy z nich vycházející:</a:t>
            </a:r>
            <a:endParaRPr lang="cs-CZ" sz="2000" dirty="0" smtClean="0"/>
          </a:p>
          <a:p>
            <a:pPr eaLnBrk="1" hangingPunct="1">
              <a:lnSpc>
                <a:spcPct val="80000"/>
              </a:lnSpc>
            </a:pPr>
            <a:r>
              <a:rPr lang="cs-CZ" sz="2000" b="1" i="1" dirty="0" smtClean="0"/>
              <a:t>Diskriminace</a:t>
            </a:r>
          </a:p>
          <a:p>
            <a:pPr eaLnBrk="1" hangingPunct="1">
              <a:lnSpc>
                <a:spcPct val="80000"/>
              </a:lnSpc>
            </a:pPr>
            <a:r>
              <a:rPr lang="cs-CZ" sz="2000" b="1" i="1" dirty="0" smtClean="0"/>
              <a:t>Rasové  (etnické) konflikty, rasové násilí</a:t>
            </a:r>
          </a:p>
          <a:p>
            <a:pPr eaLnBrk="1" hangingPunct="1">
              <a:lnSpc>
                <a:spcPct val="80000"/>
              </a:lnSpc>
            </a:pPr>
            <a:endParaRPr lang="cs-CZ" sz="2000" i="1" dirty="0" smtClean="0"/>
          </a:p>
          <a:p>
            <a:pPr eaLnBrk="1" hangingPunct="1">
              <a:lnSpc>
                <a:spcPct val="80000"/>
              </a:lnSpc>
            </a:pPr>
            <a:endParaRPr lang="cs-CZ" sz="2000" b="1" i="1" dirty="0" smtClean="0"/>
          </a:p>
          <a:p>
            <a:pPr eaLnBrk="1" hangingPunct="1">
              <a:lnSpc>
                <a:spcPct val="80000"/>
              </a:lnSpc>
            </a:pPr>
            <a:endParaRPr lang="cs-CZ" sz="2000" b="1" i="1" dirty="0" smtClean="0"/>
          </a:p>
          <a:p>
            <a:pPr eaLnBrk="1" hangingPunct="1">
              <a:lnSpc>
                <a:spcPct val="80000"/>
              </a:lnSpc>
              <a:buFontTx/>
              <a:buNone/>
            </a:pPr>
            <a:r>
              <a:rPr lang="cs-CZ" sz="2000" b="1" i="1" dirty="0" smtClean="0"/>
              <a:t>      </a:t>
            </a:r>
          </a:p>
          <a:p>
            <a:pPr eaLnBrk="1" hangingPunct="1">
              <a:lnSpc>
                <a:spcPct val="80000"/>
              </a:lnSpc>
            </a:pPr>
            <a:endParaRPr lang="cs-CZ" sz="2000" b="1" i="1" dirty="0" smtClean="0"/>
          </a:p>
        </p:txBody>
      </p:sp>
      <p:pic>
        <p:nvPicPr>
          <p:cNvPr id="39940" name="Picture 4" descr="clanok_foto_966"/>
          <p:cNvPicPr>
            <a:picLocks noChangeAspect="1" noChangeArrowheads="1"/>
          </p:cNvPicPr>
          <p:nvPr/>
        </p:nvPicPr>
        <p:blipFill>
          <a:blip r:embed="rId2" cstate="print"/>
          <a:srcRect/>
          <a:stretch>
            <a:fillRect/>
          </a:stretch>
        </p:blipFill>
        <p:spPr bwMode="auto">
          <a:xfrm>
            <a:off x="6934200" y="304800"/>
            <a:ext cx="1752600" cy="1752600"/>
          </a:xfrm>
          <a:prstGeom prst="rect">
            <a:avLst/>
          </a:prstGeom>
          <a:noFill/>
          <a:ln w="9525">
            <a:noFill/>
            <a:miter lim="800000"/>
            <a:headEnd/>
            <a:tailEnd/>
          </a:ln>
        </p:spPr>
      </p:pic>
      <p:pic>
        <p:nvPicPr>
          <p:cNvPr id="39941" name="Picture 5" descr="ANd9GcTTkqM91BrRq6Fnvr4-YpibS6k4xfmhIL_2gfI9-rIvdceG_IENwQ"/>
          <p:cNvPicPr>
            <a:picLocks noChangeAspect="1" noChangeArrowheads="1"/>
          </p:cNvPicPr>
          <p:nvPr/>
        </p:nvPicPr>
        <p:blipFill>
          <a:blip r:embed="rId3" cstate="print">
            <a:lum bright="-30000" contrast="42000"/>
          </a:blip>
          <a:srcRect/>
          <a:stretch>
            <a:fillRect/>
          </a:stretch>
        </p:blipFill>
        <p:spPr bwMode="auto">
          <a:xfrm>
            <a:off x="6964164" y="2564904"/>
            <a:ext cx="1784300" cy="1015803"/>
          </a:xfrm>
          <a:prstGeom prst="rect">
            <a:avLst/>
          </a:prstGeom>
          <a:noFill/>
          <a:ln w="9525">
            <a:noFill/>
            <a:miter lim="800000"/>
            <a:headEnd/>
            <a:tailEnd/>
          </a:ln>
        </p:spPr>
      </p:pic>
      <p:pic>
        <p:nvPicPr>
          <p:cNvPr id="39942" name="Picture 6" descr="ANd9GcTSAej92EG_-sESK9DC58u0vMV3t6p5VxLQoN9m_DmXcpbfreHprA"/>
          <p:cNvPicPr>
            <a:picLocks noChangeAspect="1" noChangeArrowheads="1"/>
          </p:cNvPicPr>
          <p:nvPr/>
        </p:nvPicPr>
        <p:blipFill>
          <a:blip r:embed="rId4" cstate="print"/>
          <a:srcRect/>
          <a:stretch>
            <a:fillRect/>
          </a:stretch>
        </p:blipFill>
        <p:spPr bwMode="auto">
          <a:xfrm>
            <a:off x="2667000" y="2420888"/>
            <a:ext cx="1184275" cy="1477963"/>
          </a:xfrm>
          <a:prstGeom prst="rect">
            <a:avLst/>
          </a:prstGeom>
          <a:noFill/>
          <a:ln w="9525">
            <a:noFill/>
            <a:miter lim="800000"/>
            <a:headEnd/>
            <a:tailEnd/>
          </a:ln>
        </p:spPr>
      </p:pic>
      <p:pic>
        <p:nvPicPr>
          <p:cNvPr id="39943" name="Picture 7" descr="nenavist"/>
          <p:cNvPicPr>
            <a:picLocks noChangeAspect="1" noChangeArrowheads="1"/>
          </p:cNvPicPr>
          <p:nvPr/>
        </p:nvPicPr>
        <p:blipFill>
          <a:blip r:embed="rId5" cstate="print"/>
          <a:srcRect/>
          <a:stretch>
            <a:fillRect/>
          </a:stretch>
        </p:blipFill>
        <p:spPr bwMode="auto">
          <a:xfrm>
            <a:off x="533400" y="2420888"/>
            <a:ext cx="1828800" cy="1311275"/>
          </a:xfrm>
          <a:prstGeom prst="rect">
            <a:avLst/>
          </a:prstGeom>
          <a:noFill/>
          <a:ln w="9525">
            <a:noFill/>
            <a:miter lim="800000"/>
            <a:headEnd/>
            <a:tailEnd/>
          </a:ln>
        </p:spPr>
      </p:pic>
      <p:pic>
        <p:nvPicPr>
          <p:cNvPr id="39944" name="Picture 8" descr="ANd9GcTzrH7VOtdbkzpdWnN93nU8DUoqeVco9mB7DhneC0cluyHLD9RU"/>
          <p:cNvPicPr>
            <a:picLocks noChangeAspect="1" noChangeArrowheads="1"/>
          </p:cNvPicPr>
          <p:nvPr/>
        </p:nvPicPr>
        <p:blipFill>
          <a:blip r:embed="rId6" cstate="print"/>
          <a:srcRect/>
          <a:stretch>
            <a:fillRect/>
          </a:stretch>
        </p:blipFill>
        <p:spPr bwMode="auto">
          <a:xfrm>
            <a:off x="6705600" y="4038600"/>
            <a:ext cx="2362200" cy="1327150"/>
          </a:xfrm>
          <a:prstGeom prst="rect">
            <a:avLst/>
          </a:prstGeom>
          <a:noFill/>
          <a:ln w="9525">
            <a:noFill/>
            <a:miter lim="800000"/>
            <a:headEnd/>
            <a:tailEnd/>
          </a:ln>
        </p:spPr>
      </p:pic>
      <p:sp>
        <p:nvSpPr>
          <p:cNvPr id="39945" name="AutoShape 9"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cs-CZ"/>
          </a:p>
        </p:txBody>
      </p:sp>
      <p:sp>
        <p:nvSpPr>
          <p:cNvPr id="39946" name="AutoShape 10"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cs-CZ"/>
          </a:p>
        </p:txBody>
      </p:sp>
      <p:sp>
        <p:nvSpPr>
          <p:cNvPr id="39947" name="AutoShape 11"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cs-CZ"/>
          </a:p>
        </p:txBody>
      </p:sp>
      <p:pic>
        <p:nvPicPr>
          <p:cNvPr id="39948" name="Picture 12" descr="319786-top_foto1-hfisu"/>
          <p:cNvPicPr>
            <a:picLocks noChangeAspect="1" noChangeArrowheads="1"/>
          </p:cNvPicPr>
          <p:nvPr/>
        </p:nvPicPr>
        <p:blipFill>
          <a:blip r:embed="rId7" cstate="print"/>
          <a:srcRect/>
          <a:stretch>
            <a:fillRect/>
          </a:stretch>
        </p:blipFill>
        <p:spPr bwMode="auto">
          <a:xfrm>
            <a:off x="76201" y="5157192"/>
            <a:ext cx="2551584" cy="1433575"/>
          </a:xfrm>
          <a:prstGeom prst="rect">
            <a:avLst/>
          </a:prstGeom>
          <a:noFill/>
          <a:ln w="9525">
            <a:noFill/>
            <a:miter lim="800000"/>
            <a:headEnd/>
            <a:tailEnd/>
          </a:ln>
        </p:spPr>
      </p:pic>
      <p:pic>
        <p:nvPicPr>
          <p:cNvPr id="39949" name="Picture 13" descr="ANd9GcRNbJBZSY6sQU1bxaotJwy5Z8VIoHjCSzpxrAKhRLOD2rUnfDTi9A"/>
          <p:cNvPicPr>
            <a:picLocks noChangeAspect="1" noChangeArrowheads="1"/>
          </p:cNvPicPr>
          <p:nvPr/>
        </p:nvPicPr>
        <p:blipFill>
          <a:blip r:embed="rId8" cstate="print"/>
          <a:srcRect/>
          <a:stretch>
            <a:fillRect/>
          </a:stretch>
        </p:blipFill>
        <p:spPr bwMode="auto">
          <a:xfrm>
            <a:off x="4054475" y="2492896"/>
            <a:ext cx="1965325" cy="1209675"/>
          </a:xfrm>
          <a:prstGeom prst="rect">
            <a:avLst/>
          </a:prstGeom>
          <a:noFill/>
          <a:ln w="9525">
            <a:noFill/>
            <a:miter lim="800000"/>
            <a:headEnd/>
            <a:tailEnd/>
          </a:ln>
        </p:spPr>
      </p:pic>
      <p:pic>
        <p:nvPicPr>
          <p:cNvPr id="39950" name="Picture 14" descr="nezamestnanost"/>
          <p:cNvPicPr>
            <a:picLocks noChangeAspect="1" noChangeArrowheads="1"/>
          </p:cNvPicPr>
          <p:nvPr/>
        </p:nvPicPr>
        <p:blipFill>
          <a:blip r:embed="rId9" cstate="print"/>
          <a:srcRect l="20670"/>
          <a:stretch>
            <a:fillRect/>
          </a:stretch>
        </p:blipFill>
        <p:spPr bwMode="auto">
          <a:xfrm>
            <a:off x="2843808" y="5157192"/>
            <a:ext cx="1893168" cy="1353885"/>
          </a:xfrm>
          <a:prstGeom prst="rect">
            <a:avLst/>
          </a:prstGeom>
          <a:noFill/>
          <a:ln w="9525">
            <a:noFill/>
            <a:miter lim="800000"/>
            <a:headEnd/>
            <a:tailEnd/>
          </a:ln>
        </p:spPr>
      </p:pic>
      <p:pic>
        <p:nvPicPr>
          <p:cNvPr id="39951" name="Picture 15" descr="ANd9GcRUTWHEMXbaNZy1c49hI6YbaxveQMq9ehjGQzWFuBcdxZEkOdo5y7n8Zwc"/>
          <p:cNvPicPr>
            <a:picLocks noChangeAspect="1" noChangeArrowheads="1"/>
          </p:cNvPicPr>
          <p:nvPr/>
        </p:nvPicPr>
        <p:blipFill>
          <a:blip r:embed="rId10" cstate="print"/>
          <a:srcRect/>
          <a:stretch>
            <a:fillRect/>
          </a:stretch>
        </p:blipFill>
        <p:spPr bwMode="auto">
          <a:xfrm>
            <a:off x="6667500" y="5251450"/>
            <a:ext cx="2324100" cy="1284288"/>
          </a:xfrm>
          <a:prstGeom prst="rect">
            <a:avLst/>
          </a:prstGeom>
          <a:noFill/>
          <a:ln w="9525">
            <a:noFill/>
            <a:miter lim="800000"/>
            <a:headEnd/>
            <a:tailEnd/>
          </a:ln>
        </p:spPr>
      </p:pic>
      <p:pic>
        <p:nvPicPr>
          <p:cNvPr id="39952" name="Picture 16" descr="ANd9GcQVtxMkgcx4I-X5M0BgO-LH4PKsbYCQQ0o6BGEaNbP9OFvbvw3FTA"/>
          <p:cNvPicPr>
            <a:picLocks noChangeAspect="1" noChangeArrowheads="1"/>
          </p:cNvPicPr>
          <p:nvPr/>
        </p:nvPicPr>
        <p:blipFill>
          <a:blip r:embed="rId11" cstate="print"/>
          <a:srcRect/>
          <a:stretch>
            <a:fillRect/>
          </a:stretch>
        </p:blipFill>
        <p:spPr bwMode="auto">
          <a:xfrm>
            <a:off x="4800600" y="5157192"/>
            <a:ext cx="1715616" cy="140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508000"/>
          </a:xfrm>
        </p:spPr>
        <p:txBody>
          <a:bodyPr>
            <a:normAutofit fontScale="90000"/>
          </a:bodyPr>
          <a:lstStyle/>
          <a:p>
            <a:pPr algn="l" eaLnBrk="1" hangingPunct="1"/>
            <a:r>
              <a:rPr lang="cs-CZ" sz="2800" b="1" u="sng" smtClean="0"/>
              <a:t>Vůči Arabům (muslimům):</a:t>
            </a:r>
          </a:p>
        </p:txBody>
      </p:sp>
      <p:sp>
        <p:nvSpPr>
          <p:cNvPr id="58371" name="Rectangle 3"/>
          <p:cNvSpPr>
            <a:spLocks noGrp="1" noChangeArrowheads="1"/>
          </p:cNvSpPr>
          <p:nvPr>
            <p:ph type="body" idx="1"/>
          </p:nvPr>
        </p:nvSpPr>
        <p:spPr>
          <a:xfrm>
            <a:off x="0" y="692150"/>
            <a:ext cx="8893175" cy="6481763"/>
          </a:xfrm>
        </p:spPr>
        <p:txBody>
          <a:bodyPr/>
          <a:lstStyle/>
          <a:p>
            <a:pPr eaLnBrk="1" hangingPunct="1">
              <a:lnSpc>
                <a:spcPct val="80000"/>
              </a:lnSpc>
              <a:buFontTx/>
              <a:buNone/>
            </a:pPr>
            <a:r>
              <a:rPr lang="cs-CZ" sz="1600" b="1" smtClean="0"/>
              <a:t>                                                    </a:t>
            </a:r>
            <a:r>
              <a:rPr lang="cs-CZ" sz="2000" b="1" smtClean="0"/>
              <a:t>Křížové výpravy </a:t>
            </a:r>
          </a:p>
          <a:p>
            <a:pPr eaLnBrk="1" hangingPunct="1">
              <a:lnSpc>
                <a:spcPct val="80000"/>
              </a:lnSpc>
              <a:buFontTx/>
              <a:buNone/>
            </a:pPr>
            <a:r>
              <a:rPr lang="cs-CZ" sz="2000" b="1" smtClean="0"/>
              <a:t>                                               11. – 13. století</a:t>
            </a:r>
          </a:p>
          <a:p>
            <a:pPr eaLnBrk="1" hangingPunct="1">
              <a:lnSpc>
                <a:spcPct val="80000"/>
              </a:lnSpc>
            </a:pPr>
            <a:endParaRPr lang="cs-CZ" sz="2000" b="1" smtClean="0"/>
          </a:p>
          <a:p>
            <a:pPr eaLnBrk="1" hangingPunct="1">
              <a:lnSpc>
                <a:spcPct val="80000"/>
              </a:lnSpc>
            </a:pPr>
            <a:endParaRPr lang="cs-CZ" sz="1800" b="1" smtClean="0"/>
          </a:p>
          <a:p>
            <a:pPr eaLnBrk="1" hangingPunct="1">
              <a:lnSpc>
                <a:spcPct val="80000"/>
              </a:lnSpc>
            </a:pPr>
            <a:endParaRPr lang="cs-CZ" sz="1800" b="1" smtClean="0"/>
          </a:p>
          <a:p>
            <a:pPr eaLnBrk="1" hangingPunct="1">
              <a:lnSpc>
                <a:spcPct val="80000"/>
              </a:lnSpc>
            </a:pPr>
            <a:endParaRPr lang="cs-CZ" sz="1800" b="1" smtClean="0"/>
          </a:p>
          <a:p>
            <a:pPr eaLnBrk="1" hangingPunct="1">
              <a:lnSpc>
                <a:spcPct val="80000"/>
              </a:lnSpc>
            </a:pPr>
            <a:endParaRPr lang="cs-CZ" sz="1800" b="1" smtClean="0"/>
          </a:p>
          <a:p>
            <a:pPr eaLnBrk="1" hangingPunct="1">
              <a:lnSpc>
                <a:spcPct val="80000"/>
              </a:lnSpc>
            </a:pPr>
            <a:endParaRPr lang="cs-CZ" sz="1800" b="1" smtClean="0"/>
          </a:p>
          <a:p>
            <a:pPr eaLnBrk="1" hangingPunct="1">
              <a:lnSpc>
                <a:spcPct val="80000"/>
              </a:lnSpc>
              <a:buFontTx/>
              <a:buNone/>
            </a:pPr>
            <a:endParaRPr lang="cs-CZ" sz="1600" b="1" smtClean="0"/>
          </a:p>
          <a:p>
            <a:pPr eaLnBrk="1" hangingPunct="1">
              <a:lnSpc>
                <a:spcPct val="80000"/>
              </a:lnSpc>
              <a:buFontTx/>
              <a:buNone/>
            </a:pPr>
            <a:endParaRPr lang="cs-CZ" sz="1600" b="1" smtClean="0"/>
          </a:p>
          <a:p>
            <a:pPr eaLnBrk="1" hangingPunct="1">
              <a:lnSpc>
                <a:spcPct val="80000"/>
              </a:lnSpc>
              <a:buFontTx/>
              <a:buNone/>
            </a:pPr>
            <a:r>
              <a:rPr lang="cs-CZ" sz="2000" b="1" smtClean="0"/>
              <a:t>Reconquista 11. – 13. století</a:t>
            </a:r>
          </a:p>
          <a:p>
            <a:pPr eaLnBrk="1" hangingPunct="1">
              <a:lnSpc>
                <a:spcPct val="80000"/>
              </a:lnSpc>
              <a:buFontTx/>
              <a:buNone/>
            </a:pPr>
            <a:r>
              <a:rPr lang="cs-CZ" sz="2000" b="1" smtClean="0"/>
              <a:t> (znovudobytí Pyrenejského </a:t>
            </a:r>
          </a:p>
          <a:p>
            <a:pPr eaLnBrk="1" hangingPunct="1">
              <a:lnSpc>
                <a:spcPct val="80000"/>
              </a:lnSpc>
              <a:buFontTx/>
              <a:buNone/>
            </a:pPr>
            <a:r>
              <a:rPr lang="cs-CZ" sz="2000" b="1" smtClean="0"/>
              <a:t>poloostrova</a:t>
            </a:r>
            <a:r>
              <a:rPr lang="cs-CZ" sz="1600" b="1" smtClean="0"/>
              <a:t>)</a:t>
            </a:r>
            <a:r>
              <a:rPr lang="cs-CZ" sz="1800" b="1" smtClean="0"/>
              <a:t> </a:t>
            </a:r>
          </a:p>
          <a:p>
            <a:pPr eaLnBrk="1" hangingPunct="1">
              <a:lnSpc>
                <a:spcPct val="80000"/>
              </a:lnSpc>
            </a:pPr>
            <a:endParaRPr lang="cs-CZ" sz="1800" b="1" smtClean="0"/>
          </a:p>
          <a:p>
            <a:pPr eaLnBrk="1" hangingPunct="1">
              <a:lnSpc>
                <a:spcPct val="80000"/>
              </a:lnSpc>
            </a:pPr>
            <a:endParaRPr lang="cs-CZ" sz="1800" b="1" smtClean="0"/>
          </a:p>
          <a:p>
            <a:pPr eaLnBrk="1" hangingPunct="1">
              <a:lnSpc>
                <a:spcPct val="80000"/>
              </a:lnSpc>
              <a:buFontTx/>
              <a:buNone/>
            </a:pPr>
            <a:r>
              <a:rPr lang="cs-CZ" sz="2000" b="1" smtClean="0"/>
              <a:t>    </a:t>
            </a:r>
          </a:p>
          <a:p>
            <a:pPr eaLnBrk="1" hangingPunct="1">
              <a:lnSpc>
                <a:spcPct val="80000"/>
              </a:lnSpc>
              <a:buFontTx/>
              <a:buNone/>
            </a:pPr>
            <a:endParaRPr lang="cs-CZ" sz="2400" b="1" smtClean="0"/>
          </a:p>
          <a:p>
            <a:pPr eaLnBrk="1" hangingPunct="1">
              <a:lnSpc>
                <a:spcPct val="80000"/>
              </a:lnSpc>
              <a:buFontTx/>
              <a:buNone/>
            </a:pPr>
            <a:r>
              <a:rPr lang="cs-CZ" sz="2400" b="1" smtClean="0"/>
              <a:t>V 15. a 16. století ve Španělsku vznikla a uplatňovala se proti Židům a Arabům (Maurům) doktrína </a:t>
            </a:r>
          </a:p>
          <a:p>
            <a:pPr eaLnBrk="1" hangingPunct="1">
              <a:lnSpc>
                <a:spcPct val="80000"/>
              </a:lnSpc>
              <a:buFontTx/>
              <a:buNone/>
            </a:pPr>
            <a:r>
              <a:rPr lang="cs-CZ" sz="2400" b="1" i="1" smtClean="0"/>
              <a:t>   limpieza de sangre </a:t>
            </a:r>
            <a:r>
              <a:rPr lang="cs-CZ" sz="2400" b="1" smtClean="0"/>
              <a:t>(čistoty krve) </a:t>
            </a:r>
          </a:p>
          <a:p>
            <a:pPr eaLnBrk="1" hangingPunct="1">
              <a:lnSpc>
                <a:spcPct val="80000"/>
              </a:lnSpc>
              <a:buFontTx/>
              <a:buNone/>
            </a:pPr>
            <a:r>
              <a:rPr lang="cs-CZ" sz="1800" b="1" smtClean="0"/>
              <a:t>    </a:t>
            </a:r>
          </a:p>
        </p:txBody>
      </p:sp>
      <p:pic>
        <p:nvPicPr>
          <p:cNvPr id="58372" name="Picture 4" descr="Křižácké výpravy 2"/>
          <p:cNvPicPr>
            <a:picLocks noChangeAspect="1" noChangeArrowheads="1"/>
          </p:cNvPicPr>
          <p:nvPr/>
        </p:nvPicPr>
        <p:blipFill>
          <a:blip r:embed="rId2" cstate="print"/>
          <a:srcRect/>
          <a:stretch>
            <a:fillRect/>
          </a:stretch>
        </p:blipFill>
        <p:spPr bwMode="auto">
          <a:xfrm>
            <a:off x="395288" y="765175"/>
            <a:ext cx="1905000" cy="2628900"/>
          </a:xfrm>
          <a:prstGeom prst="rect">
            <a:avLst/>
          </a:prstGeom>
          <a:noFill/>
          <a:ln w="9525">
            <a:noFill/>
            <a:miter lim="800000"/>
            <a:headEnd/>
            <a:tailEnd/>
          </a:ln>
        </p:spPr>
      </p:pic>
      <p:pic>
        <p:nvPicPr>
          <p:cNvPr id="58373" name="Picture 5" descr="Křižácké výpravy - Cařihrad"/>
          <p:cNvPicPr>
            <a:picLocks noChangeAspect="1" noChangeArrowheads="1"/>
          </p:cNvPicPr>
          <p:nvPr/>
        </p:nvPicPr>
        <p:blipFill>
          <a:blip r:embed="rId3" cstate="print"/>
          <a:srcRect/>
          <a:stretch>
            <a:fillRect/>
          </a:stretch>
        </p:blipFill>
        <p:spPr bwMode="auto">
          <a:xfrm>
            <a:off x="2987675" y="1484313"/>
            <a:ext cx="2286000" cy="1943100"/>
          </a:xfrm>
          <a:prstGeom prst="rect">
            <a:avLst/>
          </a:prstGeom>
          <a:noFill/>
          <a:ln w="9525">
            <a:noFill/>
            <a:miter lim="800000"/>
            <a:headEnd/>
            <a:tailEnd/>
          </a:ln>
        </p:spPr>
      </p:pic>
      <p:pic>
        <p:nvPicPr>
          <p:cNvPr id="58374" name="Picture 6" descr="Křižové výpravy mapa"/>
          <p:cNvPicPr>
            <a:picLocks noChangeAspect="1" noChangeArrowheads="1"/>
          </p:cNvPicPr>
          <p:nvPr/>
        </p:nvPicPr>
        <p:blipFill>
          <a:blip r:embed="rId4" cstate="print"/>
          <a:srcRect/>
          <a:stretch>
            <a:fillRect/>
          </a:stretch>
        </p:blipFill>
        <p:spPr bwMode="auto">
          <a:xfrm>
            <a:off x="6161088" y="333375"/>
            <a:ext cx="2646362" cy="3095625"/>
          </a:xfrm>
          <a:prstGeom prst="rect">
            <a:avLst/>
          </a:prstGeom>
          <a:noFill/>
          <a:ln w="9525">
            <a:noFill/>
            <a:miter lim="800000"/>
            <a:headEnd/>
            <a:tailEnd/>
          </a:ln>
        </p:spPr>
      </p:pic>
      <p:pic>
        <p:nvPicPr>
          <p:cNvPr id="58375" name="Picture 7" descr="Recoquista mapa"/>
          <p:cNvPicPr>
            <a:picLocks noChangeAspect="1" noChangeArrowheads="1"/>
          </p:cNvPicPr>
          <p:nvPr/>
        </p:nvPicPr>
        <p:blipFill>
          <a:blip r:embed="rId5" cstate="print"/>
          <a:srcRect/>
          <a:stretch>
            <a:fillRect/>
          </a:stretch>
        </p:blipFill>
        <p:spPr bwMode="auto">
          <a:xfrm>
            <a:off x="3995738" y="3573463"/>
            <a:ext cx="2405062"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54013"/>
            <a:ext cx="8231188" cy="973137"/>
          </a:xfrm>
        </p:spPr>
        <p:txBody>
          <a:bodyPr>
            <a:normAutofit fontScale="90000"/>
          </a:bodyPr>
          <a:lstStyle/>
          <a:p>
            <a:pPr eaLnBrk="1" hangingPunct="1"/>
            <a:r>
              <a:rPr lang="cs-CZ" sz="2800" b="1" smtClean="0">
                <a:solidFill>
                  <a:srgbClr val="FF0000"/>
                </a:solidFill>
              </a:rPr>
              <a:t>Mayové, Aztékové Inkové </a:t>
            </a:r>
            <a:br>
              <a:rPr lang="cs-CZ" sz="2800" b="1" smtClean="0">
                <a:solidFill>
                  <a:srgbClr val="FF0000"/>
                </a:solidFill>
              </a:rPr>
            </a:br>
            <a:r>
              <a:rPr lang="cs-CZ" sz="2800" b="1" smtClean="0">
                <a:solidFill>
                  <a:srgbClr val="FF0000"/>
                </a:solidFill>
              </a:rPr>
              <a:t>Indianské říše </a:t>
            </a:r>
            <a:br>
              <a:rPr lang="cs-CZ" sz="2800" b="1" smtClean="0">
                <a:solidFill>
                  <a:srgbClr val="FF0000"/>
                </a:solidFill>
              </a:rPr>
            </a:br>
            <a:r>
              <a:rPr lang="cs-CZ" sz="2800" b="1" smtClean="0">
                <a:solidFill>
                  <a:srgbClr val="FF0000"/>
                </a:solidFill>
              </a:rPr>
              <a:t>Jižní Ameriky</a:t>
            </a:r>
          </a:p>
        </p:txBody>
      </p:sp>
      <p:sp>
        <p:nvSpPr>
          <p:cNvPr id="59395" name="Rectangle 3"/>
          <p:cNvSpPr>
            <a:spLocks noGrp="1" noChangeArrowheads="1"/>
          </p:cNvSpPr>
          <p:nvPr>
            <p:ph type="body" idx="1"/>
          </p:nvPr>
        </p:nvSpPr>
        <p:spPr>
          <a:xfrm>
            <a:off x="250825" y="2505075"/>
            <a:ext cx="8642350" cy="4524375"/>
          </a:xfrm>
        </p:spPr>
        <p:txBody>
          <a:bodyPr/>
          <a:lstStyle/>
          <a:p>
            <a:pPr eaLnBrk="1" hangingPunct="1">
              <a:lnSpc>
                <a:spcPct val="90000"/>
              </a:lnSpc>
              <a:buFontTx/>
              <a:buNone/>
            </a:pPr>
            <a:r>
              <a:rPr lang="cs-CZ" sz="2400" b="1" smtClean="0"/>
              <a:t>   </a:t>
            </a:r>
          </a:p>
          <a:p>
            <a:pPr eaLnBrk="1" hangingPunct="1">
              <a:lnSpc>
                <a:spcPct val="90000"/>
              </a:lnSpc>
              <a:buFontTx/>
              <a:buNone/>
            </a:pPr>
            <a:r>
              <a:rPr lang="cs-CZ" sz="2400" b="1" smtClean="0"/>
              <a:t>    Počet obyvatel Střední a Jižní Ameriky odhadovaný na 70 milionů před příchodem Španělů  poklesl cca na 20 milionů. V samotné aztécké říši žilo 25 milionů obyvatel v roce 1519, 30 let po příchodu Španělů, jen  6 milionů a sotva 1 milion na konci 16. století. </a:t>
            </a:r>
          </a:p>
          <a:p>
            <a:pPr eaLnBrk="1" hangingPunct="1">
              <a:lnSpc>
                <a:spcPct val="90000"/>
              </a:lnSpc>
              <a:buFontTx/>
              <a:buNone/>
            </a:pPr>
            <a:r>
              <a:rPr lang="cs-CZ" sz="2400" b="1" smtClean="0"/>
              <a:t>    (V některých státech Jižní Ameriky dochází k masakrům indiánů i v současnosti. Amnesty International ve své zprávě z roku 1985 upozorňuje na masakry  indiánů armádou a „protivzbouřeneckými milicemi“ . Indiáni jsou podezíráni, že se spolčují se skupinami partyzánů a drogové mafie )</a:t>
            </a:r>
          </a:p>
        </p:txBody>
      </p:sp>
      <p:pic>
        <p:nvPicPr>
          <p:cNvPr id="59396" name="Picture 4" descr="inca"/>
          <p:cNvPicPr>
            <a:picLocks noChangeAspect="1" noChangeArrowheads="1"/>
          </p:cNvPicPr>
          <p:nvPr/>
        </p:nvPicPr>
        <p:blipFill>
          <a:blip r:embed="rId2" cstate="print"/>
          <a:srcRect/>
          <a:stretch>
            <a:fillRect/>
          </a:stretch>
        </p:blipFill>
        <p:spPr bwMode="auto">
          <a:xfrm>
            <a:off x="6372225" y="623888"/>
            <a:ext cx="2447925" cy="2190750"/>
          </a:xfrm>
          <a:prstGeom prst="rect">
            <a:avLst/>
          </a:prstGeom>
          <a:noFill/>
          <a:ln w="9525">
            <a:noFill/>
            <a:miter lim="800000"/>
            <a:headEnd/>
            <a:tailEnd/>
          </a:ln>
        </p:spPr>
      </p:pic>
      <p:pic>
        <p:nvPicPr>
          <p:cNvPr id="59397" name="Picture 5" descr="ANd9GcTejSpQFOAkQ3GG6YdafncCsFUEhRArjgIKcCWmCw51twM7JpwBMg"/>
          <p:cNvPicPr>
            <a:picLocks noChangeAspect="1" noChangeArrowheads="1"/>
          </p:cNvPicPr>
          <p:nvPr/>
        </p:nvPicPr>
        <p:blipFill>
          <a:blip r:embed="rId3" cstate="print"/>
          <a:srcRect/>
          <a:stretch>
            <a:fillRect/>
          </a:stretch>
        </p:blipFill>
        <p:spPr bwMode="auto">
          <a:xfrm>
            <a:off x="107950" y="722313"/>
            <a:ext cx="2770188" cy="2074862"/>
          </a:xfrm>
          <a:prstGeom prst="rect">
            <a:avLst/>
          </a:prstGeom>
          <a:noFill/>
          <a:ln w="9525">
            <a:noFill/>
            <a:miter lim="800000"/>
            <a:headEnd/>
            <a:tailEnd/>
          </a:ln>
        </p:spPr>
      </p:pic>
      <p:pic>
        <p:nvPicPr>
          <p:cNvPr id="59398" name="Picture 6" descr="amerika1"/>
          <p:cNvPicPr>
            <a:picLocks noChangeAspect="1" noChangeArrowheads="1"/>
          </p:cNvPicPr>
          <p:nvPr/>
        </p:nvPicPr>
        <p:blipFill>
          <a:blip r:embed="rId4" cstate="print"/>
          <a:srcRect/>
          <a:stretch>
            <a:fillRect/>
          </a:stretch>
        </p:blipFill>
        <p:spPr bwMode="auto">
          <a:xfrm>
            <a:off x="3224213" y="1428750"/>
            <a:ext cx="2695575" cy="139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0" y="404813"/>
            <a:ext cx="9144000" cy="6192837"/>
          </a:xfrm>
        </p:spPr>
        <p:txBody>
          <a:bodyPr/>
          <a:lstStyle/>
          <a:p>
            <a:pPr eaLnBrk="1" hangingPunct="1">
              <a:buFontTx/>
              <a:buNone/>
            </a:pPr>
            <a:endParaRPr lang="cs-CZ" sz="2400" b="1" smtClean="0"/>
          </a:p>
          <a:p>
            <a:pPr eaLnBrk="1" hangingPunct="1">
              <a:buFontTx/>
              <a:buNone/>
            </a:pPr>
            <a:endParaRPr lang="cs-CZ" sz="2400" b="1" smtClean="0"/>
          </a:p>
          <a:p>
            <a:pPr eaLnBrk="1" hangingPunct="1">
              <a:buFontTx/>
              <a:buNone/>
            </a:pPr>
            <a:endParaRPr lang="cs-CZ" sz="2400" b="1" smtClean="0"/>
          </a:p>
          <a:p>
            <a:pPr eaLnBrk="1" hangingPunct="1">
              <a:buFontTx/>
              <a:buNone/>
            </a:pPr>
            <a:r>
              <a:rPr lang="cs-CZ" sz="2400" b="1" smtClean="0"/>
              <a:t>            </a:t>
            </a:r>
          </a:p>
          <a:p>
            <a:pPr eaLnBrk="1" hangingPunct="1">
              <a:buFontTx/>
              <a:buNone/>
            </a:pPr>
            <a:r>
              <a:rPr lang="cs-CZ" sz="2400" b="1" smtClean="0"/>
              <a:t>             Mayové                           Aztékové</a:t>
            </a:r>
          </a:p>
          <a:p>
            <a:pPr eaLnBrk="1" hangingPunct="1"/>
            <a:endParaRPr lang="cs-CZ" sz="2400" b="1" smtClean="0"/>
          </a:p>
          <a:p>
            <a:pPr eaLnBrk="1" hangingPunct="1">
              <a:buFontTx/>
              <a:buNone/>
            </a:pPr>
            <a:r>
              <a:rPr lang="cs-CZ" sz="2400" b="1" smtClean="0"/>
              <a:t>                                                                  </a:t>
            </a:r>
          </a:p>
          <a:p>
            <a:pPr eaLnBrk="1" hangingPunct="1">
              <a:buFontTx/>
              <a:buNone/>
            </a:pPr>
            <a:r>
              <a:rPr lang="cs-CZ" sz="2400" b="1" smtClean="0"/>
              <a:t>                                                                                           Inkové</a:t>
            </a:r>
          </a:p>
        </p:txBody>
      </p:sp>
      <p:pic>
        <p:nvPicPr>
          <p:cNvPr id="60419" name="Picture 3" descr="ANd9GcTpw64IO_Xiabh8M45XsLUMh9-ivehZtbmsnCvLm45QZAuNUD2P"/>
          <p:cNvPicPr>
            <a:picLocks noChangeAspect="1" noChangeArrowheads="1"/>
          </p:cNvPicPr>
          <p:nvPr/>
        </p:nvPicPr>
        <p:blipFill>
          <a:blip r:embed="rId2" cstate="print"/>
          <a:srcRect/>
          <a:stretch>
            <a:fillRect/>
          </a:stretch>
        </p:blipFill>
        <p:spPr bwMode="auto">
          <a:xfrm>
            <a:off x="149225" y="112713"/>
            <a:ext cx="3343275" cy="2103437"/>
          </a:xfrm>
          <a:prstGeom prst="rect">
            <a:avLst/>
          </a:prstGeom>
          <a:noFill/>
          <a:ln w="9525">
            <a:noFill/>
            <a:miter lim="800000"/>
            <a:headEnd/>
            <a:tailEnd/>
          </a:ln>
        </p:spPr>
      </p:pic>
      <p:pic>
        <p:nvPicPr>
          <p:cNvPr id="60420" name="Picture 4" descr="ANd9GcTEeVWwg7P8U1jzquwxAYVFJI4FW2gK17sZArTBaJSuZh1X07WJ4Q"/>
          <p:cNvPicPr>
            <a:picLocks noChangeAspect="1" noChangeArrowheads="1"/>
          </p:cNvPicPr>
          <p:nvPr/>
        </p:nvPicPr>
        <p:blipFill>
          <a:blip r:embed="rId3" cstate="print"/>
          <a:srcRect/>
          <a:stretch>
            <a:fillRect/>
          </a:stretch>
        </p:blipFill>
        <p:spPr bwMode="auto">
          <a:xfrm>
            <a:off x="3779838" y="77788"/>
            <a:ext cx="2879725" cy="2168525"/>
          </a:xfrm>
          <a:prstGeom prst="rect">
            <a:avLst/>
          </a:prstGeom>
          <a:noFill/>
          <a:ln w="9525">
            <a:noFill/>
            <a:miter lim="800000"/>
            <a:headEnd/>
            <a:tailEnd/>
          </a:ln>
        </p:spPr>
      </p:pic>
      <p:pic>
        <p:nvPicPr>
          <p:cNvPr id="60421" name="Picture 5" descr="Mapa"/>
          <p:cNvPicPr>
            <a:picLocks noChangeAspect="1" noChangeArrowheads="1"/>
          </p:cNvPicPr>
          <p:nvPr/>
        </p:nvPicPr>
        <p:blipFill>
          <a:blip r:embed="rId4" cstate="print"/>
          <a:srcRect l="39099" t="18246" r="26065" b="19550"/>
          <a:stretch>
            <a:fillRect/>
          </a:stretch>
        </p:blipFill>
        <p:spPr bwMode="auto">
          <a:xfrm>
            <a:off x="6848475" y="44450"/>
            <a:ext cx="1971675" cy="3524250"/>
          </a:xfrm>
          <a:prstGeom prst="rect">
            <a:avLst/>
          </a:prstGeom>
          <a:noFill/>
          <a:ln w="9525">
            <a:noFill/>
            <a:miter lim="800000"/>
            <a:headEnd/>
            <a:tailEnd/>
          </a:ln>
        </p:spPr>
      </p:pic>
      <p:pic>
        <p:nvPicPr>
          <p:cNvPr id="60422" name="Picture 6" descr="ANd9GcQUmqgAVDBfXRQPkFoMCh0TN72LJowWufuQAxpHT3gOeA9MEjoM"/>
          <p:cNvPicPr>
            <a:picLocks noChangeAspect="1" noChangeArrowheads="1"/>
          </p:cNvPicPr>
          <p:nvPr/>
        </p:nvPicPr>
        <p:blipFill>
          <a:blip r:embed="rId5" cstate="print"/>
          <a:srcRect t="19482"/>
          <a:stretch>
            <a:fillRect/>
          </a:stretch>
        </p:blipFill>
        <p:spPr bwMode="auto">
          <a:xfrm>
            <a:off x="88900" y="2852738"/>
            <a:ext cx="2970213" cy="1790700"/>
          </a:xfrm>
          <a:prstGeom prst="rect">
            <a:avLst/>
          </a:prstGeom>
          <a:noFill/>
          <a:ln w="9525">
            <a:noFill/>
            <a:miter lim="800000"/>
            <a:headEnd/>
            <a:tailEnd/>
          </a:ln>
        </p:spPr>
      </p:pic>
      <p:pic>
        <p:nvPicPr>
          <p:cNvPr id="60423" name="Picture 7" descr="ANd9GcRn5-lVcDWDSai_RwtbqhlSV2Kbak26Lt79Gg3aq8eYqKlABWfBJA"/>
          <p:cNvPicPr>
            <a:picLocks noChangeAspect="1" noChangeArrowheads="1"/>
          </p:cNvPicPr>
          <p:nvPr/>
        </p:nvPicPr>
        <p:blipFill>
          <a:blip r:embed="rId6" cstate="print"/>
          <a:srcRect t="10327" r="20616" b="10327"/>
          <a:stretch>
            <a:fillRect/>
          </a:stretch>
        </p:blipFill>
        <p:spPr bwMode="auto">
          <a:xfrm>
            <a:off x="3203575" y="2852738"/>
            <a:ext cx="2651125" cy="1762125"/>
          </a:xfrm>
          <a:prstGeom prst="rect">
            <a:avLst/>
          </a:prstGeom>
          <a:noFill/>
          <a:ln w="9525">
            <a:noFill/>
            <a:miter lim="800000"/>
            <a:headEnd/>
            <a:tailEnd/>
          </a:ln>
        </p:spPr>
      </p:pic>
      <p:pic>
        <p:nvPicPr>
          <p:cNvPr id="60424" name="Picture 8" descr="mayovia-1"/>
          <p:cNvPicPr>
            <a:picLocks noChangeAspect="1" noChangeArrowheads="1"/>
          </p:cNvPicPr>
          <p:nvPr/>
        </p:nvPicPr>
        <p:blipFill>
          <a:blip r:embed="rId7" cstate="print"/>
          <a:srcRect t="11182"/>
          <a:stretch>
            <a:fillRect/>
          </a:stretch>
        </p:blipFill>
        <p:spPr bwMode="auto">
          <a:xfrm>
            <a:off x="107950" y="4797425"/>
            <a:ext cx="2695575" cy="1803400"/>
          </a:xfrm>
          <a:prstGeom prst="rect">
            <a:avLst/>
          </a:prstGeom>
          <a:noFill/>
          <a:ln w="9525">
            <a:noFill/>
            <a:miter lim="800000"/>
            <a:headEnd/>
            <a:tailEnd/>
          </a:ln>
        </p:spPr>
      </p:pic>
      <p:pic>
        <p:nvPicPr>
          <p:cNvPr id="60425" name="Picture 9" descr="aztekove"/>
          <p:cNvPicPr>
            <a:picLocks noChangeAspect="1" noChangeArrowheads="1"/>
          </p:cNvPicPr>
          <p:nvPr/>
        </p:nvPicPr>
        <p:blipFill>
          <a:blip r:embed="rId8" cstate="print"/>
          <a:srcRect/>
          <a:stretch>
            <a:fillRect/>
          </a:stretch>
        </p:blipFill>
        <p:spPr bwMode="auto">
          <a:xfrm>
            <a:off x="3203575" y="4868863"/>
            <a:ext cx="2695575" cy="1819275"/>
          </a:xfrm>
          <a:prstGeom prst="rect">
            <a:avLst/>
          </a:prstGeom>
          <a:noFill/>
          <a:ln w="9525">
            <a:noFill/>
            <a:miter lim="800000"/>
            <a:headEnd/>
            <a:tailEnd/>
          </a:ln>
        </p:spPr>
      </p:pic>
      <p:pic>
        <p:nvPicPr>
          <p:cNvPr id="60426" name="Picture 10" descr="1338819_inkove"/>
          <p:cNvPicPr>
            <a:picLocks noChangeAspect="1" noChangeArrowheads="1"/>
          </p:cNvPicPr>
          <p:nvPr/>
        </p:nvPicPr>
        <p:blipFill>
          <a:blip r:embed="rId9" cstate="print"/>
          <a:srcRect/>
          <a:stretch>
            <a:fillRect/>
          </a:stretch>
        </p:blipFill>
        <p:spPr bwMode="auto">
          <a:xfrm>
            <a:off x="6124575" y="4221163"/>
            <a:ext cx="26955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565150"/>
          </a:xfrm>
        </p:spPr>
        <p:txBody>
          <a:bodyPr>
            <a:normAutofit fontScale="90000"/>
          </a:bodyPr>
          <a:lstStyle/>
          <a:p>
            <a:pPr eaLnBrk="1" hangingPunct="1"/>
            <a:r>
              <a:rPr lang="cs-CZ" sz="2800" b="1" smtClean="0">
                <a:solidFill>
                  <a:srgbClr val="FF0000"/>
                </a:solidFill>
              </a:rPr>
              <a:t>Indiáni </a:t>
            </a:r>
            <a:br>
              <a:rPr lang="cs-CZ" sz="2800" b="1" smtClean="0">
                <a:solidFill>
                  <a:srgbClr val="FF0000"/>
                </a:solidFill>
              </a:rPr>
            </a:br>
            <a:r>
              <a:rPr lang="cs-CZ" sz="2800" b="1" smtClean="0">
                <a:solidFill>
                  <a:srgbClr val="FF0000"/>
                </a:solidFill>
              </a:rPr>
              <a:t>v Severní Americe</a:t>
            </a:r>
          </a:p>
        </p:txBody>
      </p:sp>
      <p:sp>
        <p:nvSpPr>
          <p:cNvPr id="61443" name="Rectangle 3"/>
          <p:cNvSpPr>
            <a:spLocks noGrp="1" noChangeArrowheads="1"/>
          </p:cNvSpPr>
          <p:nvPr>
            <p:ph type="body" idx="1"/>
          </p:nvPr>
        </p:nvSpPr>
        <p:spPr>
          <a:xfrm>
            <a:off x="0" y="1052513"/>
            <a:ext cx="9144000" cy="6021387"/>
          </a:xfrm>
        </p:spPr>
        <p:txBody>
          <a:bodyPr/>
          <a:lstStyle/>
          <a:p>
            <a:pPr eaLnBrk="1" hangingPunct="1">
              <a:buFontTx/>
              <a:buNone/>
            </a:pPr>
            <a:r>
              <a:rPr lang="cs-CZ" b="1" smtClean="0"/>
              <a:t>                  </a:t>
            </a:r>
            <a:r>
              <a:rPr lang="cs-CZ" sz="2400" b="1" smtClean="0"/>
              <a:t>Počet původních obyvatel</a:t>
            </a:r>
          </a:p>
          <a:p>
            <a:pPr eaLnBrk="1" hangingPunct="1">
              <a:buFontTx/>
              <a:buNone/>
            </a:pPr>
            <a:r>
              <a:rPr lang="cs-CZ" sz="2400" b="1" smtClean="0"/>
              <a:t>                         na území USA a  Kanady v    </a:t>
            </a:r>
          </a:p>
          <a:p>
            <a:pPr eaLnBrk="1" hangingPunct="1">
              <a:buFontTx/>
              <a:buNone/>
            </a:pPr>
            <a:r>
              <a:rPr lang="cs-CZ" sz="2400" b="1" smtClean="0"/>
              <a:t>                         době příchodu Anglosasů na začátku 17. st. se </a:t>
            </a:r>
          </a:p>
          <a:p>
            <a:pPr eaLnBrk="1" hangingPunct="1">
              <a:buFontTx/>
              <a:buNone/>
            </a:pPr>
            <a:r>
              <a:rPr lang="cs-CZ" sz="2400" b="1" smtClean="0"/>
              <a:t>                         odhaduje na 10 milionů indiánů. </a:t>
            </a:r>
          </a:p>
          <a:p>
            <a:pPr eaLnBrk="1" hangingPunct="1">
              <a:buFontTx/>
              <a:buNone/>
            </a:pPr>
            <a:r>
              <a:rPr lang="cs-CZ" sz="2400" b="1" smtClean="0"/>
              <a:t>    Genocida snížila  jejich počet na pouhých 250 tisíc v r.1900 Vyhlazování indiánů bylo dlouhou tragickou a krvavou řadou masakrů,  porušováním smluv, krádežemi území, podsouváním alkoholu, nákazou smrtelnými infekčními nemocemi atd. </a:t>
            </a:r>
          </a:p>
          <a:p>
            <a:pPr eaLnBrk="1" hangingPunct="1">
              <a:buFontTx/>
              <a:buNone/>
            </a:pPr>
            <a:r>
              <a:rPr lang="cs-CZ" sz="2400" b="1" smtClean="0"/>
              <a:t>    Vojensky, psychologicky nebo hladomorem byli indiáni vytlačeni do rezervací. „Rezervace“byly v době jejich vytvoření v roce 1851 téměř koncentračními tábory</a:t>
            </a:r>
            <a:r>
              <a:rPr lang="cs-CZ" b="1" smtClean="0"/>
              <a:t>.</a:t>
            </a:r>
          </a:p>
        </p:txBody>
      </p:sp>
      <p:pic>
        <p:nvPicPr>
          <p:cNvPr id="61444" name="Picture 4" descr="78494550"/>
          <p:cNvPicPr>
            <a:picLocks noChangeAspect="1" noChangeArrowheads="1"/>
          </p:cNvPicPr>
          <p:nvPr/>
        </p:nvPicPr>
        <p:blipFill>
          <a:blip r:embed="rId3" cstate="print"/>
          <a:srcRect/>
          <a:stretch>
            <a:fillRect/>
          </a:stretch>
        </p:blipFill>
        <p:spPr bwMode="auto">
          <a:xfrm>
            <a:off x="6340475" y="227013"/>
            <a:ext cx="2695575" cy="1762125"/>
          </a:xfrm>
          <a:prstGeom prst="rect">
            <a:avLst/>
          </a:prstGeom>
          <a:noFill/>
          <a:ln w="9525">
            <a:noFill/>
            <a:miter lim="800000"/>
            <a:headEnd/>
            <a:tailEnd/>
          </a:ln>
        </p:spPr>
      </p:pic>
      <p:pic>
        <p:nvPicPr>
          <p:cNvPr id="61445" name="Picture 5" descr="ANd9GcQzosunRIlXCHR7pXSJnu3b0vsWNbPO5DrKsiUjrO4U2GL6oxnQ"/>
          <p:cNvPicPr>
            <a:picLocks noChangeAspect="1" noChangeArrowheads="1"/>
          </p:cNvPicPr>
          <p:nvPr/>
        </p:nvPicPr>
        <p:blipFill>
          <a:blip r:embed="rId4" cstate="print"/>
          <a:srcRect/>
          <a:stretch>
            <a:fillRect/>
          </a:stretch>
        </p:blipFill>
        <p:spPr bwMode="auto">
          <a:xfrm>
            <a:off x="35496" y="548680"/>
            <a:ext cx="1515067" cy="1943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274638"/>
            <a:ext cx="8229600" cy="1143000"/>
          </a:xfrm>
        </p:spPr>
        <p:txBody>
          <a:bodyPr>
            <a:normAutofit fontScale="90000"/>
          </a:bodyPr>
          <a:lstStyle/>
          <a:p>
            <a:pPr algn="l" eaLnBrk="1" hangingPunct="1"/>
            <a:r>
              <a:rPr lang="cs-CZ" sz="4000" b="1" smtClean="0">
                <a:solidFill>
                  <a:srgbClr val="CC0000"/>
                </a:solidFill>
              </a:rPr>
              <a:t/>
            </a:r>
            <a:br>
              <a:rPr lang="cs-CZ" sz="4000" b="1" smtClean="0">
                <a:solidFill>
                  <a:srgbClr val="CC0000"/>
                </a:solidFill>
              </a:rPr>
            </a:br>
            <a:endParaRPr lang="cs-CZ" sz="3200" b="1" smtClean="0">
              <a:solidFill>
                <a:srgbClr val="CC0000"/>
              </a:solidFill>
            </a:endParaRPr>
          </a:p>
        </p:txBody>
      </p:sp>
      <p:sp>
        <p:nvSpPr>
          <p:cNvPr id="62467" name="Rectangle 3"/>
          <p:cNvSpPr>
            <a:spLocks noGrp="1" noChangeArrowheads="1"/>
          </p:cNvSpPr>
          <p:nvPr>
            <p:ph type="body" sz="half" idx="4294967295"/>
          </p:nvPr>
        </p:nvSpPr>
        <p:spPr>
          <a:xfrm>
            <a:off x="0" y="2103438"/>
            <a:ext cx="4038600" cy="4525962"/>
          </a:xfrm>
        </p:spPr>
        <p:txBody>
          <a:bodyPr/>
          <a:lstStyle/>
          <a:p>
            <a:pPr eaLnBrk="1" hangingPunct="1"/>
            <a:endParaRPr lang="cs-CZ" sz="2800" b="1" smtClean="0"/>
          </a:p>
          <a:p>
            <a:pPr eaLnBrk="1" hangingPunct="1"/>
            <a:endParaRPr lang="cs-CZ" sz="2800" b="1" smtClean="0"/>
          </a:p>
        </p:txBody>
      </p:sp>
      <p:pic>
        <p:nvPicPr>
          <p:cNvPr id="62468" name="Picture 4" descr="Otroctví"/>
          <p:cNvPicPr>
            <a:picLocks noChangeAspect="1" noChangeArrowheads="1"/>
          </p:cNvPicPr>
          <p:nvPr/>
        </p:nvPicPr>
        <p:blipFill>
          <a:blip r:embed="rId2" cstate="print"/>
          <a:srcRect/>
          <a:stretch>
            <a:fillRect/>
          </a:stretch>
        </p:blipFill>
        <p:spPr bwMode="auto">
          <a:xfrm>
            <a:off x="179388" y="3124200"/>
            <a:ext cx="2160587" cy="2160588"/>
          </a:xfrm>
          <a:prstGeom prst="rect">
            <a:avLst/>
          </a:prstGeom>
          <a:noFill/>
          <a:ln w="9525">
            <a:noFill/>
            <a:miter lim="800000"/>
            <a:headEnd/>
            <a:tailEnd/>
          </a:ln>
        </p:spPr>
      </p:pic>
      <p:pic>
        <p:nvPicPr>
          <p:cNvPr id="62469" name="Picture 5" descr="Socha svobody"/>
          <p:cNvPicPr>
            <a:picLocks noChangeAspect="1" noChangeArrowheads="1"/>
          </p:cNvPicPr>
          <p:nvPr/>
        </p:nvPicPr>
        <p:blipFill>
          <a:blip r:embed="rId3" cstate="print"/>
          <a:srcRect/>
          <a:stretch>
            <a:fillRect/>
          </a:stretch>
        </p:blipFill>
        <p:spPr bwMode="auto">
          <a:xfrm>
            <a:off x="6934200" y="762000"/>
            <a:ext cx="2133600" cy="1565275"/>
          </a:xfrm>
          <a:prstGeom prst="rect">
            <a:avLst/>
          </a:prstGeom>
          <a:noFill/>
          <a:ln w="9525">
            <a:noFill/>
            <a:miter lim="800000"/>
            <a:headEnd/>
            <a:tailEnd/>
          </a:ln>
        </p:spPr>
      </p:pic>
      <p:pic>
        <p:nvPicPr>
          <p:cNvPr id="62470" name="Picture 6" descr="shromáždění 2"/>
          <p:cNvPicPr>
            <a:picLocks noChangeAspect="1" noChangeArrowheads="1"/>
          </p:cNvPicPr>
          <p:nvPr/>
        </p:nvPicPr>
        <p:blipFill>
          <a:blip r:embed="rId4" cstate="print"/>
          <a:srcRect/>
          <a:stretch>
            <a:fillRect/>
          </a:stretch>
        </p:blipFill>
        <p:spPr bwMode="auto">
          <a:xfrm>
            <a:off x="612775" y="4951413"/>
            <a:ext cx="2303463" cy="1862137"/>
          </a:xfrm>
          <a:prstGeom prst="rect">
            <a:avLst/>
          </a:prstGeom>
          <a:noFill/>
          <a:ln w="9525">
            <a:noFill/>
            <a:miter lim="800000"/>
            <a:headEnd/>
            <a:tailEnd/>
          </a:ln>
        </p:spPr>
      </p:pic>
      <p:pic>
        <p:nvPicPr>
          <p:cNvPr id="62471" name="Picture 7" descr="lynchování 1981"/>
          <p:cNvPicPr>
            <a:picLocks noChangeAspect="1" noChangeArrowheads="1"/>
          </p:cNvPicPr>
          <p:nvPr/>
        </p:nvPicPr>
        <p:blipFill>
          <a:blip r:embed="rId5" cstate="print"/>
          <a:srcRect/>
          <a:stretch>
            <a:fillRect/>
          </a:stretch>
        </p:blipFill>
        <p:spPr bwMode="auto">
          <a:xfrm>
            <a:off x="3130550" y="3581400"/>
            <a:ext cx="2339975" cy="3014663"/>
          </a:xfrm>
          <a:prstGeom prst="rect">
            <a:avLst/>
          </a:prstGeom>
          <a:noFill/>
          <a:ln w="9525">
            <a:noFill/>
            <a:miter lim="800000"/>
            <a:headEnd/>
            <a:tailEnd/>
          </a:ln>
        </p:spPr>
      </p:pic>
      <p:pic>
        <p:nvPicPr>
          <p:cNvPr id="62472" name="Picture 8" descr="Obama - Capitol"/>
          <p:cNvPicPr>
            <a:picLocks noChangeAspect="1" noChangeArrowheads="1"/>
          </p:cNvPicPr>
          <p:nvPr/>
        </p:nvPicPr>
        <p:blipFill>
          <a:blip r:embed="rId6" cstate="print"/>
          <a:srcRect b="3806"/>
          <a:stretch>
            <a:fillRect/>
          </a:stretch>
        </p:blipFill>
        <p:spPr bwMode="auto">
          <a:xfrm>
            <a:off x="5505450" y="742950"/>
            <a:ext cx="1352550" cy="1630363"/>
          </a:xfrm>
          <a:prstGeom prst="rect">
            <a:avLst/>
          </a:prstGeom>
          <a:noFill/>
          <a:ln w="9525">
            <a:noFill/>
            <a:miter lim="800000"/>
            <a:headEnd/>
            <a:tailEnd/>
          </a:ln>
        </p:spPr>
      </p:pic>
      <p:pic>
        <p:nvPicPr>
          <p:cNvPr id="62473" name="Picture 9" descr="Černí Panteři"/>
          <p:cNvPicPr>
            <a:picLocks noChangeAspect="1" noChangeArrowheads="1"/>
          </p:cNvPicPr>
          <p:nvPr/>
        </p:nvPicPr>
        <p:blipFill>
          <a:blip r:embed="rId7" cstate="print"/>
          <a:srcRect/>
          <a:stretch>
            <a:fillRect/>
          </a:stretch>
        </p:blipFill>
        <p:spPr bwMode="auto">
          <a:xfrm>
            <a:off x="5881688" y="2971800"/>
            <a:ext cx="3109912" cy="2039938"/>
          </a:xfrm>
          <a:prstGeom prst="rect">
            <a:avLst/>
          </a:prstGeom>
          <a:noFill/>
          <a:ln w="9525">
            <a:noFill/>
            <a:miter lim="800000"/>
            <a:headEnd/>
            <a:tailEnd/>
          </a:ln>
        </p:spPr>
      </p:pic>
      <p:pic>
        <p:nvPicPr>
          <p:cNvPr id="62474" name="Picture 10" descr="CAHJZ10W"/>
          <p:cNvPicPr>
            <a:picLocks noChangeAspect="1" noChangeArrowheads="1"/>
          </p:cNvPicPr>
          <p:nvPr/>
        </p:nvPicPr>
        <p:blipFill>
          <a:blip r:embed="rId8" cstate="print"/>
          <a:srcRect/>
          <a:stretch>
            <a:fillRect/>
          </a:stretch>
        </p:blipFill>
        <p:spPr bwMode="auto">
          <a:xfrm>
            <a:off x="6300788" y="5140325"/>
            <a:ext cx="2081212" cy="1625600"/>
          </a:xfrm>
          <a:prstGeom prst="rect">
            <a:avLst/>
          </a:prstGeom>
          <a:noFill/>
          <a:ln w="9525">
            <a:noFill/>
            <a:miter lim="800000"/>
            <a:headEnd/>
            <a:tailEnd/>
          </a:ln>
        </p:spPr>
      </p:pic>
      <p:sp>
        <p:nvSpPr>
          <p:cNvPr id="62475" name="Text Box 11"/>
          <p:cNvSpPr txBox="1">
            <a:spLocks noChangeArrowheads="1"/>
          </p:cNvSpPr>
          <p:nvPr/>
        </p:nvSpPr>
        <p:spPr bwMode="auto">
          <a:xfrm>
            <a:off x="3419475" y="2060575"/>
            <a:ext cx="1457325" cy="1128713"/>
          </a:xfrm>
          <a:prstGeom prst="rect">
            <a:avLst/>
          </a:prstGeom>
          <a:noFill/>
          <a:ln w="9525">
            <a:noFill/>
            <a:miter lim="800000"/>
            <a:headEnd/>
            <a:tailEnd/>
          </a:ln>
        </p:spPr>
        <p:txBody>
          <a:bodyPr>
            <a:spAutoFit/>
          </a:bodyPr>
          <a:lstStyle/>
          <a:p>
            <a:pPr>
              <a:spcBef>
                <a:spcPct val="50000"/>
              </a:spcBef>
            </a:pPr>
            <a:endParaRPr lang="cs-CZ" sz="2000" b="1">
              <a:latin typeface="Times New Roman" pitchFamily="18" charset="0"/>
            </a:endParaRPr>
          </a:p>
          <a:p>
            <a:pPr>
              <a:spcBef>
                <a:spcPct val="50000"/>
              </a:spcBef>
            </a:pPr>
            <a:endParaRPr lang="cs-CZ" sz="3200" b="1">
              <a:latin typeface="Times New Roman" pitchFamily="18" charset="0"/>
            </a:endParaRPr>
          </a:p>
        </p:txBody>
      </p:sp>
      <p:sp>
        <p:nvSpPr>
          <p:cNvPr id="62476" name="Text Box 12"/>
          <p:cNvSpPr txBox="1">
            <a:spLocks noChangeArrowheads="1"/>
          </p:cNvSpPr>
          <p:nvPr/>
        </p:nvSpPr>
        <p:spPr bwMode="auto">
          <a:xfrm>
            <a:off x="2679700" y="1695450"/>
            <a:ext cx="184150" cy="579438"/>
          </a:xfrm>
          <a:prstGeom prst="rect">
            <a:avLst/>
          </a:prstGeom>
          <a:noFill/>
          <a:ln w="9525">
            <a:noFill/>
            <a:miter lim="800000"/>
            <a:headEnd/>
            <a:tailEnd/>
          </a:ln>
        </p:spPr>
        <p:txBody>
          <a:bodyPr wrap="none">
            <a:spAutoFit/>
          </a:bodyPr>
          <a:lstStyle/>
          <a:p>
            <a:endParaRPr lang="cs-CZ" sz="3200" b="1">
              <a:latin typeface="Times New Roman" pitchFamily="18" charset="0"/>
            </a:endParaRPr>
          </a:p>
        </p:txBody>
      </p:sp>
      <p:sp>
        <p:nvSpPr>
          <p:cNvPr id="62477" name="Text Box 13"/>
          <p:cNvSpPr txBox="1">
            <a:spLocks noChangeArrowheads="1"/>
          </p:cNvSpPr>
          <p:nvPr/>
        </p:nvSpPr>
        <p:spPr bwMode="auto">
          <a:xfrm>
            <a:off x="0" y="228600"/>
            <a:ext cx="3581400" cy="2530475"/>
          </a:xfrm>
          <a:prstGeom prst="rect">
            <a:avLst/>
          </a:prstGeom>
          <a:noFill/>
          <a:ln w="9525">
            <a:noFill/>
            <a:miter lim="800000"/>
            <a:headEnd/>
            <a:tailEnd/>
          </a:ln>
        </p:spPr>
        <p:txBody>
          <a:bodyPr>
            <a:spAutoFit/>
          </a:bodyPr>
          <a:lstStyle/>
          <a:p>
            <a:pPr algn="ctr">
              <a:spcBef>
                <a:spcPct val="50000"/>
              </a:spcBef>
            </a:pPr>
            <a:r>
              <a:rPr lang="cs-CZ" sz="3200" b="1">
                <a:solidFill>
                  <a:srgbClr val="CC0000"/>
                </a:solidFill>
              </a:rPr>
              <a:t>Afroameričané</a:t>
            </a:r>
            <a:r>
              <a:rPr lang="cs-CZ" sz="3200"/>
              <a:t> </a:t>
            </a:r>
          </a:p>
          <a:p>
            <a:pPr algn="ctr">
              <a:spcBef>
                <a:spcPct val="50000"/>
              </a:spcBef>
            </a:pPr>
            <a:r>
              <a:rPr lang="cs-CZ" sz="3200" b="1">
                <a:solidFill>
                  <a:srgbClr val="CC0000"/>
                </a:solidFill>
              </a:rPr>
              <a:t>Rasismus v USA</a:t>
            </a:r>
          </a:p>
          <a:p>
            <a:pPr algn="ctr">
              <a:spcBef>
                <a:spcPct val="50000"/>
              </a:spcBef>
            </a:pPr>
            <a:r>
              <a:rPr lang="cs-CZ" sz="3200" b="1">
                <a:solidFill>
                  <a:srgbClr val="CC0000"/>
                </a:solidFill>
              </a:rPr>
              <a:t>Historie a současnost</a:t>
            </a:r>
          </a:p>
        </p:txBody>
      </p:sp>
      <p:pic>
        <p:nvPicPr>
          <p:cNvPr id="62478" name="Picture 15" descr="Výsledek obrázku pro rasové nepokoje usa"/>
          <p:cNvPicPr>
            <a:picLocks noChangeAspect="1" noChangeArrowheads="1"/>
          </p:cNvPicPr>
          <p:nvPr/>
        </p:nvPicPr>
        <p:blipFill>
          <a:blip r:embed="rId9" cstate="print"/>
          <a:srcRect/>
          <a:stretch>
            <a:fillRect/>
          </a:stretch>
        </p:blipFill>
        <p:spPr bwMode="auto">
          <a:xfrm>
            <a:off x="3575050" y="1676400"/>
            <a:ext cx="1835150" cy="1219200"/>
          </a:xfrm>
          <a:prstGeom prst="rect">
            <a:avLst/>
          </a:prstGeom>
          <a:noFill/>
          <a:ln w="9525">
            <a:noFill/>
            <a:miter lim="800000"/>
            <a:headEnd/>
            <a:tailEnd/>
          </a:ln>
        </p:spPr>
      </p:pic>
      <p:pic>
        <p:nvPicPr>
          <p:cNvPr id="62479" name="Picture 17" descr="Související obrázek"/>
          <p:cNvPicPr>
            <a:picLocks noChangeAspect="1" noChangeArrowheads="1"/>
          </p:cNvPicPr>
          <p:nvPr/>
        </p:nvPicPr>
        <p:blipFill>
          <a:blip r:embed="rId10" cstate="print"/>
          <a:srcRect l="25179" t="7724" r="7814"/>
          <a:stretch>
            <a:fillRect/>
          </a:stretch>
        </p:blipFill>
        <p:spPr bwMode="auto">
          <a:xfrm>
            <a:off x="3551238" y="76200"/>
            <a:ext cx="1858962"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581400" y="304800"/>
            <a:ext cx="5105400" cy="1447800"/>
          </a:xfrm>
        </p:spPr>
        <p:txBody>
          <a:bodyPr>
            <a:normAutofit fontScale="90000"/>
          </a:bodyPr>
          <a:lstStyle/>
          <a:p>
            <a:pPr eaLnBrk="1" hangingPunct="1"/>
            <a:r>
              <a:rPr lang="cs-CZ" sz="3200" b="1" i="1" smtClean="0">
                <a:solidFill>
                  <a:srgbClr val="FF0000"/>
                </a:solidFill>
              </a:rPr>
              <a:t>I významní a moudří lidé byli přesvědčeni o nadřazenosti  „bílých“ Evropanů</a:t>
            </a:r>
          </a:p>
        </p:txBody>
      </p:sp>
      <p:sp>
        <p:nvSpPr>
          <p:cNvPr id="63491" name="Rectangle 3"/>
          <p:cNvSpPr>
            <a:spLocks noGrp="1" noChangeArrowheads="1"/>
          </p:cNvSpPr>
          <p:nvPr>
            <p:ph type="body" idx="1"/>
          </p:nvPr>
        </p:nvSpPr>
        <p:spPr>
          <a:xfrm>
            <a:off x="457200" y="836613"/>
            <a:ext cx="8228013" cy="5545137"/>
          </a:xfrm>
        </p:spPr>
        <p:txBody>
          <a:bodyPr/>
          <a:lstStyle/>
          <a:p>
            <a:pPr eaLnBrk="1" hangingPunct="1">
              <a:lnSpc>
                <a:spcPct val="80000"/>
              </a:lnSpc>
              <a:buFontTx/>
              <a:buNone/>
            </a:pPr>
            <a:r>
              <a:rPr lang="cs-CZ" sz="2800" smtClean="0"/>
              <a:t>                             </a:t>
            </a:r>
          </a:p>
          <a:p>
            <a:pPr eaLnBrk="1" hangingPunct="1">
              <a:lnSpc>
                <a:spcPct val="80000"/>
              </a:lnSpc>
              <a:buFontTx/>
              <a:buNone/>
            </a:pPr>
            <a:r>
              <a:rPr lang="cs-CZ" sz="2800" smtClean="0"/>
              <a:t>                           </a:t>
            </a:r>
          </a:p>
          <a:p>
            <a:pPr eaLnBrk="1" hangingPunct="1">
              <a:lnSpc>
                <a:spcPct val="80000"/>
              </a:lnSpc>
              <a:buFontTx/>
              <a:buNone/>
            </a:pPr>
            <a:r>
              <a:rPr lang="cs-CZ" sz="2800" smtClean="0"/>
              <a:t> </a:t>
            </a:r>
          </a:p>
          <a:p>
            <a:pPr eaLnBrk="1" hangingPunct="1">
              <a:lnSpc>
                <a:spcPct val="80000"/>
              </a:lnSpc>
              <a:buFontTx/>
              <a:buNone/>
            </a:pPr>
            <a:r>
              <a:rPr lang="cs-CZ" sz="2400" b="1" smtClean="0"/>
              <a:t>         </a:t>
            </a:r>
          </a:p>
          <a:p>
            <a:pPr eaLnBrk="1" hangingPunct="1">
              <a:lnSpc>
                <a:spcPct val="80000"/>
              </a:lnSpc>
              <a:buFontTx/>
              <a:buNone/>
            </a:pPr>
            <a:r>
              <a:rPr lang="cs-CZ" sz="2400" b="1" smtClean="0"/>
              <a:t>                                   </a:t>
            </a:r>
            <a:r>
              <a:rPr lang="cs-CZ" sz="2800" b="1" smtClean="0"/>
              <a:t> Voltaire</a:t>
            </a:r>
            <a:r>
              <a:rPr lang="cs-CZ" sz="2400" b="1" smtClean="0"/>
              <a:t> (1694-1778)</a:t>
            </a:r>
            <a:endParaRPr lang="cs-CZ" sz="2800" smtClean="0"/>
          </a:p>
          <a:p>
            <a:pPr eaLnBrk="1" hangingPunct="1">
              <a:lnSpc>
                <a:spcPct val="80000"/>
              </a:lnSpc>
              <a:buFontTx/>
              <a:buNone/>
            </a:pPr>
            <a:endParaRPr lang="cs-CZ" sz="2800" smtClean="0"/>
          </a:p>
          <a:p>
            <a:pPr eaLnBrk="1" hangingPunct="1">
              <a:lnSpc>
                <a:spcPct val="80000"/>
              </a:lnSpc>
              <a:buFontTx/>
              <a:buNone/>
            </a:pPr>
            <a:r>
              <a:rPr lang="cs-CZ" sz="2800" smtClean="0"/>
              <a:t>    </a:t>
            </a:r>
            <a:r>
              <a:rPr lang="cs-CZ" sz="2400" b="1" smtClean="0"/>
              <a:t>Domníval se , že černoši, Indiáni a další etnika. patří do zvláštního druhu, pocházejí z jiných předků a druhově nemají nic společného s bělochy, o čemž svědčí nejen jejich vzhled, ale především úroveň civilizačního rozvoje a inteligence. </a:t>
            </a:r>
          </a:p>
          <a:p>
            <a:pPr eaLnBrk="1" hangingPunct="1">
              <a:lnSpc>
                <a:spcPct val="80000"/>
              </a:lnSpc>
              <a:buFontTx/>
              <a:buNone/>
            </a:pPr>
            <a:r>
              <a:rPr lang="cs-CZ" sz="2400" b="1" smtClean="0"/>
              <a:t>   </a:t>
            </a:r>
            <a:r>
              <a:rPr lang="cs-CZ" sz="2400" b="1" i="1" smtClean="0"/>
              <a:t>„I když je snad jejich schopnost chápání téhož druhu jako naše, je rozhodně nižší. Nejsou schopni myšlenky aplikovat, a dokonce ani spojovat, a zdá se, že nemohou mít prospěch z filozofie</a:t>
            </a:r>
            <a:r>
              <a:rPr lang="cs-CZ" sz="2000" b="1" i="1" smtClean="0"/>
              <a:t>.“</a:t>
            </a:r>
          </a:p>
        </p:txBody>
      </p:sp>
      <p:pic>
        <p:nvPicPr>
          <p:cNvPr id="63492" name="Picture 4" descr="voltaire"/>
          <p:cNvPicPr>
            <a:picLocks noChangeAspect="1" noChangeArrowheads="1"/>
          </p:cNvPicPr>
          <p:nvPr/>
        </p:nvPicPr>
        <p:blipFill>
          <a:blip r:embed="rId2" cstate="print"/>
          <a:srcRect/>
          <a:stretch>
            <a:fillRect/>
          </a:stretch>
        </p:blipFill>
        <p:spPr bwMode="auto">
          <a:xfrm>
            <a:off x="395288" y="260350"/>
            <a:ext cx="2336800"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0" y="765175"/>
            <a:ext cx="8685213" cy="6092825"/>
          </a:xfrm>
        </p:spPr>
        <p:txBody>
          <a:bodyPr/>
          <a:lstStyle/>
          <a:p>
            <a:pPr eaLnBrk="1" hangingPunct="1">
              <a:lnSpc>
                <a:spcPct val="90000"/>
              </a:lnSpc>
              <a:spcBef>
                <a:spcPts val="500"/>
              </a:spcBef>
              <a:buFontTx/>
              <a:buNone/>
            </a:pPr>
            <a:r>
              <a:rPr lang="cs-CZ" sz="2800" b="1" dirty="0" smtClean="0"/>
              <a:t>  </a:t>
            </a:r>
            <a:r>
              <a:rPr lang="en-GB" sz="2800" b="1" dirty="0" smtClean="0"/>
              <a:t>Joseph Arthur de </a:t>
            </a:r>
            <a:r>
              <a:rPr lang="en-GB" sz="2800" b="1" dirty="0" err="1" smtClean="0"/>
              <a:t>Gobineau</a:t>
            </a:r>
            <a:r>
              <a:rPr lang="en-GB" sz="2800" b="1" dirty="0" smtClean="0"/>
              <a:t> </a:t>
            </a:r>
          </a:p>
          <a:p>
            <a:pPr eaLnBrk="1" hangingPunct="1">
              <a:lnSpc>
                <a:spcPct val="90000"/>
              </a:lnSpc>
              <a:spcBef>
                <a:spcPts val="500"/>
              </a:spcBef>
              <a:buFontTx/>
              <a:buNone/>
            </a:pPr>
            <a:r>
              <a:rPr lang="cs-CZ" sz="2800" b="1" dirty="0" smtClean="0"/>
              <a:t>               </a:t>
            </a:r>
            <a:r>
              <a:rPr lang="en-GB" sz="2400" b="1" dirty="0" smtClean="0"/>
              <a:t>(1816-1882)</a:t>
            </a:r>
            <a:r>
              <a:rPr lang="ar-SA" sz="2800" b="1" dirty="0" smtClean="0">
                <a:cs typeface="Arial" charset="0"/>
              </a:rPr>
              <a:t>‏</a:t>
            </a:r>
            <a:endParaRPr lang="en-GB" sz="2800" b="1" dirty="0" smtClean="0"/>
          </a:p>
          <a:p>
            <a:pPr eaLnBrk="1" hangingPunct="1">
              <a:lnSpc>
                <a:spcPct val="90000"/>
              </a:lnSpc>
              <a:spcBef>
                <a:spcPts val="500"/>
              </a:spcBef>
              <a:buFontTx/>
              <a:buNone/>
            </a:pPr>
            <a:r>
              <a:rPr lang="en-GB" sz="2400" b="1" dirty="0" err="1" smtClean="0"/>
              <a:t>Francouzský</a:t>
            </a:r>
            <a:r>
              <a:rPr lang="en-GB" sz="2400" b="1" dirty="0" smtClean="0"/>
              <a:t> </a:t>
            </a:r>
            <a:r>
              <a:rPr lang="en-GB" sz="2400" b="1" dirty="0" err="1" smtClean="0"/>
              <a:t>spisovatel</a:t>
            </a:r>
            <a:r>
              <a:rPr lang="en-GB" sz="2400" b="1" dirty="0" smtClean="0"/>
              <a:t> a diplomat</a:t>
            </a:r>
          </a:p>
          <a:p>
            <a:pPr eaLnBrk="1" hangingPunct="1">
              <a:lnSpc>
                <a:spcPct val="90000"/>
              </a:lnSpc>
              <a:spcBef>
                <a:spcPts val="500"/>
              </a:spcBef>
              <a:buFontTx/>
              <a:buNone/>
            </a:pPr>
            <a:r>
              <a:rPr lang="en-GB" sz="2400" b="1" i="1" dirty="0" err="1" smtClean="0">
                <a:solidFill>
                  <a:srgbClr val="0000FF"/>
                </a:solidFill>
              </a:rPr>
              <a:t>Esej</a:t>
            </a:r>
            <a:r>
              <a:rPr lang="en-GB" sz="2400" b="1" i="1" dirty="0" smtClean="0">
                <a:solidFill>
                  <a:srgbClr val="0000FF"/>
                </a:solidFill>
              </a:rPr>
              <a:t> o </a:t>
            </a:r>
            <a:r>
              <a:rPr lang="en-GB" sz="2400" b="1" i="1" dirty="0" err="1" smtClean="0">
                <a:solidFill>
                  <a:srgbClr val="0000FF"/>
                </a:solidFill>
              </a:rPr>
              <a:t>nerovnosti</a:t>
            </a:r>
            <a:r>
              <a:rPr lang="en-GB" sz="2400" b="1" i="1" dirty="0" smtClean="0">
                <a:solidFill>
                  <a:srgbClr val="0000FF"/>
                </a:solidFill>
              </a:rPr>
              <a:t> </a:t>
            </a:r>
            <a:r>
              <a:rPr lang="en-GB" sz="2400" b="1" i="1" dirty="0" err="1" smtClean="0">
                <a:solidFill>
                  <a:srgbClr val="0000FF"/>
                </a:solidFill>
              </a:rPr>
              <a:t>lidských</a:t>
            </a:r>
            <a:r>
              <a:rPr lang="en-GB" sz="2400" b="1" i="1" dirty="0" smtClean="0">
                <a:solidFill>
                  <a:srgbClr val="0000FF"/>
                </a:solidFill>
              </a:rPr>
              <a:t> </a:t>
            </a:r>
            <a:r>
              <a:rPr lang="en-GB" sz="2400" b="1" i="1" dirty="0" err="1" smtClean="0">
                <a:solidFill>
                  <a:srgbClr val="0000FF"/>
                </a:solidFill>
              </a:rPr>
              <a:t>ras</a:t>
            </a:r>
            <a:r>
              <a:rPr lang="en-GB" sz="2400" b="1" dirty="0" smtClean="0"/>
              <a:t> </a:t>
            </a:r>
            <a:r>
              <a:rPr lang="cs-CZ" sz="2400" b="1" dirty="0" smtClean="0"/>
              <a:t>(1853-5)</a:t>
            </a:r>
            <a:endParaRPr lang="en-GB" sz="2400" b="1" dirty="0" smtClean="0"/>
          </a:p>
          <a:p>
            <a:pPr eaLnBrk="1" hangingPunct="1">
              <a:lnSpc>
                <a:spcPct val="90000"/>
              </a:lnSpc>
              <a:buFontTx/>
              <a:buNone/>
            </a:pPr>
            <a:r>
              <a:rPr lang="cs-CZ" sz="2400" b="1" dirty="0" smtClean="0"/>
              <a:t>     </a:t>
            </a:r>
          </a:p>
          <a:p>
            <a:pPr eaLnBrk="1" hangingPunct="1">
              <a:lnSpc>
                <a:spcPct val="90000"/>
              </a:lnSpc>
              <a:buFontTx/>
              <a:buNone/>
            </a:pPr>
            <a:endParaRPr lang="cs-CZ" sz="2400" b="1" dirty="0" smtClean="0"/>
          </a:p>
          <a:p>
            <a:pPr eaLnBrk="1" hangingPunct="1">
              <a:lnSpc>
                <a:spcPct val="90000"/>
              </a:lnSpc>
              <a:buFontTx/>
              <a:buNone/>
            </a:pPr>
            <a:r>
              <a:rPr lang="cs-CZ" sz="2400" b="1" dirty="0" smtClean="0"/>
              <a:t>     Pojem rasy je klíčem k pochopení celých dějin lidské civilizace. Jsou tři rasové typy: bílý, žlutý a černý. Nejvyšší formou bílé                      rasy je rasa „árijská" (</a:t>
            </a:r>
            <a:r>
              <a:rPr lang="cs-CZ" sz="2400" b="1" dirty="0" err="1" smtClean="0"/>
              <a:t>Gobineau</a:t>
            </a:r>
            <a:r>
              <a:rPr lang="cs-CZ" sz="2400" b="1" dirty="0" smtClean="0"/>
              <a:t> použil tento termín jako první), převyšující ostatní inteligencí, energií, odvahou, smyslem pro čest a organizačními schopnostmi</a:t>
            </a:r>
            <a:r>
              <a:rPr lang="cs-CZ" dirty="0" smtClean="0"/>
              <a:t>. </a:t>
            </a:r>
          </a:p>
          <a:p>
            <a:pPr eaLnBrk="1" hangingPunct="1">
              <a:lnSpc>
                <a:spcPct val="90000"/>
              </a:lnSpc>
              <a:buFontTx/>
              <a:buNone/>
            </a:pPr>
            <a:r>
              <a:rPr lang="cs-CZ" sz="2400" b="1" dirty="0" smtClean="0"/>
              <a:t>     Dochází k neustálé degeneraci árijské rasy v důsledku nadměrného míšení s rasově cizími prvky. Nejčistší a nejdokonalejší árijské rysy si uchovala pouze francouzská a německá aristokracie teutonského původu, relativně uzavřená a nepodléhající míšení ras. </a:t>
            </a:r>
          </a:p>
        </p:txBody>
      </p:sp>
      <p:pic>
        <p:nvPicPr>
          <p:cNvPr id="64515" name="Picture 4" descr="Gobineau"/>
          <p:cNvPicPr>
            <a:picLocks noChangeAspect="1" noChangeArrowheads="1"/>
          </p:cNvPicPr>
          <p:nvPr/>
        </p:nvPicPr>
        <p:blipFill>
          <a:blip r:embed="rId2" cstate="print"/>
          <a:srcRect/>
          <a:stretch>
            <a:fillRect/>
          </a:stretch>
        </p:blipFill>
        <p:spPr bwMode="auto">
          <a:xfrm>
            <a:off x="7188410" y="71438"/>
            <a:ext cx="1841290" cy="3141538"/>
          </a:xfrm>
          <a:prstGeom prst="rect">
            <a:avLst/>
          </a:prstGeom>
          <a:noFill/>
          <a:ln w="9525">
            <a:noFill/>
            <a:miter lim="800000"/>
            <a:headEnd/>
            <a:tailEnd/>
          </a:ln>
        </p:spPr>
      </p:pic>
      <p:pic>
        <p:nvPicPr>
          <p:cNvPr id="64516" name="Picture 5" descr="Gobineau - kniha"/>
          <p:cNvPicPr>
            <a:picLocks noChangeAspect="1" noChangeArrowheads="1"/>
          </p:cNvPicPr>
          <p:nvPr/>
        </p:nvPicPr>
        <p:blipFill>
          <a:blip r:embed="rId3" cstate="print">
            <a:lum bright="-20000" contrast="20000"/>
          </a:blip>
          <a:srcRect/>
          <a:stretch>
            <a:fillRect/>
          </a:stretch>
        </p:blipFill>
        <p:spPr bwMode="auto">
          <a:xfrm>
            <a:off x="5148064" y="138478"/>
            <a:ext cx="1816096" cy="3002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0" y="836613"/>
            <a:ext cx="9144000" cy="6021387"/>
          </a:xfrm>
        </p:spPr>
        <p:txBody>
          <a:bodyPr/>
          <a:lstStyle/>
          <a:p>
            <a:pPr eaLnBrk="1" hangingPunct="1">
              <a:spcBef>
                <a:spcPts val="500"/>
              </a:spcBef>
              <a:buFontTx/>
              <a:buNone/>
            </a:pPr>
            <a:r>
              <a:rPr lang="cs-CZ" sz="2800" b="1" smtClean="0"/>
              <a:t>                                </a:t>
            </a:r>
          </a:p>
          <a:p>
            <a:pPr eaLnBrk="1" hangingPunct="1">
              <a:spcBef>
                <a:spcPts val="500"/>
              </a:spcBef>
              <a:buFontTx/>
              <a:buNone/>
            </a:pPr>
            <a:endParaRPr lang="cs-CZ" sz="2800" b="1" smtClean="0"/>
          </a:p>
          <a:p>
            <a:pPr eaLnBrk="1" hangingPunct="1">
              <a:spcBef>
                <a:spcPts val="500"/>
              </a:spcBef>
              <a:buFontTx/>
              <a:buNone/>
            </a:pPr>
            <a:r>
              <a:rPr lang="cs-CZ" sz="2800" b="1" smtClean="0"/>
              <a:t>                                  </a:t>
            </a:r>
            <a:r>
              <a:rPr lang="en-GB" sz="2800" b="1" smtClean="0"/>
              <a:t>Richard Wagner (1813-1883)</a:t>
            </a:r>
            <a:r>
              <a:rPr lang="ar-SA" sz="2800" b="1" smtClean="0">
                <a:cs typeface="Arial" charset="0"/>
              </a:rPr>
              <a:t>‏</a:t>
            </a:r>
            <a:endParaRPr lang="en-GB" sz="2800" b="1" smtClean="0"/>
          </a:p>
          <a:p>
            <a:pPr eaLnBrk="1" hangingPunct="1">
              <a:buFontTx/>
              <a:buNone/>
            </a:pPr>
            <a:r>
              <a:rPr lang="cs-CZ" sz="2800" b="1" smtClean="0"/>
              <a:t>                      </a:t>
            </a:r>
            <a:r>
              <a:rPr lang="cs-CZ" sz="2400" b="1" smtClean="0"/>
              <a:t>    </a:t>
            </a:r>
          </a:p>
          <a:p>
            <a:pPr eaLnBrk="1" hangingPunct="1">
              <a:buFontTx/>
              <a:buNone/>
            </a:pPr>
            <a:r>
              <a:rPr lang="cs-CZ" sz="2400" b="1" smtClean="0"/>
              <a:t>    Německý hudební skladatel. Přítel Gobineauův -  rozvíjel jeho myšlenky.</a:t>
            </a:r>
          </a:p>
          <a:p>
            <a:pPr eaLnBrk="1" hangingPunct="1">
              <a:buFontTx/>
              <a:buNone/>
            </a:pPr>
            <a:r>
              <a:rPr lang="cs-CZ" sz="2400" b="1" smtClean="0"/>
              <a:t>    </a:t>
            </a:r>
            <a:r>
              <a:rPr lang="cs-CZ" sz="2400" b="1" i="1" smtClean="0"/>
              <a:t>Teutonské rysy se uchovaly nejen u aristokracie, ale v celém německém národě</a:t>
            </a:r>
            <a:r>
              <a:rPr lang="cs-CZ" b="1" i="1" smtClean="0"/>
              <a:t>.</a:t>
            </a:r>
            <a:r>
              <a:rPr lang="cs-CZ" smtClean="0"/>
              <a:t> </a:t>
            </a:r>
          </a:p>
          <a:p>
            <a:pPr eaLnBrk="1" hangingPunct="1">
              <a:buFontTx/>
              <a:buNone/>
            </a:pPr>
            <a:r>
              <a:rPr lang="cs-CZ" sz="2400" b="1" smtClean="0"/>
              <a:t>    Wagner byl prvním německým myslitelem, který povýšil rasovou koncepci na úroveň náboženství. </a:t>
            </a:r>
          </a:p>
          <a:p>
            <a:pPr eaLnBrk="1" hangingPunct="1">
              <a:buFontTx/>
              <a:buNone/>
            </a:pPr>
            <a:r>
              <a:rPr lang="cs-CZ" sz="2400" b="1" smtClean="0"/>
              <a:t>    </a:t>
            </a:r>
            <a:r>
              <a:rPr lang="cs-CZ" sz="2400" b="1" i="1" smtClean="0"/>
              <a:t>Němci představují nejdokonalejší rasu a jejich rasové rysy se bezprostředně projevují v německém jazyce a hudbě, také nejdokonalejších na světě.</a:t>
            </a:r>
            <a:r>
              <a:rPr lang="cs-CZ" i="1" smtClean="0"/>
              <a:t> </a:t>
            </a:r>
          </a:p>
        </p:txBody>
      </p:sp>
      <p:pic>
        <p:nvPicPr>
          <p:cNvPr id="65539" name="Picture 4">
            <a:hlinkClick r:id="rId2"/>
          </p:cNvPr>
          <p:cNvPicPr>
            <a:picLocks noChangeAspect="1" noChangeArrowheads="1"/>
          </p:cNvPicPr>
          <p:nvPr/>
        </p:nvPicPr>
        <p:blipFill>
          <a:blip r:embed="rId3" cstate="print"/>
          <a:srcRect/>
          <a:stretch>
            <a:fillRect/>
          </a:stretch>
        </p:blipFill>
        <p:spPr bwMode="auto">
          <a:xfrm>
            <a:off x="179388" y="115888"/>
            <a:ext cx="2271712" cy="27368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457200"/>
            <a:ext cx="9144000" cy="6400800"/>
          </a:xfrm>
        </p:spPr>
        <p:txBody>
          <a:bodyPr/>
          <a:lstStyle/>
          <a:p>
            <a:pPr eaLnBrk="1" hangingPunct="1">
              <a:spcBef>
                <a:spcPts val="500"/>
              </a:spcBef>
              <a:buFontTx/>
              <a:buNone/>
            </a:pPr>
            <a:r>
              <a:rPr lang="cs-CZ" sz="2800" b="1" smtClean="0"/>
              <a:t>    </a:t>
            </a:r>
            <a:r>
              <a:rPr lang="en-GB" sz="2800" b="1" smtClean="0"/>
              <a:t>Rudy</a:t>
            </a:r>
            <a:r>
              <a:rPr lang="cs-CZ" sz="2800" b="1" smtClean="0"/>
              <a:t>a</a:t>
            </a:r>
            <a:r>
              <a:rPr lang="en-GB" sz="2800" b="1" smtClean="0"/>
              <a:t>rd Kipling </a:t>
            </a:r>
            <a:endParaRPr lang="cs-CZ" sz="2800" b="1" smtClean="0"/>
          </a:p>
          <a:p>
            <a:pPr eaLnBrk="1" hangingPunct="1">
              <a:spcBef>
                <a:spcPts val="500"/>
              </a:spcBef>
              <a:buFontTx/>
              <a:buNone/>
            </a:pPr>
            <a:r>
              <a:rPr lang="cs-CZ" sz="2800" b="1" smtClean="0"/>
              <a:t>      </a:t>
            </a:r>
            <a:r>
              <a:rPr lang="en-GB" sz="2800" b="1" smtClean="0"/>
              <a:t>(1865-1936)</a:t>
            </a:r>
            <a:r>
              <a:rPr lang="ar-SA" sz="2800" b="1" smtClean="0">
                <a:cs typeface="Arial" charset="0"/>
              </a:rPr>
              <a:t>‏</a:t>
            </a:r>
            <a:endParaRPr lang="cs-CZ" sz="2800" b="1" smtClean="0"/>
          </a:p>
          <a:p>
            <a:pPr eaLnBrk="1" hangingPunct="1">
              <a:spcBef>
                <a:spcPts val="500"/>
              </a:spcBef>
              <a:buFontTx/>
              <a:buNone/>
            </a:pPr>
            <a:endParaRPr lang="en-GB" sz="2800" b="1" smtClean="0"/>
          </a:p>
          <a:p>
            <a:pPr eaLnBrk="1" hangingPunct="1">
              <a:spcBef>
                <a:spcPts val="500"/>
              </a:spcBef>
              <a:buFontTx/>
              <a:buNone/>
            </a:pPr>
            <a:r>
              <a:rPr lang="cs-CZ" sz="2800" b="1" smtClean="0"/>
              <a:t>   </a:t>
            </a:r>
            <a:r>
              <a:rPr lang="en-GB" sz="2400" b="1" smtClean="0"/>
              <a:t>Britský spisovatel, nositel Nobelovy ceny</a:t>
            </a:r>
            <a:endParaRPr lang="cs-CZ" sz="2400" b="1" smtClean="0"/>
          </a:p>
          <a:p>
            <a:pPr eaLnBrk="1" hangingPunct="1">
              <a:spcBef>
                <a:spcPts val="500"/>
              </a:spcBef>
              <a:buFontTx/>
              <a:buNone/>
            </a:pPr>
            <a:r>
              <a:rPr lang="cs-CZ" sz="2400" b="1" smtClean="0"/>
              <a:t>    V básni </a:t>
            </a:r>
            <a:r>
              <a:rPr lang="cs-CZ" sz="2400" b="1" i="1" smtClean="0">
                <a:solidFill>
                  <a:srgbClr val="0000FF"/>
                </a:solidFill>
              </a:rPr>
              <a:t>„Břemeno bílého muže",</a:t>
            </a:r>
            <a:r>
              <a:rPr lang="cs-CZ" sz="2400" b="1" i="1" smtClean="0"/>
              <a:t> </a:t>
            </a:r>
            <a:r>
              <a:rPr lang="cs-CZ" sz="2400" b="1" smtClean="0"/>
              <a:t>kterou </a:t>
            </a:r>
          </a:p>
          <a:p>
            <a:pPr eaLnBrk="1" hangingPunct="1">
              <a:spcBef>
                <a:spcPts val="500"/>
              </a:spcBef>
              <a:buFontTx/>
              <a:buNone/>
            </a:pPr>
            <a:r>
              <a:rPr lang="cs-CZ" sz="2400" b="1" smtClean="0"/>
              <a:t>    napsal v roce 1899 v souvislosti se </a:t>
            </a:r>
          </a:p>
          <a:p>
            <a:pPr eaLnBrk="1" hangingPunct="1">
              <a:spcBef>
                <a:spcPts val="500"/>
              </a:spcBef>
              <a:buFontTx/>
              <a:buNone/>
            </a:pPr>
            <a:r>
              <a:rPr lang="cs-CZ" sz="2400" b="1" smtClean="0"/>
              <a:t>    španělsko-americkou válkou, aby povzbudil vítězné Američany ke zřízení koloniální nadvlády nad Filipínami. </a:t>
            </a:r>
          </a:p>
          <a:p>
            <a:pPr eaLnBrk="1" hangingPunct="1">
              <a:spcBef>
                <a:spcPts val="500"/>
              </a:spcBef>
              <a:buFontTx/>
              <a:buNone/>
            </a:pPr>
            <a:r>
              <a:rPr lang="cs-CZ" sz="2400" b="1" smtClean="0"/>
              <a:t>     Spojuje darwinovský důraz na konkurenceschopnost bělochů s myšlenkou paternalistické mise, jejímž cílem má být pozvednout či zdokonalit domorodce, kteří se dostali pod evropskou či americkou nadvládu.</a:t>
            </a:r>
            <a:r>
              <a:rPr lang="cs-CZ" sz="2400" smtClean="0"/>
              <a:t>  </a:t>
            </a:r>
            <a:endParaRPr lang="en-GB" sz="2400" b="1" smtClean="0"/>
          </a:p>
          <a:p>
            <a:pPr eaLnBrk="1" hangingPunct="1">
              <a:spcBef>
                <a:spcPts val="500"/>
              </a:spcBef>
              <a:buFontTx/>
              <a:buNone/>
            </a:pPr>
            <a:r>
              <a:rPr lang="cs-CZ" sz="2400" b="1" i="1" smtClean="0"/>
              <a:t>    </a:t>
            </a:r>
            <a:r>
              <a:rPr lang="cs-CZ" sz="2400" b="1" i="1" smtClean="0">
                <a:solidFill>
                  <a:srgbClr val="FF0000"/>
                </a:solidFill>
              </a:rPr>
              <a:t>„Nadřazená bílá rasa má povinnost převzít zodpovědnost za nově podmaněné, vzpurné národy, napůl ďábelské, napůl dětské</a:t>
            </a:r>
            <a:r>
              <a:rPr lang="cs-CZ" sz="2400" b="1" smtClean="0">
                <a:solidFill>
                  <a:srgbClr val="FF0000"/>
                </a:solidFill>
              </a:rPr>
              <a:t>“.</a:t>
            </a:r>
          </a:p>
          <a:p>
            <a:pPr eaLnBrk="1" hangingPunct="1"/>
            <a:endParaRPr lang="cs-CZ" sz="2400" smtClean="0">
              <a:solidFill>
                <a:srgbClr val="FF0000"/>
              </a:solidFill>
            </a:endParaRPr>
          </a:p>
        </p:txBody>
      </p:sp>
      <p:pic>
        <p:nvPicPr>
          <p:cNvPr id="66563" name="Picture 4" descr="Kipling"/>
          <p:cNvPicPr>
            <a:picLocks noChangeAspect="1" noChangeArrowheads="1"/>
          </p:cNvPicPr>
          <p:nvPr/>
        </p:nvPicPr>
        <p:blipFill>
          <a:blip r:embed="rId2" cstate="print"/>
          <a:srcRect/>
          <a:stretch>
            <a:fillRect/>
          </a:stretch>
        </p:blipFill>
        <p:spPr bwMode="auto">
          <a:xfrm>
            <a:off x="6572250" y="115888"/>
            <a:ext cx="224790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915988" y="836613"/>
            <a:ext cx="8228012" cy="6021387"/>
          </a:xfrm>
        </p:spPr>
        <p:txBody>
          <a:bodyPr/>
          <a:lstStyle/>
          <a:p>
            <a:pPr eaLnBrk="1" hangingPunct="1">
              <a:lnSpc>
                <a:spcPct val="90000"/>
              </a:lnSpc>
              <a:buFontTx/>
              <a:buNone/>
            </a:pPr>
            <a:r>
              <a:rPr lang="cs-CZ" sz="2800" b="1" smtClean="0"/>
              <a:t>                                               Jack London</a:t>
            </a:r>
          </a:p>
          <a:p>
            <a:pPr eaLnBrk="1" hangingPunct="1">
              <a:lnSpc>
                <a:spcPct val="90000"/>
              </a:lnSpc>
              <a:buFontTx/>
              <a:buNone/>
            </a:pPr>
            <a:r>
              <a:rPr lang="cs-CZ" sz="2800" b="1" smtClean="0"/>
              <a:t>                                                 (1876-1916 )</a:t>
            </a:r>
          </a:p>
          <a:p>
            <a:pPr eaLnBrk="1" hangingPunct="1">
              <a:lnSpc>
                <a:spcPct val="90000"/>
              </a:lnSpc>
              <a:buFontTx/>
              <a:buNone/>
            </a:pPr>
            <a:endParaRPr lang="cs-CZ" sz="2800" b="1" smtClean="0"/>
          </a:p>
          <a:p>
            <a:pPr eaLnBrk="1" hangingPunct="1">
              <a:lnSpc>
                <a:spcPct val="90000"/>
              </a:lnSpc>
              <a:buFontTx/>
              <a:buNone/>
            </a:pPr>
            <a:endParaRPr lang="cs-CZ" sz="2800" b="1" smtClean="0"/>
          </a:p>
          <a:p>
            <a:pPr eaLnBrk="1" hangingPunct="1">
              <a:lnSpc>
                <a:spcPct val="90000"/>
              </a:lnSpc>
              <a:buFontTx/>
              <a:buNone/>
            </a:pPr>
            <a:r>
              <a:rPr lang="cs-CZ" b="1" smtClean="0"/>
              <a:t>    </a:t>
            </a:r>
            <a:r>
              <a:rPr lang="cs-CZ" sz="2400" b="1" smtClean="0"/>
              <a:t>Americký spisovatel - jeho knihy vycházely ve vysokých nákladech a staly se hlavním pramenem šíření lidového sociálního darwinismu a rasismu. Hrdinové jeho knih jsou téměř výlučně Anglosasové kontrastující s „hloupými“ černochy,  „brutálními" Italy, „neschopnými a nevzdělanými" Slovany nebo „zbabělými" Židy.</a:t>
            </a:r>
            <a:r>
              <a:rPr lang="cs-CZ" sz="2400" smtClean="0"/>
              <a:t> </a:t>
            </a:r>
          </a:p>
          <a:p>
            <a:pPr eaLnBrk="1" hangingPunct="1">
              <a:lnSpc>
                <a:spcPct val="90000"/>
              </a:lnSpc>
              <a:buFontTx/>
              <a:buNone/>
            </a:pPr>
            <a:r>
              <a:rPr lang="cs-CZ" smtClean="0"/>
              <a:t>   </a:t>
            </a:r>
            <a:r>
              <a:rPr lang="cs-CZ" sz="2400" b="1" smtClean="0"/>
              <a:t>Žádný americký spisovatel neučinil víc pro popularizaci rasových teorií a glorifikaci Anglosasů než Jack London. </a:t>
            </a:r>
          </a:p>
        </p:txBody>
      </p:sp>
      <p:pic>
        <p:nvPicPr>
          <p:cNvPr id="67587" name="Picture 3" descr="images"/>
          <p:cNvPicPr>
            <a:picLocks noChangeAspect="1" noChangeArrowheads="1"/>
          </p:cNvPicPr>
          <p:nvPr/>
        </p:nvPicPr>
        <p:blipFill>
          <a:blip r:embed="rId2" cstate="print"/>
          <a:srcRect/>
          <a:stretch>
            <a:fillRect/>
          </a:stretch>
        </p:blipFill>
        <p:spPr bwMode="auto">
          <a:xfrm>
            <a:off x="112713" y="44624"/>
            <a:ext cx="2155825"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229600" cy="508000"/>
          </a:xfrm>
        </p:spPr>
        <p:txBody>
          <a:bodyPr>
            <a:normAutofit fontScale="90000"/>
          </a:bodyPr>
          <a:lstStyle/>
          <a:p>
            <a:pPr eaLnBrk="1" hangingPunct="1"/>
            <a:r>
              <a:rPr lang="cs-CZ" sz="3600" b="1" smtClean="0">
                <a:solidFill>
                  <a:srgbClr val="FF0000"/>
                </a:solidFill>
              </a:rPr>
              <a:t>Některé pojmy</a:t>
            </a:r>
          </a:p>
        </p:txBody>
      </p:sp>
      <p:sp>
        <p:nvSpPr>
          <p:cNvPr id="40963" name="Rectangle 3"/>
          <p:cNvSpPr>
            <a:spLocks noGrp="1" noChangeArrowheads="1"/>
          </p:cNvSpPr>
          <p:nvPr>
            <p:ph type="body" idx="1"/>
          </p:nvPr>
        </p:nvSpPr>
        <p:spPr>
          <a:xfrm>
            <a:off x="0" y="533400"/>
            <a:ext cx="8893175" cy="6021388"/>
          </a:xfrm>
        </p:spPr>
        <p:txBody>
          <a:bodyPr/>
          <a:lstStyle/>
          <a:p>
            <a:pPr eaLnBrk="1" hangingPunct="1">
              <a:lnSpc>
                <a:spcPct val="80000"/>
              </a:lnSpc>
              <a:buFontTx/>
              <a:buNone/>
            </a:pPr>
            <a:r>
              <a:rPr lang="cs-CZ" sz="2000" b="1" smtClean="0"/>
              <a:t> RASA – lidské plemeno </a:t>
            </a:r>
          </a:p>
          <a:p>
            <a:pPr eaLnBrk="1" hangingPunct="1">
              <a:lnSpc>
                <a:spcPct val="80000"/>
              </a:lnSpc>
              <a:buFontTx/>
              <a:buNone/>
            </a:pPr>
            <a:r>
              <a:rPr lang="cs-CZ" sz="2000" b="1" smtClean="0"/>
              <a:t> (antropologický pojem)</a:t>
            </a:r>
          </a:p>
          <a:p>
            <a:pPr eaLnBrk="1" hangingPunct="1">
              <a:lnSpc>
                <a:spcPct val="80000"/>
              </a:lnSpc>
              <a:buFontTx/>
              <a:buNone/>
            </a:pPr>
            <a:r>
              <a:rPr lang="cs-CZ" sz="2000" b="1" smtClean="0"/>
              <a:t> Stále více zpochybňován</a:t>
            </a:r>
          </a:p>
          <a:p>
            <a:pPr eaLnBrk="1" hangingPunct="1">
              <a:lnSpc>
                <a:spcPct val="80000"/>
              </a:lnSpc>
              <a:buFontTx/>
              <a:buNone/>
            </a:pPr>
            <a:r>
              <a:rPr lang="cs-CZ" sz="2000" b="1" smtClean="0"/>
              <a:t> europoidní (kavkazoidní -bílá),</a:t>
            </a:r>
          </a:p>
          <a:p>
            <a:pPr eaLnBrk="1" hangingPunct="1">
              <a:lnSpc>
                <a:spcPct val="80000"/>
              </a:lnSpc>
              <a:buFontTx/>
              <a:buNone/>
            </a:pPr>
            <a:r>
              <a:rPr lang="cs-CZ" sz="2000" b="1" smtClean="0"/>
              <a:t> mongoloidní (žlutá), </a:t>
            </a:r>
          </a:p>
          <a:p>
            <a:pPr eaLnBrk="1" hangingPunct="1">
              <a:lnSpc>
                <a:spcPct val="80000"/>
              </a:lnSpc>
              <a:buFontTx/>
              <a:buNone/>
            </a:pPr>
            <a:r>
              <a:rPr lang="cs-CZ" sz="2000" b="1" smtClean="0"/>
              <a:t> negroidní (černá) </a:t>
            </a:r>
          </a:p>
          <a:p>
            <a:pPr eaLnBrk="1" hangingPunct="1">
              <a:lnSpc>
                <a:spcPct val="80000"/>
              </a:lnSpc>
            </a:pPr>
            <a:endParaRPr lang="cs-CZ" sz="2000" b="1" smtClean="0"/>
          </a:p>
          <a:p>
            <a:pPr eaLnBrk="1" hangingPunct="1">
              <a:lnSpc>
                <a:spcPct val="80000"/>
              </a:lnSpc>
            </a:pPr>
            <a:r>
              <a:rPr lang="cs-CZ" sz="2000" b="1" smtClean="0"/>
              <a:t>NÁROD</a:t>
            </a:r>
            <a:r>
              <a:rPr lang="cs-CZ" sz="2000" smtClean="0"/>
              <a:t> </a:t>
            </a:r>
            <a:r>
              <a:rPr lang="cs-CZ" sz="2000" b="1" smtClean="0"/>
              <a:t>–</a:t>
            </a:r>
          </a:p>
          <a:p>
            <a:pPr eaLnBrk="1" hangingPunct="1">
              <a:lnSpc>
                <a:spcPct val="80000"/>
              </a:lnSpc>
              <a:buFontTx/>
              <a:buNone/>
            </a:pPr>
            <a:r>
              <a:rPr lang="cs-CZ" sz="2000" b="1" smtClean="0"/>
              <a:t>     historicky vzniklá pospolitost lidí  - společné území, jazyk, tradice, historie  (Češi, Francouzi, Němci..)</a:t>
            </a:r>
          </a:p>
          <a:p>
            <a:pPr eaLnBrk="1" hangingPunct="1">
              <a:lnSpc>
                <a:spcPct val="80000"/>
              </a:lnSpc>
            </a:pPr>
            <a:endParaRPr lang="cs-CZ" sz="2000" b="1" smtClean="0"/>
          </a:p>
          <a:p>
            <a:pPr eaLnBrk="1" hangingPunct="1">
              <a:lnSpc>
                <a:spcPct val="80000"/>
              </a:lnSpc>
            </a:pPr>
            <a:endParaRPr lang="cs-CZ" sz="2000" b="1" smtClean="0"/>
          </a:p>
          <a:p>
            <a:pPr eaLnBrk="1" hangingPunct="1">
              <a:lnSpc>
                <a:spcPct val="80000"/>
              </a:lnSpc>
            </a:pPr>
            <a:endParaRPr lang="cs-CZ" sz="2000" b="1" smtClean="0"/>
          </a:p>
          <a:p>
            <a:pPr eaLnBrk="1" hangingPunct="1">
              <a:lnSpc>
                <a:spcPct val="80000"/>
              </a:lnSpc>
            </a:pPr>
            <a:endParaRPr lang="cs-CZ" sz="2000" b="1" smtClean="0"/>
          </a:p>
          <a:p>
            <a:pPr eaLnBrk="1" hangingPunct="1">
              <a:lnSpc>
                <a:spcPct val="80000"/>
              </a:lnSpc>
            </a:pPr>
            <a:endParaRPr lang="cs-CZ" sz="2000" b="1" smtClean="0"/>
          </a:p>
          <a:p>
            <a:pPr eaLnBrk="1" hangingPunct="1">
              <a:lnSpc>
                <a:spcPct val="80000"/>
              </a:lnSpc>
            </a:pPr>
            <a:r>
              <a:rPr lang="cs-CZ" sz="2000" b="1" smtClean="0"/>
              <a:t>ETNIKUM</a:t>
            </a:r>
            <a:r>
              <a:rPr lang="cs-CZ" sz="2000" smtClean="0"/>
              <a:t> </a:t>
            </a:r>
            <a:r>
              <a:rPr lang="cs-CZ" sz="2000" b="1" smtClean="0"/>
              <a:t>– skupina lidí                                                                                                  se společným rasovým                                                                                                  a národnostním  původem,                                                                                   kulturou, náboženstvím                                                                           (Rómové. Židé,                                                                                    Afroameričané…)</a:t>
            </a:r>
          </a:p>
          <a:p>
            <a:pPr eaLnBrk="1" hangingPunct="1">
              <a:lnSpc>
                <a:spcPct val="80000"/>
              </a:lnSpc>
            </a:pPr>
            <a:endParaRPr lang="cs-CZ" sz="2000" b="1" smtClean="0"/>
          </a:p>
        </p:txBody>
      </p:sp>
      <p:pic>
        <p:nvPicPr>
          <p:cNvPr id="40964" name="Picture 4" descr="liidské rasy"/>
          <p:cNvPicPr>
            <a:picLocks noChangeAspect="1" noChangeArrowheads="1"/>
          </p:cNvPicPr>
          <p:nvPr/>
        </p:nvPicPr>
        <p:blipFill>
          <a:blip r:embed="rId2" cstate="print"/>
          <a:srcRect/>
          <a:stretch>
            <a:fillRect/>
          </a:stretch>
        </p:blipFill>
        <p:spPr bwMode="auto">
          <a:xfrm>
            <a:off x="3810000" y="642938"/>
            <a:ext cx="5181600" cy="1706562"/>
          </a:xfrm>
          <a:prstGeom prst="rect">
            <a:avLst/>
          </a:prstGeom>
          <a:noFill/>
          <a:ln w="9525">
            <a:noFill/>
            <a:miter lim="800000"/>
            <a:headEnd/>
            <a:tailEnd/>
          </a:ln>
        </p:spPr>
      </p:pic>
      <p:pic>
        <p:nvPicPr>
          <p:cNvPr id="40965" name="Picture 6" descr="C:\Users\Honza\Pictures\Josef Šíma\index.jpg"/>
          <p:cNvPicPr>
            <a:picLocks noChangeAspect="1" noChangeArrowheads="1"/>
          </p:cNvPicPr>
          <p:nvPr/>
        </p:nvPicPr>
        <p:blipFill>
          <a:blip r:embed="rId3" cstate="print"/>
          <a:srcRect/>
          <a:stretch>
            <a:fillRect/>
          </a:stretch>
        </p:blipFill>
        <p:spPr bwMode="auto">
          <a:xfrm>
            <a:off x="762000" y="3581400"/>
            <a:ext cx="2738438" cy="1257300"/>
          </a:xfrm>
          <a:prstGeom prst="rect">
            <a:avLst/>
          </a:prstGeom>
          <a:noFill/>
          <a:ln w="9525">
            <a:noFill/>
            <a:miter lim="800000"/>
            <a:headEnd/>
            <a:tailEnd/>
          </a:ln>
        </p:spPr>
      </p:pic>
      <p:pic>
        <p:nvPicPr>
          <p:cNvPr id="40966" name="Picture 5" descr="C:\Users\Honza\Pictures\Josef Šíma\cesky_narod.png"/>
          <p:cNvPicPr>
            <a:picLocks noChangeAspect="1" noChangeArrowheads="1"/>
          </p:cNvPicPr>
          <p:nvPr/>
        </p:nvPicPr>
        <p:blipFill>
          <a:blip r:embed="rId4" cstate="print"/>
          <a:srcRect/>
          <a:stretch>
            <a:fillRect/>
          </a:stretch>
        </p:blipFill>
        <p:spPr bwMode="auto">
          <a:xfrm>
            <a:off x="76200" y="3581400"/>
            <a:ext cx="1849438" cy="1295400"/>
          </a:xfrm>
          <a:prstGeom prst="rect">
            <a:avLst/>
          </a:prstGeom>
          <a:noFill/>
          <a:ln w="9525">
            <a:noFill/>
            <a:miter lim="800000"/>
            <a:headEnd/>
            <a:tailEnd/>
          </a:ln>
        </p:spPr>
      </p:pic>
      <p:pic>
        <p:nvPicPr>
          <p:cNvPr id="40967" name="Picture 8" descr="http://www.euroskop.cz/gallery/54/16252-delacroix___la_liberte_1.jpg"/>
          <p:cNvPicPr>
            <a:picLocks noChangeAspect="1" noChangeArrowheads="1"/>
          </p:cNvPicPr>
          <p:nvPr/>
        </p:nvPicPr>
        <p:blipFill>
          <a:blip r:embed="rId5" cstate="print"/>
          <a:srcRect/>
          <a:stretch>
            <a:fillRect/>
          </a:stretch>
        </p:blipFill>
        <p:spPr bwMode="auto">
          <a:xfrm>
            <a:off x="3733800" y="3581400"/>
            <a:ext cx="1655763" cy="1314450"/>
          </a:xfrm>
          <a:prstGeom prst="rect">
            <a:avLst/>
          </a:prstGeom>
          <a:noFill/>
          <a:ln w="9525">
            <a:noFill/>
            <a:miter lim="800000"/>
            <a:headEnd/>
            <a:tailEnd/>
          </a:ln>
        </p:spPr>
      </p:pic>
      <p:pic>
        <p:nvPicPr>
          <p:cNvPr id="40968" name="Picture 9" descr="C:\Users\Honza\Pictures\Josef Šíma\francie-mapa(1).jpg"/>
          <p:cNvPicPr>
            <a:picLocks noChangeAspect="1" noChangeArrowheads="1"/>
          </p:cNvPicPr>
          <p:nvPr/>
        </p:nvPicPr>
        <p:blipFill>
          <a:blip r:embed="rId6" cstate="print"/>
          <a:srcRect/>
          <a:stretch>
            <a:fillRect/>
          </a:stretch>
        </p:blipFill>
        <p:spPr bwMode="auto">
          <a:xfrm>
            <a:off x="5181600" y="3581400"/>
            <a:ext cx="1238250" cy="1295400"/>
          </a:xfrm>
          <a:prstGeom prst="rect">
            <a:avLst/>
          </a:prstGeom>
          <a:noFill/>
          <a:ln w="9525">
            <a:noFill/>
            <a:miter lim="800000"/>
            <a:headEnd/>
            <a:tailEnd/>
          </a:ln>
        </p:spPr>
      </p:pic>
      <p:pic>
        <p:nvPicPr>
          <p:cNvPr id="40969" name="Picture 11" descr="C:\Users\Honza\Pictures\Josef Šíma\images.jpg"/>
          <p:cNvPicPr>
            <a:picLocks noChangeAspect="1" noChangeArrowheads="1"/>
          </p:cNvPicPr>
          <p:nvPr/>
        </p:nvPicPr>
        <p:blipFill>
          <a:blip r:embed="rId7" cstate="print"/>
          <a:srcRect/>
          <a:stretch>
            <a:fillRect/>
          </a:stretch>
        </p:blipFill>
        <p:spPr bwMode="auto">
          <a:xfrm>
            <a:off x="6553200" y="3600450"/>
            <a:ext cx="1711325" cy="1200150"/>
          </a:xfrm>
          <a:prstGeom prst="rect">
            <a:avLst/>
          </a:prstGeom>
          <a:noFill/>
          <a:ln w="9525">
            <a:noFill/>
            <a:miter lim="800000"/>
            <a:headEnd/>
            <a:tailEnd/>
          </a:ln>
        </p:spPr>
      </p:pic>
      <p:pic>
        <p:nvPicPr>
          <p:cNvPr id="40970" name="Picture 10" descr="C:\Users\Honza\Pictures\Josef Šíma\images.jpg"/>
          <p:cNvPicPr>
            <a:picLocks noChangeAspect="1" noChangeArrowheads="1"/>
          </p:cNvPicPr>
          <p:nvPr/>
        </p:nvPicPr>
        <p:blipFill>
          <a:blip r:embed="rId8" cstate="print"/>
          <a:srcRect/>
          <a:stretch>
            <a:fillRect/>
          </a:stretch>
        </p:blipFill>
        <p:spPr bwMode="auto">
          <a:xfrm>
            <a:off x="7924800" y="3333750"/>
            <a:ext cx="1066800" cy="1681163"/>
          </a:xfrm>
          <a:prstGeom prst="rect">
            <a:avLst/>
          </a:prstGeom>
          <a:noFill/>
          <a:ln w="9525">
            <a:noFill/>
            <a:miter lim="800000"/>
            <a:headEnd/>
            <a:tailEnd/>
          </a:ln>
        </p:spPr>
      </p:pic>
      <p:pic>
        <p:nvPicPr>
          <p:cNvPr id="40971" name="Picture 12" descr="C:\Users\Honza\Pictures\Josef Šíma\1420125.jpg"/>
          <p:cNvPicPr>
            <a:picLocks noChangeAspect="1" noChangeArrowheads="1"/>
          </p:cNvPicPr>
          <p:nvPr/>
        </p:nvPicPr>
        <p:blipFill>
          <a:blip r:embed="rId9" cstate="print"/>
          <a:srcRect l="44409" r="7559"/>
          <a:stretch>
            <a:fillRect/>
          </a:stretch>
        </p:blipFill>
        <p:spPr bwMode="auto">
          <a:xfrm>
            <a:off x="5715000" y="5041900"/>
            <a:ext cx="1289050" cy="1511300"/>
          </a:xfrm>
          <a:prstGeom prst="rect">
            <a:avLst/>
          </a:prstGeom>
          <a:noFill/>
          <a:ln w="9525">
            <a:noFill/>
            <a:miter lim="800000"/>
            <a:headEnd/>
            <a:tailEnd/>
          </a:ln>
        </p:spPr>
      </p:pic>
      <p:pic>
        <p:nvPicPr>
          <p:cNvPr id="40972" name="Picture 13" descr="C:\Users\Honza\Pictures\Josef Šíma\images.jpg"/>
          <p:cNvPicPr>
            <a:picLocks noChangeAspect="1" noChangeArrowheads="1"/>
          </p:cNvPicPr>
          <p:nvPr/>
        </p:nvPicPr>
        <p:blipFill>
          <a:blip r:embed="rId10" cstate="print"/>
          <a:srcRect l="8246" r="10307"/>
          <a:stretch>
            <a:fillRect/>
          </a:stretch>
        </p:blipFill>
        <p:spPr bwMode="auto">
          <a:xfrm>
            <a:off x="3810000" y="5029200"/>
            <a:ext cx="1843088" cy="1506538"/>
          </a:xfrm>
          <a:prstGeom prst="rect">
            <a:avLst/>
          </a:prstGeom>
          <a:noFill/>
          <a:ln w="9525">
            <a:noFill/>
            <a:miter lim="800000"/>
            <a:headEnd/>
            <a:tailEnd/>
          </a:ln>
        </p:spPr>
      </p:pic>
      <p:pic>
        <p:nvPicPr>
          <p:cNvPr id="40973" name="Picture 15" descr="C:\Users\Honza\Pictures\Josef Šíma\images.jpg"/>
          <p:cNvPicPr>
            <a:picLocks noChangeAspect="1" noChangeArrowheads="1"/>
          </p:cNvPicPr>
          <p:nvPr/>
        </p:nvPicPr>
        <p:blipFill>
          <a:blip r:embed="rId11" cstate="print"/>
          <a:srcRect/>
          <a:stretch>
            <a:fillRect/>
          </a:stretch>
        </p:blipFill>
        <p:spPr bwMode="auto">
          <a:xfrm>
            <a:off x="7239000" y="5024438"/>
            <a:ext cx="1528763" cy="152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4450"/>
            <a:ext cx="8228013" cy="852488"/>
          </a:xfrm>
        </p:spPr>
        <p:txBody>
          <a:bodyPr/>
          <a:lstStyle/>
          <a:p>
            <a:pPr eaLnBrk="1" hangingPunct="1"/>
            <a:r>
              <a:rPr lang="cs-CZ" sz="3600" b="1" smtClean="0">
                <a:solidFill>
                  <a:srgbClr val="FF0000"/>
                </a:solidFill>
              </a:rPr>
              <a:t>Rasismus v České republice</a:t>
            </a:r>
          </a:p>
        </p:txBody>
      </p:sp>
      <p:sp>
        <p:nvSpPr>
          <p:cNvPr id="68611" name="Rectangle 3"/>
          <p:cNvSpPr>
            <a:spLocks noGrp="1" noChangeArrowheads="1"/>
          </p:cNvSpPr>
          <p:nvPr>
            <p:ph type="body" idx="1"/>
          </p:nvPr>
        </p:nvSpPr>
        <p:spPr>
          <a:xfrm>
            <a:off x="207963" y="836613"/>
            <a:ext cx="8685212" cy="5287962"/>
          </a:xfrm>
        </p:spPr>
        <p:txBody>
          <a:bodyPr/>
          <a:lstStyle/>
          <a:p>
            <a:pPr eaLnBrk="1" hangingPunct="1">
              <a:buFontTx/>
              <a:buNone/>
            </a:pPr>
            <a:r>
              <a:rPr lang="cs-CZ" sz="2400" b="1" dirty="0" smtClean="0"/>
              <a:t>Etnické skupiny, které jsou v ČR předmětem nesnášenlivosti a diskriminace</a:t>
            </a:r>
            <a:r>
              <a:rPr lang="cs-CZ" sz="2400" dirty="0" smtClean="0"/>
              <a:t>:</a:t>
            </a:r>
          </a:p>
          <a:p>
            <a:pPr eaLnBrk="1" hangingPunct="1">
              <a:buFontTx/>
              <a:buNone/>
            </a:pPr>
            <a:endParaRPr lang="cs-CZ" sz="2400" dirty="0" smtClean="0"/>
          </a:p>
          <a:p>
            <a:pPr eaLnBrk="1" hangingPunct="1"/>
            <a:r>
              <a:rPr lang="cs-CZ" sz="2400" b="1" dirty="0" smtClean="0"/>
              <a:t>Rómové</a:t>
            </a:r>
          </a:p>
          <a:p>
            <a:r>
              <a:rPr lang="cs-CZ" sz="2400" b="1" dirty="0" smtClean="0"/>
              <a:t>Arabové                                                                                               (muslimové)</a:t>
            </a:r>
          </a:p>
          <a:p>
            <a:r>
              <a:rPr lang="cs-CZ" sz="2400" b="1" dirty="0" smtClean="0"/>
              <a:t>Vietnamci</a:t>
            </a:r>
          </a:p>
          <a:p>
            <a:pPr eaLnBrk="1" hangingPunct="1"/>
            <a:r>
              <a:rPr lang="cs-CZ" sz="2400" b="1" dirty="0" smtClean="0"/>
              <a:t>Židé</a:t>
            </a:r>
          </a:p>
          <a:p>
            <a:r>
              <a:rPr lang="cs-CZ" sz="2400" b="1" dirty="0" smtClean="0"/>
              <a:t>Afričané</a:t>
            </a:r>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a:p>
            <a:pPr eaLnBrk="1" hangingPunct="1"/>
            <a:endParaRPr lang="cs-CZ" sz="2400" b="1" dirty="0" smtClean="0"/>
          </a:p>
        </p:txBody>
      </p:sp>
      <p:pic>
        <p:nvPicPr>
          <p:cNvPr id="68612" name="Picture 4" descr="ANd9GcTL0mTniJrC3uq2hq9Lt0V0jOnxFVa5fDH78f87-Ptb0LM7kUSjaw"/>
          <p:cNvPicPr>
            <a:picLocks noChangeAspect="1" noChangeArrowheads="1"/>
          </p:cNvPicPr>
          <p:nvPr/>
        </p:nvPicPr>
        <p:blipFill>
          <a:blip r:embed="rId2" cstate="print"/>
          <a:srcRect/>
          <a:stretch>
            <a:fillRect/>
          </a:stretch>
        </p:blipFill>
        <p:spPr bwMode="auto">
          <a:xfrm>
            <a:off x="2339975" y="1838325"/>
            <a:ext cx="2867025" cy="1590675"/>
          </a:xfrm>
          <a:prstGeom prst="rect">
            <a:avLst/>
          </a:prstGeom>
          <a:noFill/>
          <a:ln w="9525">
            <a:noFill/>
            <a:miter lim="800000"/>
            <a:headEnd/>
            <a:tailEnd/>
          </a:ln>
        </p:spPr>
      </p:pic>
      <p:pic>
        <p:nvPicPr>
          <p:cNvPr id="68613" name="Picture 5" descr="ANd9GcS9VbpvALZ-h6jHxkMScUkLeGDxNqEXHc7Sshgv9nFLBevpIVE6"/>
          <p:cNvPicPr>
            <a:picLocks noChangeAspect="1" noChangeArrowheads="1"/>
          </p:cNvPicPr>
          <p:nvPr/>
        </p:nvPicPr>
        <p:blipFill>
          <a:blip r:embed="rId3" cstate="print"/>
          <a:srcRect/>
          <a:stretch>
            <a:fillRect/>
          </a:stretch>
        </p:blipFill>
        <p:spPr bwMode="auto">
          <a:xfrm>
            <a:off x="5940425" y="1514475"/>
            <a:ext cx="2871788" cy="2490788"/>
          </a:xfrm>
          <a:prstGeom prst="rect">
            <a:avLst/>
          </a:prstGeom>
          <a:noFill/>
          <a:ln w="9525">
            <a:noFill/>
            <a:miter lim="800000"/>
            <a:headEnd/>
            <a:tailEnd/>
          </a:ln>
        </p:spPr>
      </p:pic>
      <p:pic>
        <p:nvPicPr>
          <p:cNvPr id="68614" name="Picture 6" descr="ANd9GcTtF4ETslpviQI6Rv5DG4DnOj-nzZRUr0IBD4f6Po6ASiD8FV6SBw"/>
          <p:cNvPicPr>
            <a:picLocks noChangeAspect="1" noChangeArrowheads="1"/>
          </p:cNvPicPr>
          <p:nvPr/>
        </p:nvPicPr>
        <p:blipFill>
          <a:blip r:embed="rId4" cstate="print"/>
          <a:srcRect/>
          <a:stretch>
            <a:fillRect/>
          </a:stretch>
        </p:blipFill>
        <p:spPr bwMode="auto">
          <a:xfrm>
            <a:off x="3276600" y="4684713"/>
            <a:ext cx="2232025" cy="1671637"/>
          </a:xfrm>
          <a:prstGeom prst="rect">
            <a:avLst/>
          </a:prstGeom>
          <a:noFill/>
          <a:ln w="9525">
            <a:noFill/>
            <a:miter lim="800000"/>
            <a:headEnd/>
            <a:tailEnd/>
          </a:ln>
        </p:spPr>
      </p:pic>
      <p:pic>
        <p:nvPicPr>
          <p:cNvPr id="68615" name="Picture 7" descr="ANd9GcS2qTqh4nwNlgpxHM5n83wCv5Dv2sUqM0mG4fdr9Oj2lM2KKBpQ8A"/>
          <p:cNvPicPr>
            <a:picLocks noChangeAspect="1" noChangeArrowheads="1"/>
          </p:cNvPicPr>
          <p:nvPr/>
        </p:nvPicPr>
        <p:blipFill>
          <a:blip r:embed="rId5" cstate="print"/>
          <a:srcRect/>
          <a:stretch>
            <a:fillRect/>
          </a:stretch>
        </p:blipFill>
        <p:spPr bwMode="auto">
          <a:xfrm>
            <a:off x="9525" y="4684713"/>
            <a:ext cx="3194050" cy="1684337"/>
          </a:xfrm>
          <a:prstGeom prst="rect">
            <a:avLst/>
          </a:prstGeom>
          <a:noFill/>
          <a:ln w="9525">
            <a:noFill/>
            <a:miter lim="800000"/>
            <a:headEnd/>
            <a:tailEnd/>
          </a:ln>
        </p:spPr>
      </p:pic>
      <p:pic>
        <p:nvPicPr>
          <p:cNvPr id="68616" name="Picture 8" descr="ANd9GcTJpcz3dxOeCEeVeGMya4SGwR8V_-w8jhM2XPgauBw9MrFhdcujTw"/>
          <p:cNvPicPr>
            <a:picLocks noChangeAspect="1" noChangeArrowheads="1"/>
          </p:cNvPicPr>
          <p:nvPr/>
        </p:nvPicPr>
        <p:blipFill>
          <a:blip r:embed="rId6" cstate="print"/>
          <a:srcRect/>
          <a:stretch>
            <a:fillRect/>
          </a:stretch>
        </p:blipFill>
        <p:spPr bwMode="auto">
          <a:xfrm>
            <a:off x="5795963" y="4581525"/>
            <a:ext cx="3240087" cy="183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Graf"/>
          <p:cNvPicPr/>
          <p:nvPr/>
        </p:nvPicPr>
        <p:blipFill>
          <a:blip r:embed="rId2" cstate="print"/>
          <a:srcRect/>
          <a:stretch>
            <a:fillRect/>
          </a:stretch>
        </p:blipFill>
        <p:spPr bwMode="auto">
          <a:xfrm>
            <a:off x="107504" y="48766"/>
            <a:ext cx="5184576" cy="4388346"/>
          </a:xfrm>
          <a:prstGeom prst="rect">
            <a:avLst/>
          </a:prstGeom>
          <a:noFill/>
          <a:ln w="9525">
            <a:noFill/>
            <a:miter lim="800000"/>
            <a:headEnd/>
            <a:tailEnd/>
          </a:ln>
        </p:spPr>
      </p:pic>
      <p:pic>
        <p:nvPicPr>
          <p:cNvPr id="5" name="Obrázek 4" descr="Graf"/>
          <p:cNvPicPr/>
          <p:nvPr/>
        </p:nvPicPr>
        <p:blipFill>
          <a:blip r:embed="rId3" cstate="print"/>
          <a:srcRect/>
          <a:stretch>
            <a:fillRect/>
          </a:stretch>
        </p:blipFill>
        <p:spPr bwMode="auto">
          <a:xfrm>
            <a:off x="3779912" y="2348880"/>
            <a:ext cx="525658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228600" y="152400"/>
            <a:ext cx="8686800" cy="6096000"/>
          </a:xfrm>
        </p:spPr>
        <p:txBody>
          <a:bodyPr/>
          <a:lstStyle/>
          <a:p>
            <a:pPr eaLnBrk="1" hangingPunct="1">
              <a:buFontTx/>
              <a:buNone/>
            </a:pPr>
            <a:endParaRPr lang="cs-CZ" sz="2400" b="1" dirty="0" smtClean="0">
              <a:latin typeface="Times New Roman" pitchFamily="18" charset="0"/>
            </a:endParaRPr>
          </a:p>
          <a:p>
            <a:pPr eaLnBrk="1" hangingPunct="1">
              <a:buFontTx/>
              <a:buNone/>
            </a:pPr>
            <a:r>
              <a:rPr lang="cs-CZ" sz="2400" b="1" dirty="0" smtClean="0">
                <a:latin typeface="Times New Roman" pitchFamily="18" charset="0"/>
              </a:rPr>
              <a:t>   </a:t>
            </a:r>
            <a:r>
              <a:rPr lang="cs-CZ" sz="2400" b="1" dirty="0" err="1" smtClean="0">
                <a:latin typeface="Times New Roman" pitchFamily="18" charset="0"/>
              </a:rPr>
              <a:t>Poěčt</a:t>
            </a:r>
            <a:r>
              <a:rPr lang="cs-CZ" sz="2400" b="1" dirty="0" smtClean="0">
                <a:latin typeface="Times New Roman" pitchFamily="18" charset="0"/>
              </a:rPr>
              <a:t> Romů žijících v ČR se odhaduje na 280 – 300 tisíc</a:t>
            </a:r>
          </a:p>
          <a:p>
            <a:pPr eaLnBrk="1" hangingPunct="1">
              <a:buFontTx/>
              <a:buNone/>
            </a:pPr>
            <a:r>
              <a:rPr lang="cs-CZ" sz="2400" b="1" dirty="0" smtClean="0">
                <a:latin typeface="Times New Roman" pitchFamily="18" charset="0"/>
              </a:rPr>
              <a:t>   Počet muslimů se odhaduje na 22 tisíc</a:t>
            </a:r>
          </a:p>
          <a:p>
            <a:pPr eaLnBrk="1" hangingPunct="1">
              <a:buFontTx/>
              <a:buNone/>
            </a:pPr>
            <a:r>
              <a:rPr lang="cs-CZ" sz="2400" b="1" dirty="0" smtClean="0">
                <a:latin typeface="Times New Roman" pitchFamily="18" charset="0"/>
              </a:rPr>
              <a:t>    Podle průzkumů jsou  z cizinců nejoblíbenější Slováci(96% a Poláci (74%)</a:t>
            </a:r>
          </a:p>
          <a:p>
            <a:pPr eaLnBrk="1" hangingPunct="1">
              <a:buFontTx/>
              <a:buNone/>
            </a:pPr>
            <a:r>
              <a:rPr lang="cs-CZ" sz="2400" b="1" dirty="0" smtClean="0">
                <a:latin typeface="Times New Roman" pitchFamily="18" charset="0"/>
              </a:rPr>
              <a:t>    Neoblíbení jsou Romové (82%), Ukrajinci a další lidé ze zemí bývalého SSSR (70%), Vietnamci (64%) </a:t>
            </a:r>
          </a:p>
          <a:p>
            <a:pPr eaLnBrk="1" hangingPunct="1">
              <a:buFontTx/>
              <a:buNone/>
            </a:pPr>
            <a:r>
              <a:rPr lang="cs-CZ" sz="2400" dirty="0" smtClean="0">
                <a:latin typeface="Times New Roman" pitchFamily="18" charset="0"/>
              </a:rPr>
              <a:t>      </a:t>
            </a:r>
          </a:p>
          <a:p>
            <a:pPr eaLnBrk="1" hangingPunct="1">
              <a:buFontTx/>
              <a:buNone/>
            </a:pPr>
            <a:r>
              <a:rPr lang="cs-CZ" sz="2800" b="1" dirty="0" smtClean="0">
                <a:solidFill>
                  <a:srgbClr val="CC0000"/>
                </a:solidFill>
              </a:rPr>
              <a:t>Vzrůstající počet cizinců, mezinárodní vlivy (migrace) vedou k nárůstu xenofobie, rasismu a politického extremismu</a:t>
            </a:r>
            <a:r>
              <a:rPr lang="cs-CZ" dirty="0" smtClean="0"/>
              <a:t>.</a:t>
            </a:r>
          </a:p>
          <a:p>
            <a:pPr eaLnBrk="1" hangingPunct="1">
              <a:buFontTx/>
              <a:buNone/>
            </a:pPr>
            <a:endParaRPr lang="cs-CZ" sz="2400" dirty="0" smtClean="0">
              <a:latin typeface="Times New Roman" pitchFamily="18" charset="0"/>
            </a:endParaRPr>
          </a:p>
          <a:p>
            <a:pPr eaLnBrk="1" hangingPunct="1">
              <a:buFontTx/>
              <a:buNone/>
            </a:pPr>
            <a:endParaRPr lang="cs-CZ" sz="2400" b="1" dirty="0" smtClean="0">
              <a:latin typeface="Times New Roman" pitchFamily="18" charset="0"/>
            </a:endParaRPr>
          </a:p>
          <a:p>
            <a:pPr eaLnBrk="1" hangingPunct="1">
              <a:buFontTx/>
              <a:buNone/>
            </a:pPr>
            <a:endParaRPr lang="cs-CZ" sz="48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pPr eaLnBrk="1" hangingPunct="1"/>
            <a:r>
              <a:rPr lang="cs-CZ" sz="3600" b="1" smtClean="0">
                <a:solidFill>
                  <a:srgbClr val="CC0000"/>
                </a:solidFill>
                <a:cs typeface="Times New Roman" pitchFamily="18" charset="0"/>
              </a:rPr>
              <a:t>Negativní projevy</a:t>
            </a:r>
          </a:p>
        </p:txBody>
      </p:sp>
      <p:sp>
        <p:nvSpPr>
          <p:cNvPr id="41987" name="Zástupný symbol pro obsah 2"/>
          <p:cNvSpPr>
            <a:spLocks noGrp="1"/>
          </p:cNvSpPr>
          <p:nvPr>
            <p:ph idx="1"/>
          </p:nvPr>
        </p:nvSpPr>
        <p:spPr/>
        <p:txBody>
          <a:bodyPr/>
          <a:lstStyle/>
          <a:p>
            <a:pPr eaLnBrk="1" hangingPunct="1">
              <a:lnSpc>
                <a:spcPct val="80000"/>
              </a:lnSpc>
            </a:pPr>
            <a:r>
              <a:rPr lang="cs-CZ" sz="2800" b="1" smtClean="0">
                <a:latin typeface="Times New Roman" pitchFamily="18" charset="0"/>
                <a:cs typeface="Times New Roman" pitchFamily="18" charset="0"/>
              </a:rPr>
              <a:t>ETNICKÁ NESNÁŠENLIVOST</a:t>
            </a:r>
          </a:p>
          <a:p>
            <a:pPr eaLnBrk="1" hangingPunct="1">
              <a:lnSpc>
                <a:spcPct val="80000"/>
              </a:lnSpc>
            </a:pPr>
            <a:endParaRPr lang="cs-CZ" sz="2800" b="1" smtClean="0">
              <a:latin typeface="Times New Roman" pitchFamily="18" charset="0"/>
              <a:cs typeface="Times New Roman" pitchFamily="18" charset="0"/>
            </a:endParaRPr>
          </a:p>
          <a:p>
            <a:pPr eaLnBrk="1" hangingPunct="1">
              <a:lnSpc>
                <a:spcPct val="80000"/>
              </a:lnSpc>
            </a:pPr>
            <a:r>
              <a:rPr lang="cs-CZ" sz="2800" b="1" smtClean="0">
                <a:latin typeface="Times New Roman" pitchFamily="18" charset="0"/>
                <a:cs typeface="Times New Roman" pitchFamily="18" charset="0"/>
              </a:rPr>
              <a:t>NACIONALISMUS – postoje a aktivity, jejichž cílem je prosazení zájmů vlastního národa</a:t>
            </a:r>
          </a:p>
          <a:p>
            <a:pPr eaLnBrk="1" hangingPunct="1">
              <a:lnSpc>
                <a:spcPct val="80000"/>
              </a:lnSpc>
            </a:pPr>
            <a:endParaRPr lang="cs-CZ" sz="2800" b="1" smtClean="0">
              <a:latin typeface="Times New Roman" pitchFamily="18" charset="0"/>
              <a:cs typeface="Times New Roman" pitchFamily="18" charset="0"/>
            </a:endParaRPr>
          </a:p>
          <a:p>
            <a:pPr eaLnBrk="1" hangingPunct="1">
              <a:lnSpc>
                <a:spcPct val="80000"/>
              </a:lnSpc>
            </a:pPr>
            <a:r>
              <a:rPr lang="cs-CZ" sz="2800" b="1" smtClean="0">
                <a:latin typeface="Times New Roman" pitchFamily="18" charset="0"/>
                <a:cs typeface="Times New Roman" pitchFamily="18" charset="0"/>
              </a:rPr>
              <a:t>ŠOVINISMUS – slepá víra v nadřazenost vlastního národa, náboženství,  pohlaví, skupiny.</a:t>
            </a:r>
          </a:p>
          <a:p>
            <a:pPr eaLnBrk="1" hangingPunct="1"/>
            <a:endParaRPr lang="cs-CZ"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914400"/>
          </a:xfrm>
        </p:spPr>
        <p:txBody>
          <a:bodyPr/>
          <a:lstStyle/>
          <a:p>
            <a:pPr eaLnBrk="1" hangingPunct="1"/>
            <a:r>
              <a:rPr lang="cs-CZ" sz="3600" b="1" smtClean="0">
                <a:solidFill>
                  <a:srgbClr val="CC0000"/>
                </a:solidFill>
              </a:rPr>
              <a:t>Rasismus a lidská práva</a:t>
            </a:r>
          </a:p>
        </p:txBody>
      </p:sp>
      <p:sp>
        <p:nvSpPr>
          <p:cNvPr id="43011" name="Rectangle 3"/>
          <p:cNvSpPr>
            <a:spLocks noGrp="1" noChangeArrowheads="1"/>
          </p:cNvSpPr>
          <p:nvPr>
            <p:ph type="body" idx="1"/>
          </p:nvPr>
        </p:nvSpPr>
        <p:spPr>
          <a:xfrm>
            <a:off x="-304800" y="990600"/>
            <a:ext cx="9448800" cy="5562600"/>
          </a:xfrm>
        </p:spPr>
        <p:txBody>
          <a:bodyPr/>
          <a:lstStyle/>
          <a:p>
            <a:pPr marL="609600" indent="-609600" eaLnBrk="1" hangingPunct="1">
              <a:buFontTx/>
              <a:buNone/>
            </a:pPr>
            <a:r>
              <a:rPr lang="cs-CZ" smtClean="0"/>
              <a:t>    Ústava České  republiky</a:t>
            </a:r>
          </a:p>
          <a:p>
            <a:pPr marL="609600" indent="-609600" eaLnBrk="1" hangingPunct="1">
              <a:buFontTx/>
              <a:buNone/>
            </a:pPr>
            <a:r>
              <a:rPr lang="cs-CZ" sz="2400" b="1" smtClean="0"/>
              <a:t>       Listina základnách práv a svobod Hlava I Čl. 3</a:t>
            </a:r>
          </a:p>
          <a:p>
            <a:pPr marL="609600" indent="-609600" eaLnBrk="1" hangingPunct="1">
              <a:buFontTx/>
              <a:buNone/>
            </a:pPr>
            <a:r>
              <a:rPr lang="cs-CZ" sz="2000" b="1" i="1" smtClean="0"/>
              <a:t>         Základní práva a svobody se zaručují všem bez rozdílu                       pohlaví, rasy, barvy pleti, jazyka, víry a náboženství,                                           politického či jiného smýšlení, národního nebo sociálního                         původu, příslušnosti k národnostní nebo etnické menšině,     </a:t>
            </a:r>
          </a:p>
          <a:p>
            <a:pPr marL="609600" indent="-609600" eaLnBrk="1" hangingPunct="1">
              <a:buFontTx/>
              <a:buNone/>
            </a:pPr>
            <a:endParaRPr lang="cs-CZ" sz="2000" b="1" i="1" smtClean="0"/>
          </a:p>
          <a:p>
            <a:pPr marL="609600" indent="-609600" eaLnBrk="1" hangingPunct="1">
              <a:buFontTx/>
              <a:buNone/>
            </a:pPr>
            <a:r>
              <a:rPr lang="cs-CZ" sz="2000" b="1" i="1" smtClean="0"/>
              <a:t>        vychází ze </a:t>
            </a:r>
          </a:p>
          <a:p>
            <a:pPr marL="609600" indent="-609600" eaLnBrk="1" hangingPunct="1">
              <a:buFontTx/>
              <a:buNone/>
            </a:pPr>
            <a:r>
              <a:rPr lang="cs-CZ" b="1" i="1" smtClean="0"/>
              <a:t>      </a:t>
            </a:r>
            <a:r>
              <a:rPr lang="cs-CZ" smtClean="0"/>
              <a:t>Všeobecné deklarace lidských práv</a:t>
            </a:r>
            <a:r>
              <a:rPr lang="cs-CZ" b="1" i="1" smtClean="0"/>
              <a:t>                                            </a:t>
            </a:r>
            <a:r>
              <a:rPr lang="cs-CZ" sz="2000" b="1" smtClean="0"/>
              <a:t>přijaté Valným shromážděním OSN  v roce 1948                                </a:t>
            </a:r>
          </a:p>
        </p:txBody>
      </p:sp>
      <p:pic>
        <p:nvPicPr>
          <p:cNvPr id="43012" name="irc_mi" descr="142778"/>
          <p:cNvPicPr>
            <a:picLocks noChangeAspect="1" noChangeArrowheads="1"/>
          </p:cNvPicPr>
          <p:nvPr/>
        </p:nvPicPr>
        <p:blipFill>
          <a:blip r:embed="rId2" cstate="print"/>
          <a:srcRect/>
          <a:stretch>
            <a:fillRect/>
          </a:stretch>
        </p:blipFill>
        <p:spPr bwMode="auto">
          <a:xfrm>
            <a:off x="7391400" y="304800"/>
            <a:ext cx="1504950" cy="2286000"/>
          </a:xfrm>
          <a:prstGeom prst="rect">
            <a:avLst/>
          </a:prstGeom>
          <a:noFill/>
          <a:ln w="9525">
            <a:noFill/>
            <a:miter lim="800000"/>
            <a:headEnd/>
            <a:tailEnd/>
          </a:ln>
        </p:spPr>
      </p:pic>
      <p:pic>
        <p:nvPicPr>
          <p:cNvPr id="43013" name="Picture 5" descr="ANd9GcRkg_b9hLK_8PsGutOfO7haPZ3CTikFSWshrdph0qsGZgGau-pc0Q"/>
          <p:cNvPicPr>
            <a:picLocks noChangeAspect="1" noChangeArrowheads="1"/>
          </p:cNvPicPr>
          <p:nvPr/>
        </p:nvPicPr>
        <p:blipFill>
          <a:blip r:embed="rId3" cstate="print"/>
          <a:srcRect/>
          <a:stretch>
            <a:fillRect/>
          </a:stretch>
        </p:blipFill>
        <p:spPr bwMode="auto">
          <a:xfrm>
            <a:off x="6400800" y="4648200"/>
            <a:ext cx="2667000" cy="2016125"/>
          </a:xfrm>
          <a:prstGeom prst="rect">
            <a:avLst/>
          </a:prstGeom>
          <a:noFill/>
          <a:ln w="9525">
            <a:noFill/>
            <a:miter lim="800000"/>
            <a:headEnd/>
            <a:tailEnd/>
          </a:ln>
        </p:spPr>
      </p:pic>
      <p:pic>
        <p:nvPicPr>
          <p:cNvPr id="43014" name="Picture 6" descr="ANd9GcR4y5Nh2HanrKCEwpnh0zIUE73iMwNcZcTB5bR1NtSwX3PTJzyr"/>
          <p:cNvPicPr>
            <a:picLocks noChangeAspect="1" noChangeArrowheads="1"/>
          </p:cNvPicPr>
          <p:nvPr/>
        </p:nvPicPr>
        <p:blipFill>
          <a:blip r:embed="rId4" cstate="print"/>
          <a:srcRect/>
          <a:stretch>
            <a:fillRect/>
          </a:stretch>
        </p:blipFill>
        <p:spPr bwMode="auto">
          <a:xfrm>
            <a:off x="381000" y="5105400"/>
            <a:ext cx="2133600" cy="1600200"/>
          </a:xfrm>
          <a:prstGeom prst="rect">
            <a:avLst/>
          </a:prstGeom>
          <a:noFill/>
          <a:ln w="9525">
            <a:noFill/>
            <a:miter lim="800000"/>
            <a:headEnd/>
            <a:tailEnd/>
          </a:ln>
        </p:spPr>
      </p:pic>
      <p:sp>
        <p:nvSpPr>
          <p:cNvPr id="43015"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43016" name="AutoShape 8" descr="9k="/>
          <p:cNvSpPr>
            <a:spLocks noChangeAspect="1" noChangeArrowheads="1"/>
          </p:cNvSpPr>
          <p:nvPr/>
        </p:nvSpPr>
        <p:spPr bwMode="auto">
          <a:xfrm>
            <a:off x="3224213" y="2643188"/>
            <a:ext cx="2695575" cy="1571625"/>
          </a:xfrm>
          <a:prstGeom prst="rect">
            <a:avLst/>
          </a:prstGeom>
          <a:noFill/>
          <a:ln w="9525">
            <a:noFill/>
            <a:miter lim="800000"/>
            <a:headEnd/>
            <a:tailEnd/>
          </a:ln>
        </p:spPr>
        <p:txBody>
          <a:bodyPr/>
          <a:lstStyle/>
          <a:p>
            <a:endParaRPr lang="cs-CZ"/>
          </a:p>
        </p:txBody>
      </p:sp>
      <p:pic>
        <p:nvPicPr>
          <p:cNvPr id="43017" name="Picture 9" descr="&amp;Pcy;&amp;acy;&amp;lcy;&amp;iecy;&amp;scy;&amp;tcy;&amp;icy;&amp;ncy;&amp;acy; &amp;Gcy;&amp;iecy;&amp;ncy;&amp;acy;&amp;scy;&amp;scy;&amp;acy;&amp;mcy;&amp;bcy;&amp;lcy;&amp;iecy;&amp;yacy; &amp;Ocy;&amp;Ocy;&amp;Ncy; &amp;Gcy;&amp;iecy;&amp;ncy;&amp;iecy;&amp;rcy;&amp;acy;&amp;lcy;&amp;softcy;&amp;ncy;&amp;acy;&amp;yacy; &amp;Acy;&amp;scy;&amp;scy;&amp;acy;&amp;mcy;&amp;bcy;&amp;lcy;&amp;iecy;&amp;yacy; &amp;Ocy;&amp;Ocy;&amp;Ncy; &amp;pcy;&amp;acy;&amp;lcy;&amp;iecy;&amp;scy;&amp;tcy;&amp;icy;&amp;ncy;&amp;acy; &amp;mcy;&amp;acy;&amp;khcy;&amp;mcy;&amp;ucy;&amp;dcy; &amp;acy;&amp;bcy;&amp;bcy;&amp;acy;&amp;scy;"/>
          <p:cNvPicPr>
            <a:picLocks noChangeAspect="1" noChangeArrowheads="1"/>
          </p:cNvPicPr>
          <p:nvPr/>
        </p:nvPicPr>
        <p:blipFill>
          <a:blip r:embed="rId5" cstate="print"/>
          <a:srcRect/>
          <a:stretch>
            <a:fillRect/>
          </a:stretch>
        </p:blipFill>
        <p:spPr bwMode="auto">
          <a:xfrm>
            <a:off x="2990850" y="4895850"/>
            <a:ext cx="310515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152400" y="1600200"/>
            <a:ext cx="8686800" cy="4953000"/>
          </a:xfrm>
        </p:spPr>
        <p:txBody>
          <a:bodyPr/>
          <a:lstStyle/>
          <a:p>
            <a:pPr eaLnBrk="1" hangingPunct="1">
              <a:lnSpc>
                <a:spcPct val="80000"/>
              </a:lnSpc>
              <a:buFontTx/>
              <a:buNone/>
            </a:pPr>
            <a:r>
              <a:rPr lang="cs-CZ" sz="2400" b="1" smtClean="0"/>
              <a:t>Trestní zákon - č. 40/2009 Sb.</a:t>
            </a:r>
          </a:p>
          <a:p>
            <a:pPr eaLnBrk="1" hangingPunct="1">
              <a:lnSpc>
                <a:spcPct val="80000"/>
              </a:lnSpc>
              <a:buFontTx/>
              <a:buNone/>
            </a:pPr>
            <a:r>
              <a:rPr lang="cs-CZ" sz="2000" b="1" smtClean="0"/>
              <a:t>Hlava pátá:                                                                                                                           Trestné činy hrubě narušující občanské soužití</a:t>
            </a:r>
          </a:p>
          <a:p>
            <a:pPr eaLnBrk="1" hangingPunct="1">
              <a:lnSpc>
                <a:spcPct val="80000"/>
              </a:lnSpc>
            </a:pPr>
            <a:r>
              <a:rPr lang="cs-CZ" sz="1800" b="1" smtClean="0"/>
              <a:t>§ 196 Násilí proti skupině obyvatelů a  proti jednotlivci</a:t>
            </a:r>
          </a:p>
          <a:p>
            <a:pPr eaLnBrk="1" hangingPunct="1">
              <a:lnSpc>
                <a:spcPct val="80000"/>
              </a:lnSpc>
            </a:pPr>
            <a:r>
              <a:rPr lang="cs-CZ" sz="1800" b="1" smtClean="0"/>
              <a:t>§</a:t>
            </a:r>
            <a:r>
              <a:rPr lang="cs-CZ" sz="2800" b="1" smtClean="0"/>
              <a:t> </a:t>
            </a:r>
            <a:r>
              <a:rPr lang="cs-CZ" sz="1800" b="1" smtClean="0"/>
              <a:t>198 Hanobení národa, etnické skupiny, rasy                                                                a přesvědčení</a:t>
            </a:r>
          </a:p>
          <a:p>
            <a:pPr eaLnBrk="1" hangingPunct="1">
              <a:lnSpc>
                <a:spcPct val="80000"/>
              </a:lnSpc>
            </a:pPr>
            <a:r>
              <a:rPr lang="cs-CZ" sz="1800" b="1" smtClean="0"/>
              <a:t>§ 198a Podněcování k nenávisti vůči skupině                                             osob nebo k omezování jejich práv a svobod</a:t>
            </a:r>
          </a:p>
          <a:p>
            <a:pPr eaLnBrk="1" hangingPunct="1">
              <a:lnSpc>
                <a:spcPct val="80000"/>
              </a:lnSpc>
            </a:pPr>
            <a:endParaRPr lang="cs-CZ" sz="1800" b="1" smtClean="0"/>
          </a:p>
          <a:p>
            <a:pPr eaLnBrk="1" hangingPunct="1">
              <a:lnSpc>
                <a:spcPct val="80000"/>
              </a:lnSpc>
              <a:spcBef>
                <a:spcPct val="0"/>
              </a:spcBef>
              <a:buFontTx/>
              <a:buNone/>
            </a:pPr>
            <a:r>
              <a:rPr lang="cs-CZ" sz="2000" b="1" smtClean="0"/>
              <a:t>Čtyři odsouzení žháři z „Vítkovského procesu“                                                        ve věku 20-26 let</a:t>
            </a:r>
          </a:p>
          <a:p>
            <a:pPr eaLnBrk="1" hangingPunct="1">
              <a:lnSpc>
                <a:spcPct val="80000"/>
              </a:lnSpc>
              <a:spcBef>
                <a:spcPct val="0"/>
              </a:spcBef>
              <a:buFontTx/>
              <a:buNone/>
            </a:pPr>
            <a:r>
              <a:rPr lang="cs-CZ" sz="2000" b="1" smtClean="0"/>
              <a:t>Tresty: 22, 22, 22 a 20 let odnětí svobody </a:t>
            </a:r>
          </a:p>
          <a:p>
            <a:pPr eaLnBrk="1" hangingPunct="1">
              <a:lnSpc>
                <a:spcPct val="80000"/>
              </a:lnSpc>
              <a:spcBef>
                <a:spcPct val="0"/>
              </a:spcBef>
              <a:buFontTx/>
              <a:buNone/>
            </a:pPr>
            <a:endParaRPr lang="cs-CZ" sz="2800" b="1" smtClean="0">
              <a:solidFill>
                <a:srgbClr val="CC0000"/>
              </a:solidFill>
            </a:endParaRPr>
          </a:p>
          <a:p>
            <a:pPr eaLnBrk="1" hangingPunct="1">
              <a:lnSpc>
                <a:spcPct val="80000"/>
              </a:lnSpc>
              <a:spcBef>
                <a:spcPct val="0"/>
              </a:spcBef>
              <a:buFontTx/>
              <a:buNone/>
            </a:pPr>
            <a:endParaRPr lang="cs-CZ" sz="2800" b="1" smtClean="0">
              <a:solidFill>
                <a:srgbClr val="CC0000"/>
              </a:solidFill>
            </a:endParaRPr>
          </a:p>
          <a:p>
            <a:pPr eaLnBrk="1" hangingPunct="1">
              <a:lnSpc>
                <a:spcPct val="80000"/>
              </a:lnSpc>
              <a:spcBef>
                <a:spcPct val="0"/>
              </a:spcBef>
              <a:buFontTx/>
              <a:buNone/>
            </a:pPr>
            <a:endParaRPr lang="cs-CZ" sz="2800" b="1" smtClean="0">
              <a:solidFill>
                <a:srgbClr val="CC0000"/>
              </a:solidFill>
            </a:endParaRPr>
          </a:p>
          <a:p>
            <a:pPr algn="ctr" eaLnBrk="1" hangingPunct="1">
              <a:lnSpc>
                <a:spcPct val="80000"/>
              </a:lnSpc>
              <a:spcBef>
                <a:spcPct val="0"/>
              </a:spcBef>
              <a:buFontTx/>
              <a:buNone/>
            </a:pPr>
            <a:r>
              <a:rPr lang="cs-CZ" sz="2800" b="1" smtClean="0">
                <a:solidFill>
                  <a:srgbClr val="CC0000"/>
                </a:solidFill>
              </a:rPr>
              <a:t>Zločiny z nenávisti – „hate crimes“</a:t>
            </a:r>
          </a:p>
          <a:p>
            <a:pPr eaLnBrk="1" hangingPunct="1">
              <a:lnSpc>
                <a:spcPct val="80000"/>
              </a:lnSpc>
            </a:pPr>
            <a:endParaRPr lang="cs-CZ" sz="2000" smtClean="0"/>
          </a:p>
        </p:txBody>
      </p:sp>
      <p:pic>
        <p:nvPicPr>
          <p:cNvPr id="44035" name="irc_mi" descr="trestni_zakon_trestrad_26vyd"/>
          <p:cNvPicPr>
            <a:picLocks noChangeAspect="1" noChangeArrowheads="1"/>
          </p:cNvPicPr>
          <p:nvPr/>
        </p:nvPicPr>
        <p:blipFill>
          <a:blip r:embed="rId2" cstate="print"/>
          <a:srcRect/>
          <a:stretch>
            <a:fillRect/>
          </a:stretch>
        </p:blipFill>
        <p:spPr bwMode="auto">
          <a:xfrm>
            <a:off x="6618288" y="76200"/>
            <a:ext cx="2373312" cy="3429000"/>
          </a:xfrm>
          <a:prstGeom prst="rect">
            <a:avLst/>
          </a:prstGeom>
          <a:noFill/>
          <a:ln w="9525">
            <a:noFill/>
            <a:miter lim="800000"/>
            <a:headEnd/>
            <a:tailEnd/>
          </a:ln>
        </p:spPr>
      </p:pic>
      <p:pic>
        <p:nvPicPr>
          <p:cNvPr id="44036" name="irc_mi" descr="BAB295775_pro39858"/>
          <p:cNvPicPr>
            <a:picLocks noGrp="1" noChangeAspect="1" noChangeArrowheads="1"/>
          </p:cNvPicPr>
          <p:nvPr>
            <p:ph type="title"/>
          </p:nvPr>
        </p:nvPicPr>
        <p:blipFill>
          <a:blip r:embed="rId3" cstate="print"/>
          <a:srcRect/>
          <a:stretch>
            <a:fillRect/>
          </a:stretch>
        </p:blipFill>
        <p:spPr>
          <a:xfrm>
            <a:off x="304800" y="274638"/>
            <a:ext cx="1752600" cy="1314450"/>
          </a:xfrm>
          <a:noFill/>
        </p:spPr>
      </p:pic>
      <p:sp>
        <p:nvSpPr>
          <p:cNvPr id="44037" name="Text Box 5"/>
          <p:cNvSpPr txBox="1">
            <a:spLocks noChangeArrowheads="1"/>
          </p:cNvSpPr>
          <p:nvPr/>
        </p:nvSpPr>
        <p:spPr bwMode="auto">
          <a:xfrm>
            <a:off x="2057400" y="0"/>
            <a:ext cx="3962400" cy="1554163"/>
          </a:xfrm>
          <a:prstGeom prst="rect">
            <a:avLst/>
          </a:prstGeom>
          <a:noFill/>
          <a:ln w="9525">
            <a:noFill/>
            <a:miter lim="800000"/>
            <a:headEnd/>
            <a:tailEnd/>
          </a:ln>
        </p:spPr>
        <p:txBody>
          <a:bodyPr>
            <a:spAutoFit/>
          </a:bodyPr>
          <a:lstStyle/>
          <a:p>
            <a:pPr algn="ctr">
              <a:spcBef>
                <a:spcPct val="50000"/>
              </a:spcBef>
            </a:pPr>
            <a:r>
              <a:rPr lang="cs-CZ" sz="3200" b="1">
                <a:solidFill>
                  <a:srgbClr val="CC0000"/>
                </a:solidFill>
              </a:rPr>
              <a:t>Rasismus                               může být                             trestným činem</a:t>
            </a:r>
          </a:p>
        </p:txBody>
      </p:sp>
      <p:pic>
        <p:nvPicPr>
          <p:cNvPr id="44038" name="Picture 6" descr="ANd9GcSKkZ96vonXoM-QalSF7jKILnfXFPv1LaJQPNCHy8AQOvHuwCcWGA"/>
          <p:cNvPicPr>
            <a:picLocks noChangeAspect="1" noChangeArrowheads="1"/>
          </p:cNvPicPr>
          <p:nvPr/>
        </p:nvPicPr>
        <p:blipFill>
          <a:blip r:embed="rId4" cstate="print"/>
          <a:srcRect/>
          <a:stretch>
            <a:fillRect/>
          </a:stretch>
        </p:blipFill>
        <p:spPr bwMode="auto">
          <a:xfrm>
            <a:off x="5943600" y="3733800"/>
            <a:ext cx="3124200"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11162"/>
          </a:xfrm>
        </p:spPr>
        <p:txBody>
          <a:bodyPr>
            <a:normAutofit fontScale="90000"/>
          </a:bodyPr>
          <a:lstStyle/>
          <a:p>
            <a:pPr eaLnBrk="1" hangingPunct="1"/>
            <a:r>
              <a:rPr lang="cs-CZ" sz="2800" b="1" smtClean="0"/>
              <a:t>Aktivity neonacistů</a:t>
            </a:r>
          </a:p>
        </p:txBody>
      </p:sp>
      <p:sp>
        <p:nvSpPr>
          <p:cNvPr id="45059" name="Rectangle 3"/>
          <p:cNvSpPr>
            <a:spLocks noGrp="1" noChangeArrowheads="1"/>
          </p:cNvSpPr>
          <p:nvPr>
            <p:ph type="body" sz="half" idx="1"/>
          </p:nvPr>
        </p:nvSpPr>
        <p:spPr>
          <a:xfrm>
            <a:off x="76200" y="838200"/>
            <a:ext cx="4495800" cy="5029200"/>
          </a:xfrm>
        </p:spPr>
        <p:txBody>
          <a:bodyPr/>
          <a:lstStyle/>
          <a:p>
            <a:pPr marL="0" indent="0" eaLnBrk="1" hangingPunct="1">
              <a:lnSpc>
                <a:spcPct val="80000"/>
              </a:lnSpc>
              <a:buFontTx/>
              <a:buNone/>
            </a:pPr>
            <a:r>
              <a:rPr lang="cs-CZ" sz="1800" b="1" u="sng" smtClean="0"/>
              <a:t>Počet registrovaných shromáždění</a:t>
            </a:r>
          </a:p>
          <a:p>
            <a:pPr marL="0" indent="0" eaLnBrk="1" hangingPunct="1">
              <a:lnSpc>
                <a:spcPct val="80000"/>
              </a:lnSpc>
              <a:buFontTx/>
              <a:buNone/>
            </a:pPr>
            <a:r>
              <a:rPr lang="cs-CZ" sz="1800" b="1" smtClean="0"/>
              <a:t>2007…………….27</a:t>
            </a:r>
          </a:p>
          <a:p>
            <a:pPr marL="0" indent="0" eaLnBrk="1" hangingPunct="1">
              <a:lnSpc>
                <a:spcPct val="80000"/>
              </a:lnSpc>
              <a:buFontTx/>
              <a:buNone/>
            </a:pPr>
            <a:r>
              <a:rPr lang="cs-CZ" sz="1800" b="1" smtClean="0"/>
              <a:t>2008…………….39</a:t>
            </a:r>
          </a:p>
          <a:p>
            <a:pPr marL="0" indent="0" eaLnBrk="1" hangingPunct="1">
              <a:lnSpc>
                <a:spcPct val="80000"/>
              </a:lnSpc>
              <a:buFontTx/>
              <a:buNone/>
            </a:pPr>
            <a:r>
              <a:rPr lang="cs-CZ" sz="1800" b="1" smtClean="0"/>
              <a:t>2009…………….76</a:t>
            </a:r>
          </a:p>
          <a:p>
            <a:pPr marL="0" indent="0" eaLnBrk="1" hangingPunct="1">
              <a:lnSpc>
                <a:spcPct val="80000"/>
              </a:lnSpc>
              <a:buFontTx/>
              <a:buNone/>
            </a:pPr>
            <a:r>
              <a:rPr lang="cs-CZ" sz="1800" b="1" smtClean="0"/>
              <a:t>2010…………….60</a:t>
            </a:r>
          </a:p>
          <a:p>
            <a:pPr marL="0" indent="0" eaLnBrk="1" hangingPunct="1">
              <a:lnSpc>
                <a:spcPct val="80000"/>
              </a:lnSpc>
              <a:buFontTx/>
              <a:buNone/>
            </a:pPr>
            <a:endParaRPr lang="cs-CZ" sz="1800" b="1" smtClean="0"/>
          </a:p>
          <a:p>
            <a:pPr marL="0" indent="0" eaLnBrk="1" hangingPunct="1">
              <a:lnSpc>
                <a:spcPct val="80000"/>
              </a:lnSpc>
              <a:buFontTx/>
              <a:buNone/>
            </a:pPr>
            <a:r>
              <a:rPr lang="cs-CZ" sz="1800" b="1" u="sng" smtClean="0"/>
              <a:t>Nevýznamnější akce:</a:t>
            </a:r>
          </a:p>
          <a:p>
            <a:pPr marL="0" indent="0" eaLnBrk="1" hangingPunct="1">
              <a:lnSpc>
                <a:spcPct val="80000"/>
              </a:lnSpc>
            </a:pPr>
            <a:r>
              <a:rPr lang="cs-CZ" sz="1800" b="1" smtClean="0"/>
              <a:t>  Listopad 2007 křišťálová noc                v Praze – pochod Židovským. městem </a:t>
            </a:r>
          </a:p>
          <a:p>
            <a:pPr marL="0" indent="0" eaLnBrk="1" hangingPunct="1">
              <a:lnSpc>
                <a:spcPct val="80000"/>
              </a:lnSpc>
            </a:pPr>
            <a:r>
              <a:rPr lang="cs-CZ" sz="1800" b="1" smtClean="0"/>
              <a:t> Prvomájové demonstrace v Praze a Brně                                                      (spolupráce DS, AN, NO, RWU)</a:t>
            </a:r>
          </a:p>
          <a:p>
            <a:pPr marL="0" indent="0" eaLnBrk="1" hangingPunct="1">
              <a:lnSpc>
                <a:spcPct val="80000"/>
              </a:lnSpc>
            </a:pPr>
            <a:r>
              <a:rPr lang="cs-CZ" sz="1800" b="1" smtClean="0"/>
              <a:t>  17. listopad 2008 – bitva o Janov     (DS v součinnosti s NO, AN. )</a:t>
            </a:r>
          </a:p>
          <a:p>
            <a:pPr marL="0" indent="0" eaLnBrk="1" hangingPunct="1">
              <a:lnSpc>
                <a:spcPct val="80000"/>
              </a:lnSpc>
            </a:pPr>
            <a:r>
              <a:rPr lang="cs-CZ" sz="1800" b="1" smtClean="0"/>
              <a:t> Podzim 2011 – demonstrace a     nepokoje</a:t>
            </a:r>
            <a:r>
              <a:rPr lang="cs-CZ" sz="1600" b="1" smtClean="0"/>
              <a:t> </a:t>
            </a:r>
            <a:r>
              <a:rPr lang="cs-CZ" sz="1800" b="1" smtClean="0"/>
              <a:t>na Šluknovsku (Varnsdorf, Rumburk)</a:t>
            </a:r>
          </a:p>
          <a:p>
            <a:pPr marL="0" indent="0" eaLnBrk="1" hangingPunct="1">
              <a:lnSpc>
                <a:spcPct val="80000"/>
              </a:lnSpc>
            </a:pPr>
            <a:r>
              <a:rPr lang="cs-CZ" sz="1800" b="1" smtClean="0"/>
              <a:t>2013 – prottiromské akce České Budějovice, Plzeň. Ostrava</a:t>
            </a:r>
          </a:p>
          <a:p>
            <a:pPr marL="0" indent="0" eaLnBrk="1" hangingPunct="1">
              <a:lnSpc>
                <a:spcPct val="80000"/>
              </a:lnSpc>
            </a:pPr>
            <a:endParaRPr lang="cs-CZ" sz="1800" b="1" smtClean="0"/>
          </a:p>
        </p:txBody>
      </p:sp>
      <p:sp>
        <p:nvSpPr>
          <p:cNvPr id="45060" name="Rectangle 4"/>
          <p:cNvSpPr>
            <a:spLocks noGrp="1" noChangeArrowheads="1"/>
          </p:cNvSpPr>
          <p:nvPr>
            <p:ph type="body" sz="half" idx="2"/>
          </p:nvPr>
        </p:nvSpPr>
        <p:spPr>
          <a:xfrm>
            <a:off x="4800600" y="914400"/>
            <a:ext cx="4495800" cy="4800600"/>
          </a:xfrm>
        </p:spPr>
        <p:txBody>
          <a:bodyPr/>
          <a:lstStyle/>
          <a:p>
            <a:pPr eaLnBrk="1" hangingPunct="1">
              <a:lnSpc>
                <a:spcPct val="80000"/>
              </a:lnSpc>
              <a:buFontTx/>
              <a:buNone/>
            </a:pPr>
            <a:r>
              <a:rPr lang="cs-CZ" sz="1400" b="1" smtClean="0"/>
              <a:t>    </a:t>
            </a:r>
            <a:r>
              <a:rPr lang="cs-CZ" sz="1800" b="1" u="sng" smtClean="0"/>
              <a:t>Žhářské útoky proti romským obydlím v posledních letech </a:t>
            </a:r>
          </a:p>
          <a:p>
            <a:pPr eaLnBrk="1" hangingPunct="1">
              <a:lnSpc>
                <a:spcPct val="80000"/>
              </a:lnSpc>
              <a:buFontTx/>
              <a:buNone/>
            </a:pPr>
            <a:endParaRPr lang="cs-CZ" sz="1800" b="1" u="sng" smtClean="0"/>
          </a:p>
          <a:p>
            <a:pPr eaLnBrk="1" hangingPunct="1">
              <a:lnSpc>
                <a:spcPct val="80000"/>
              </a:lnSpc>
              <a:buFontTx/>
              <a:buNone/>
            </a:pPr>
            <a:r>
              <a:rPr lang="cs-CZ" sz="1800" b="1" smtClean="0"/>
              <a:t>Bruntálsko a okolí </a:t>
            </a:r>
          </a:p>
          <a:p>
            <a:pPr eaLnBrk="1" hangingPunct="1">
              <a:lnSpc>
                <a:spcPct val="80000"/>
              </a:lnSpc>
            </a:pPr>
            <a:r>
              <a:rPr lang="cs-CZ" sz="1800" b="1" smtClean="0"/>
              <a:t>30. 6. 2007 - Vrbno pod Pradědem </a:t>
            </a:r>
          </a:p>
          <a:p>
            <a:pPr eaLnBrk="1" hangingPunct="1">
              <a:lnSpc>
                <a:spcPct val="80000"/>
              </a:lnSpc>
            </a:pPr>
            <a:r>
              <a:rPr lang="cs-CZ" sz="1800" b="1" smtClean="0"/>
              <a:t>1. 12.2007 –  Horní Benešov </a:t>
            </a:r>
          </a:p>
          <a:p>
            <a:pPr eaLnBrk="1" hangingPunct="1">
              <a:lnSpc>
                <a:spcPct val="80000"/>
              </a:lnSpc>
            </a:pPr>
            <a:r>
              <a:rPr lang="cs-CZ" sz="1800" b="1" smtClean="0"/>
              <a:t>5. 9.2008 –   M oravský Beroun </a:t>
            </a:r>
          </a:p>
          <a:p>
            <a:pPr eaLnBrk="1" hangingPunct="1">
              <a:lnSpc>
                <a:spcPct val="80000"/>
              </a:lnSpc>
            </a:pPr>
            <a:r>
              <a:rPr lang="cs-CZ" sz="1800" b="1" smtClean="0"/>
              <a:t>21. 9.2008 -  Bruntál </a:t>
            </a:r>
          </a:p>
          <a:p>
            <a:pPr eaLnBrk="1" hangingPunct="1">
              <a:lnSpc>
                <a:spcPct val="80000"/>
              </a:lnSpc>
            </a:pPr>
            <a:r>
              <a:rPr lang="cs-CZ" sz="1800" b="1" smtClean="0"/>
              <a:t>24.1. 2009 -  Moravský Beroun. </a:t>
            </a:r>
          </a:p>
          <a:p>
            <a:pPr eaLnBrk="1" hangingPunct="1">
              <a:lnSpc>
                <a:spcPct val="80000"/>
              </a:lnSpc>
            </a:pPr>
            <a:r>
              <a:rPr lang="cs-CZ" sz="1800" b="1" smtClean="0"/>
              <a:t>19. 4. 2009 - Vítkov </a:t>
            </a:r>
          </a:p>
          <a:p>
            <a:pPr eaLnBrk="1" hangingPunct="1">
              <a:lnSpc>
                <a:spcPct val="80000"/>
              </a:lnSpc>
            </a:pPr>
            <a:endParaRPr lang="cs-CZ" sz="1800" b="1" smtClean="0"/>
          </a:p>
          <a:p>
            <a:pPr eaLnBrk="1" hangingPunct="1">
              <a:lnSpc>
                <a:spcPct val="80000"/>
              </a:lnSpc>
              <a:buFontTx/>
              <a:buNone/>
            </a:pPr>
            <a:r>
              <a:rPr lang="cs-CZ" sz="1800" b="1" smtClean="0"/>
              <a:t>Střední Čechy</a:t>
            </a:r>
          </a:p>
          <a:p>
            <a:pPr eaLnBrk="1" hangingPunct="1">
              <a:lnSpc>
                <a:spcPct val="80000"/>
              </a:lnSpc>
            </a:pPr>
            <a:r>
              <a:rPr lang="cs-CZ" sz="1800" b="1" smtClean="0"/>
              <a:t>7. 11. 2009 - Červený Kostelec </a:t>
            </a:r>
          </a:p>
          <a:p>
            <a:pPr eaLnBrk="1" hangingPunct="1">
              <a:lnSpc>
                <a:spcPct val="80000"/>
              </a:lnSpc>
            </a:pPr>
            <a:r>
              <a:rPr lang="cs-CZ" sz="1800" b="1" smtClean="0"/>
              <a:t>24. 5. 2009 - Zdiby </a:t>
            </a:r>
          </a:p>
          <a:p>
            <a:pPr eaLnBrk="1" hangingPunct="1">
              <a:lnSpc>
                <a:spcPct val="80000"/>
              </a:lnSpc>
            </a:pPr>
            <a:r>
              <a:rPr lang="cs-CZ" sz="1800" b="1" smtClean="0"/>
              <a:t>10. 7. 2011 - Býchory </a:t>
            </a:r>
          </a:p>
          <a:p>
            <a:pPr eaLnBrk="1" hangingPunct="1">
              <a:lnSpc>
                <a:spcPct val="80000"/>
              </a:lnSpc>
              <a:buFontTx/>
              <a:buNone/>
            </a:pPr>
            <a:endParaRPr lang="cs-CZ" sz="1800" b="1" smtClean="0"/>
          </a:p>
          <a:p>
            <a:pPr eaLnBrk="1" hangingPunct="1">
              <a:lnSpc>
                <a:spcPct val="80000"/>
              </a:lnSpc>
              <a:buFontTx/>
              <a:buNone/>
            </a:pPr>
            <a:r>
              <a:rPr lang="cs-CZ" sz="1000" smtClean="0"/>
              <a:t>       </a:t>
            </a:r>
          </a:p>
        </p:txBody>
      </p:sp>
      <p:sp>
        <p:nvSpPr>
          <p:cNvPr id="45061" name="Text Box 5"/>
          <p:cNvSpPr txBox="1">
            <a:spLocks noChangeArrowheads="1"/>
          </p:cNvSpPr>
          <p:nvPr/>
        </p:nvSpPr>
        <p:spPr bwMode="auto">
          <a:xfrm>
            <a:off x="228600" y="5791200"/>
            <a:ext cx="8534400" cy="1492250"/>
          </a:xfrm>
          <a:prstGeom prst="rect">
            <a:avLst/>
          </a:prstGeom>
          <a:noFill/>
          <a:ln w="9525">
            <a:noFill/>
            <a:miter lim="800000"/>
            <a:headEnd/>
            <a:tailEnd/>
          </a:ln>
        </p:spPr>
        <p:txBody>
          <a:bodyPr>
            <a:spAutoFit/>
          </a:bodyPr>
          <a:lstStyle/>
          <a:p>
            <a:pPr>
              <a:lnSpc>
                <a:spcPct val="80000"/>
              </a:lnSpc>
              <a:spcBef>
                <a:spcPct val="20000"/>
              </a:spcBef>
            </a:pPr>
            <a:r>
              <a:rPr lang="cs-CZ"/>
              <a:t>Mareš M. a kol. České militantní neonacistické hnutí                                                                  (aktuální trendy) MV 2011</a:t>
            </a:r>
          </a:p>
          <a:p>
            <a:pPr>
              <a:lnSpc>
                <a:spcPct val="80000"/>
              </a:lnSpc>
              <a:spcBef>
                <a:spcPct val="20000"/>
              </a:spcBef>
            </a:pPr>
            <a:r>
              <a:rPr lang="cs-CZ"/>
              <a:t>Nejvyšší státní zastupitelství Brno 2011</a:t>
            </a:r>
          </a:p>
          <a:p>
            <a:pPr>
              <a:lnSpc>
                <a:spcPct val="80000"/>
              </a:lnSpc>
              <a:spcBef>
                <a:spcPct val="20000"/>
              </a:spcBef>
            </a:pPr>
            <a:endParaRPr lang="cs-CZ"/>
          </a:p>
          <a:p>
            <a:pPr>
              <a:spcBef>
                <a:spcPct val="50000"/>
              </a:spcBef>
            </a:pPr>
            <a:endParaRPr lang="cs-CZ"/>
          </a:p>
        </p:txBody>
      </p:sp>
      <p:pic>
        <p:nvPicPr>
          <p:cNvPr id="45062" name="Picture 6" descr="ANd9GcRUTWHEMXbaNZy1c49hI6YbaxveQMq9ehjGQzWFuBcdxZEkOdo5y7n8Zwc"/>
          <p:cNvPicPr>
            <a:picLocks noChangeAspect="1" noChangeArrowheads="1"/>
          </p:cNvPicPr>
          <p:nvPr/>
        </p:nvPicPr>
        <p:blipFill>
          <a:blip r:embed="rId2" cstate="print"/>
          <a:srcRect/>
          <a:stretch>
            <a:fillRect/>
          </a:stretch>
        </p:blipFill>
        <p:spPr bwMode="auto">
          <a:xfrm>
            <a:off x="5943600" y="5029200"/>
            <a:ext cx="3048000"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4" cstate="print"/>
          <a:srcRect/>
          <a:stretch>
            <a:fillRect/>
          </a:stretch>
        </p:blipFill>
        <p:spPr bwMode="auto">
          <a:xfrm>
            <a:off x="327025" y="1143000"/>
            <a:ext cx="8328025" cy="5187950"/>
          </a:xfrm>
          <a:prstGeom prst="rect">
            <a:avLst/>
          </a:prstGeom>
          <a:noFill/>
          <a:ln w="9525">
            <a:noFill/>
            <a:round/>
            <a:headEnd/>
            <a:tailEnd/>
          </a:ln>
        </p:spPr>
      </p:pic>
      <p:sp>
        <p:nvSpPr>
          <p:cNvPr id="46083" name="Text Box 3"/>
          <p:cNvSpPr txBox="1">
            <a:spLocks noChangeArrowheads="1"/>
          </p:cNvSpPr>
          <p:nvPr/>
        </p:nvSpPr>
        <p:spPr bwMode="auto">
          <a:xfrm>
            <a:off x="673100" y="319088"/>
            <a:ext cx="7807325" cy="947737"/>
          </a:xfrm>
          <a:prstGeom prst="rect">
            <a:avLst/>
          </a:prstGeom>
          <a:noFill/>
          <a:ln w="9525">
            <a:noFill/>
            <a:round/>
            <a:headEnd/>
            <a:tailEnd/>
          </a:ln>
        </p:spPr>
        <p:txBody>
          <a:bodyPr lIns="0" tIns="22859" rIns="0" bIns="0" anchor="ctr"/>
          <a:lstStyle/>
          <a:p>
            <a:pPr algn="ctr" defTabSz="407988" hangingPunct="0">
              <a:lnSpc>
                <a:spcPct val="95000"/>
              </a:lnSpc>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cs-CZ" sz="3200" b="1">
                <a:solidFill>
                  <a:srgbClr val="000000"/>
                </a:solidFill>
                <a:latin typeface="Times New Roman" pitchFamily="18" charset="0"/>
              </a:rPr>
              <a:t>Diskusní fórum neonacistů - ukázka</a:t>
            </a:r>
          </a:p>
        </p:txBody>
      </p:sp>
    </p:spTree>
  </p:cSld>
  <p:clrMapOvr>
    <a:masterClrMapping/>
  </p:clrMapOvr>
  <p:transition spd="med" advTm="7168">
    <p:diamond/>
    <p:sndAc>
      <p:stSnd>
        <p:snd r:embed="rId3" name="drama.wav"/>
      </p:stSnd>
    </p:sndAc>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487362"/>
          </a:xfrm>
        </p:spPr>
        <p:txBody>
          <a:bodyPr>
            <a:normAutofit fontScale="90000"/>
          </a:bodyPr>
          <a:lstStyle/>
          <a:p>
            <a:pPr eaLnBrk="1" hangingPunct="1"/>
            <a:r>
              <a:rPr lang="cs-CZ" sz="2800" b="1" smtClean="0">
                <a:solidFill>
                  <a:srgbClr val="CC0000"/>
                </a:solidFill>
              </a:rPr>
              <a:t>Také Romové se dopouštějí rasových útoků</a:t>
            </a:r>
          </a:p>
        </p:txBody>
      </p:sp>
      <p:sp>
        <p:nvSpPr>
          <p:cNvPr id="47107" name="Rectangle 3"/>
          <p:cNvSpPr>
            <a:spLocks noGrp="1" noChangeArrowheads="1"/>
          </p:cNvSpPr>
          <p:nvPr>
            <p:ph type="body" idx="1"/>
          </p:nvPr>
        </p:nvSpPr>
        <p:spPr>
          <a:xfrm>
            <a:off x="0" y="914400"/>
            <a:ext cx="9144000" cy="4525963"/>
          </a:xfrm>
        </p:spPr>
        <p:txBody>
          <a:bodyPr/>
          <a:lstStyle/>
          <a:p>
            <a:pPr eaLnBrk="1" hangingPunct="1">
              <a:buFontTx/>
              <a:buNone/>
            </a:pPr>
            <a:r>
              <a:rPr lang="cs-CZ" sz="2000" b="1" smtClean="0"/>
              <a:t>    „Mačetový“ útok Romů – Nový Bor 2011</a:t>
            </a:r>
          </a:p>
          <a:p>
            <a:pPr eaLnBrk="1" hangingPunct="1">
              <a:buFontTx/>
              <a:buNone/>
            </a:pPr>
            <a:r>
              <a:rPr lang="cs-CZ" sz="2000" b="1" smtClean="0"/>
              <a:t>     Útočníci se mstili za předchozí konflikt mezi servírkou a dvěma romskými mladíky, kteří si do</a:t>
            </a:r>
            <a:r>
              <a:rPr lang="cs-CZ" sz="1400" b="1" smtClean="0"/>
              <a:t> </a:t>
            </a:r>
            <a:r>
              <a:rPr lang="cs-CZ" sz="2000" b="1" smtClean="0"/>
              <a:t>baru přišli zahrát na automatech., po nich žena vyžadovala předložení občanských průkazů a mladíci ji začali vulgárně urážet. Hosté se servírky zastali a dvojici vyvedli, jeden host prý také jednoho z hochů –udeřil. Romové se krátce poté do baru vrátili s posilou a hosty bez varování napadli..</a:t>
            </a:r>
            <a:br>
              <a:rPr lang="cs-CZ" sz="2000" b="1" smtClean="0"/>
            </a:br>
            <a:r>
              <a:rPr lang="cs-CZ" sz="2000" b="1" smtClean="0"/>
              <a:t>Za pokus o vraždu při předloňském mačetovém útoku v Novém Boru stráví čtveřice útočníků ve vězení od pěti let do 17,5 roku. Rozhodl o tom pravomocně odvolací Vrchní soud v Praze, který dvěma z obžalovaných zpřísnil tresty a dalším dvěma je potvrdil. Případ pátého obžalovaného, který je mladistvý, vrátil soud k novému projednání.</a:t>
            </a:r>
          </a:p>
          <a:p>
            <a:pPr eaLnBrk="1" hangingPunct="1"/>
            <a:endParaRPr lang="cs-CZ" sz="2000" smtClean="0"/>
          </a:p>
        </p:txBody>
      </p:sp>
      <p:pic>
        <p:nvPicPr>
          <p:cNvPr id="47108" name="Picture 4" descr="ANd9GcTgnNNW3I2ZoLROgb7D-1Cm_JGfrDinXqNIOnfi8pV1X71Bxf8y"/>
          <p:cNvPicPr>
            <a:picLocks noChangeAspect="1" noChangeArrowheads="1"/>
          </p:cNvPicPr>
          <p:nvPr/>
        </p:nvPicPr>
        <p:blipFill>
          <a:blip r:embed="rId2" cstate="print"/>
          <a:srcRect/>
          <a:stretch>
            <a:fillRect/>
          </a:stretch>
        </p:blipFill>
        <p:spPr bwMode="auto">
          <a:xfrm>
            <a:off x="155575" y="4933950"/>
            <a:ext cx="2466975" cy="1847850"/>
          </a:xfrm>
          <a:prstGeom prst="rect">
            <a:avLst/>
          </a:prstGeom>
          <a:noFill/>
          <a:ln w="9525">
            <a:noFill/>
            <a:miter lim="800000"/>
            <a:headEnd/>
            <a:tailEnd/>
          </a:ln>
        </p:spPr>
      </p:pic>
      <p:pic>
        <p:nvPicPr>
          <p:cNvPr id="47109" name="Picture 5" descr="ANd9GcRZuY9Dm3tk6WF5A4bU2RBjwiampeX-9kLDIjnQhJyWcXnllmXRUg"/>
          <p:cNvPicPr>
            <a:picLocks noChangeAspect="1" noChangeArrowheads="1"/>
          </p:cNvPicPr>
          <p:nvPr/>
        </p:nvPicPr>
        <p:blipFill>
          <a:blip r:embed="rId3" cstate="print"/>
          <a:srcRect/>
          <a:stretch>
            <a:fillRect/>
          </a:stretch>
        </p:blipFill>
        <p:spPr bwMode="auto">
          <a:xfrm>
            <a:off x="2743200" y="4967288"/>
            <a:ext cx="2895600" cy="1814512"/>
          </a:xfrm>
          <a:prstGeom prst="rect">
            <a:avLst/>
          </a:prstGeom>
          <a:noFill/>
          <a:ln w="9525">
            <a:noFill/>
            <a:miter lim="800000"/>
            <a:headEnd/>
            <a:tailEnd/>
          </a:ln>
        </p:spPr>
      </p:pic>
      <p:pic>
        <p:nvPicPr>
          <p:cNvPr id="47110" name="Picture 6" descr="282109-top_foto1-lewrf"/>
          <p:cNvPicPr>
            <a:picLocks noChangeAspect="1" noChangeArrowheads="1"/>
          </p:cNvPicPr>
          <p:nvPr/>
        </p:nvPicPr>
        <p:blipFill>
          <a:blip r:embed="rId4" cstate="print"/>
          <a:srcRect/>
          <a:stretch>
            <a:fillRect/>
          </a:stretch>
        </p:blipFill>
        <p:spPr bwMode="auto">
          <a:xfrm>
            <a:off x="5791200" y="4916488"/>
            <a:ext cx="3200400" cy="179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2234</Words>
  <Application>Microsoft Office PowerPoint</Application>
  <PresentationFormat>Předvádění na obrazovce (4:3)</PresentationFormat>
  <Paragraphs>311</Paragraphs>
  <Slides>32</Slides>
  <Notes>6</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sady Office</vt:lpstr>
      <vt:lpstr>Rasismus  Antisemitismus</vt:lpstr>
      <vt:lpstr> Co je rasismus? </vt:lpstr>
      <vt:lpstr>Některé pojmy</vt:lpstr>
      <vt:lpstr>Negativní projevy</vt:lpstr>
      <vt:lpstr>Rasismus a lidská práva</vt:lpstr>
      <vt:lpstr>Snímek 6</vt:lpstr>
      <vt:lpstr>Aktivity neonacistů</vt:lpstr>
      <vt:lpstr>Snímek 8</vt:lpstr>
      <vt:lpstr>Také Romové se dopouštějí rasových útoků</vt:lpstr>
      <vt:lpstr>Protiromské demonstrace 2013 České Budějovice, Plzeň, Ostrava….</vt:lpstr>
      <vt:lpstr>Protiislámské  aktivity v České republice</vt:lpstr>
      <vt:lpstr>Proč? Příčiny rasismu</vt:lpstr>
      <vt:lpstr>Snímek 13</vt:lpstr>
      <vt:lpstr>Rasismus v západní civilizaci</vt:lpstr>
      <vt:lpstr>Historie a vývoj rasismu</vt:lpstr>
      <vt:lpstr>Selhává tradiční náboženství?</vt:lpstr>
      <vt:lpstr>Některé části biblického poselství jsou nesprávně interpretovány</vt:lpstr>
      <vt:lpstr>Křesťanství</vt:lpstr>
      <vt:lpstr>Vůči Indiánům: Bartolomé de las Casas </vt:lpstr>
      <vt:lpstr>Vůči Arabům (muslimům):</vt:lpstr>
      <vt:lpstr>Mayové, Aztékové Inkové  Indianské říše  Jižní Ameriky</vt:lpstr>
      <vt:lpstr>Snímek 22</vt:lpstr>
      <vt:lpstr>Indiáni  v Severní Americe</vt:lpstr>
      <vt:lpstr> </vt:lpstr>
      <vt:lpstr>I významní a moudří lidé byli přesvědčeni o nadřazenosti  „bílých“ Evropanů</vt:lpstr>
      <vt:lpstr>Snímek 26</vt:lpstr>
      <vt:lpstr>Snímek 27</vt:lpstr>
      <vt:lpstr>Snímek 28</vt:lpstr>
      <vt:lpstr>Snímek 29</vt:lpstr>
      <vt:lpstr>Rasismus v České republice</vt:lpstr>
      <vt:lpstr>Snímek 31</vt:lpstr>
      <vt:lpstr>Snímek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Rasismus  Antisemitismus</dc:title>
  <dc:creator>Honza</dc:creator>
  <cp:lastModifiedBy>Honza</cp:lastModifiedBy>
  <cp:revision>15</cp:revision>
  <dcterms:created xsi:type="dcterms:W3CDTF">2019-09-21T12:35:10Z</dcterms:created>
  <dcterms:modified xsi:type="dcterms:W3CDTF">2019-10-01T09:26:15Z</dcterms:modified>
</cp:coreProperties>
</file>