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8" r:id="rId3"/>
    <p:sldId id="274" r:id="rId4"/>
    <p:sldId id="269" r:id="rId5"/>
    <p:sldId id="257" r:id="rId6"/>
    <p:sldId id="262" r:id="rId7"/>
    <p:sldId id="272" r:id="rId8"/>
    <p:sldId id="271" r:id="rId9"/>
    <p:sldId id="258" r:id="rId10"/>
    <p:sldId id="259" r:id="rId11"/>
    <p:sldId id="270" r:id="rId12"/>
    <p:sldId id="273" r:id="rId13"/>
    <p:sldId id="263" r:id="rId14"/>
    <p:sldId id="26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4/1/2020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Jednotlivé fáze projektu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cs-CZ" dirty="0"/>
              <a:t>Na příkladu diakonického projektu </a:t>
            </a:r>
          </a:p>
          <a:p>
            <a:r>
              <a:rPr lang="cs-CZ" dirty="0"/>
              <a:t>DOMA – Diakonie otvírá možnosti azylantům </a:t>
            </a:r>
          </a:p>
        </p:txBody>
      </p:sp>
    </p:spTree>
    <p:extLst>
      <p:ext uri="{BB962C8B-B14F-4D97-AF65-F5344CB8AC3E}">
        <p14:creationId xmlns:p14="http://schemas.microsoft.com/office/powerpoint/2010/main" val="820556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Hlavní cíl projektu doma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u="sng" dirty="0"/>
          </a:p>
          <a:p>
            <a:pPr marL="0" indent="0">
              <a:buNone/>
            </a:pPr>
            <a:endParaRPr lang="cs-CZ" sz="2800" u="sng" dirty="0"/>
          </a:p>
          <a:p>
            <a:r>
              <a:rPr lang="cs-CZ" sz="2800" u="sng" dirty="0"/>
              <a:t>Hlavní cíl (mnohdy najdete pod jinými označeními jako obecný záměr / </a:t>
            </a:r>
            <a:r>
              <a:rPr lang="cs-CZ" sz="2800" u="sng" dirty="0" err="1"/>
              <a:t>overall</a:t>
            </a:r>
            <a:r>
              <a:rPr lang="cs-CZ" sz="2800" u="sng" dirty="0"/>
              <a:t> </a:t>
            </a:r>
            <a:r>
              <a:rPr lang="cs-CZ" sz="2800" u="sng" dirty="0" err="1"/>
              <a:t>goal</a:t>
            </a:r>
            <a:r>
              <a:rPr lang="cs-CZ" sz="2800" u="sng" dirty="0"/>
              <a:t> / </a:t>
            </a:r>
            <a:r>
              <a:rPr lang="cs-CZ" sz="2800" u="sng" dirty="0" err="1"/>
              <a:t>impact</a:t>
            </a:r>
            <a:r>
              <a:rPr lang="cs-CZ" sz="2800" u="sng" dirty="0"/>
              <a:t> )</a:t>
            </a:r>
          </a:p>
          <a:p>
            <a:endParaRPr lang="cs-CZ" sz="2800" u="sng" dirty="0"/>
          </a:p>
          <a:p>
            <a:pPr marL="0" indent="0">
              <a:buNone/>
            </a:pPr>
            <a:r>
              <a:rPr lang="cs-CZ" sz="2800" dirty="0"/>
              <a:t>Češi a uprchlíci mají k sobě pozitivní přístup, navážou osobní vztahy a uprchlíci a cizinci jsou Čechy vnímáni jako našinci </a:t>
            </a:r>
          </a:p>
        </p:txBody>
      </p:sp>
    </p:spTree>
    <p:extLst>
      <p:ext uri="{BB962C8B-B14F-4D97-AF65-F5344CB8AC3E}">
        <p14:creationId xmlns:p14="http://schemas.microsoft.com/office/powerpoint/2010/main" val="1789023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12901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Dílčí cíle a měřitelné výstupy projektu doma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855433"/>
            <a:ext cx="10058400" cy="4631428"/>
          </a:xfrm>
        </p:spPr>
        <p:txBody>
          <a:bodyPr>
            <a:noAutofit/>
          </a:bodyPr>
          <a:lstStyle/>
          <a:p>
            <a:r>
              <a:rPr lang="cs-CZ" dirty="0"/>
              <a:t>Úspěšně začlenit azylanty/</a:t>
            </a:r>
            <a:r>
              <a:rPr lang="cs-CZ" dirty="0" err="1"/>
              <a:t>ky</a:t>
            </a:r>
            <a:r>
              <a:rPr lang="cs-CZ" dirty="0"/>
              <a:t> v 6 vybraných krajích </a:t>
            </a:r>
          </a:p>
          <a:p>
            <a:pPr marL="0" indent="0">
              <a:buNone/>
            </a:pPr>
            <a:r>
              <a:rPr lang="cs-CZ" dirty="0"/>
              <a:t> Výstup: celkem 120 začleněných azylantů/</a:t>
            </a:r>
            <a:r>
              <a:rPr lang="cs-CZ" dirty="0" err="1"/>
              <a:t>ek</a:t>
            </a:r>
            <a:r>
              <a:rPr lang="cs-CZ" dirty="0"/>
              <a:t> (20 lidí / 5 rodin v každém kraji)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Poskytnout azylantům/</a:t>
            </a:r>
            <a:r>
              <a:rPr lang="cs-CZ" dirty="0" err="1"/>
              <a:t>kám</a:t>
            </a:r>
            <a:r>
              <a:rPr lang="cs-CZ" dirty="0"/>
              <a:t> a jejich rodinám ve vybraných krajích krajského/ou kontaktní/ho pracovníka/</a:t>
            </a:r>
            <a:r>
              <a:rPr lang="cs-CZ" dirty="0" err="1"/>
              <a:t>ici</a:t>
            </a:r>
            <a:r>
              <a:rPr lang="cs-CZ" dirty="0"/>
              <a:t>, který/á bude asistentem a průvodcem azylanta/</a:t>
            </a:r>
            <a:r>
              <a:rPr lang="cs-CZ" dirty="0" err="1"/>
              <a:t>ky</a:t>
            </a:r>
            <a:r>
              <a:rPr lang="cs-CZ" dirty="0"/>
              <a:t> při procesu začleňování </a:t>
            </a:r>
          </a:p>
          <a:p>
            <a:pPr marL="0" indent="0">
              <a:buNone/>
            </a:pPr>
            <a:r>
              <a:rPr lang="cs-CZ" dirty="0"/>
              <a:t> Výstup: 6 krajských kontaktních pracovníků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Aktivně přivádět azylanty/</a:t>
            </a:r>
            <a:r>
              <a:rPr lang="cs-CZ" dirty="0" err="1"/>
              <a:t>ky</a:t>
            </a:r>
            <a:r>
              <a:rPr lang="cs-CZ" dirty="0"/>
              <a:t> k připraveným komunitám. Zapojovat azylanta/ku s rodinou do života v místní komunitě. </a:t>
            </a:r>
          </a:p>
          <a:p>
            <a:pPr marL="0" indent="0">
              <a:buNone/>
            </a:pPr>
            <a:r>
              <a:rPr lang="cs-CZ" dirty="0"/>
              <a:t> Výstup: 6 komunit / sborů je vyhledáno a navázána spolupráce </a:t>
            </a:r>
          </a:p>
        </p:txBody>
      </p:sp>
    </p:spTree>
    <p:extLst>
      <p:ext uri="{BB962C8B-B14F-4D97-AF65-F5344CB8AC3E}">
        <p14:creationId xmlns:p14="http://schemas.microsoft.com/office/powerpoint/2010/main" val="2400065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12901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Dílčí cíle a měřitelné výstupy projektu doma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811045"/>
            <a:ext cx="10058400" cy="4678532"/>
          </a:xfrm>
        </p:spPr>
        <p:txBody>
          <a:bodyPr>
            <a:noAutofit/>
          </a:bodyPr>
          <a:lstStyle/>
          <a:p>
            <a:r>
              <a:rPr lang="cs-CZ" sz="1800" dirty="0"/>
              <a:t>Připravovat místní komunity, působit na ně, aby získáním hlubších informací a prostřednictvím osobní zkušenosti dokázali lépe pochopit a přijmout cizince/</a:t>
            </a:r>
            <a:r>
              <a:rPr lang="cs-CZ" sz="1800" dirty="0" err="1"/>
              <a:t>ky</a:t>
            </a:r>
            <a:r>
              <a:rPr lang="cs-CZ" sz="1800" dirty="0"/>
              <a:t> žijící mezi námi. </a:t>
            </a:r>
          </a:p>
          <a:p>
            <a:pPr marL="0" indent="0">
              <a:buNone/>
            </a:pPr>
            <a:r>
              <a:rPr lang="cs-CZ" sz="1800" dirty="0"/>
              <a:t> Výstup: pravidelné aktivity a přednášky (12 aktivit a 6 přednášek nebo besed ročně / sbor)</a:t>
            </a:r>
          </a:p>
          <a:p>
            <a:pPr marL="0" indent="0">
              <a:buNone/>
            </a:pPr>
            <a:endParaRPr lang="cs-CZ" sz="1800" dirty="0"/>
          </a:p>
          <a:p>
            <a:r>
              <a:rPr lang="cs-CZ" sz="1800" dirty="0"/>
              <a:t>Rozvíjet dobrovolnické programy pro azylanty/</a:t>
            </a:r>
            <a:r>
              <a:rPr lang="cs-CZ" sz="1800" dirty="0" err="1"/>
              <a:t>ky</a:t>
            </a:r>
            <a:r>
              <a:rPr lang="cs-CZ" sz="1800" dirty="0"/>
              <a:t> a jejich rodiny jako zdroje alternativních vztahů ke vztahům v rámci formální struktury.</a:t>
            </a:r>
          </a:p>
          <a:p>
            <a:pPr marL="0" indent="0">
              <a:buNone/>
            </a:pPr>
            <a:r>
              <a:rPr lang="cs-CZ" sz="1800" dirty="0"/>
              <a:t> Výstup: metodická příprava dobrovolníků a vytvoření lokální sítě (5 dobrovolníků / sbor)</a:t>
            </a:r>
          </a:p>
          <a:p>
            <a:pPr marL="0" indent="0">
              <a:buNone/>
            </a:pPr>
            <a:endParaRPr lang="cs-CZ" sz="1800" dirty="0"/>
          </a:p>
          <a:p>
            <a:r>
              <a:rPr lang="cs-CZ" sz="1800" dirty="0"/>
              <a:t>Spolupracovat v krajích s dalšími organizacemi, které azylantům/</a:t>
            </a:r>
            <a:r>
              <a:rPr lang="cs-CZ" sz="1800" dirty="0" err="1"/>
              <a:t>kám</a:t>
            </a:r>
            <a:r>
              <a:rPr lang="cs-CZ" sz="1800" dirty="0"/>
              <a:t> pomáhají, být pro ně kontaktní osobou, spojovacím článkem.</a:t>
            </a:r>
          </a:p>
          <a:p>
            <a:pPr marL="0" indent="0">
              <a:buNone/>
            </a:pPr>
            <a:r>
              <a:rPr lang="cs-CZ" sz="1800" dirty="0"/>
              <a:t>Výstup: počet organizací a partnerství (5 organizací / kraj)</a:t>
            </a:r>
          </a:p>
        </p:txBody>
      </p:sp>
    </p:spTree>
    <p:extLst>
      <p:ext uri="{BB962C8B-B14F-4D97-AF65-F5344CB8AC3E}">
        <p14:creationId xmlns:p14="http://schemas.microsoft.com/office/powerpoint/2010/main" val="3039546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Programová a institucionální rizika projektu doma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cs-CZ" sz="2400" dirty="0"/>
              <a:t>Co může být ohrožující v samotném programu / jaký může nastat scénář a jak lze na situaci reagovat </a:t>
            </a:r>
          </a:p>
          <a:p>
            <a:pPr lvl="0"/>
            <a:r>
              <a:rPr lang="cs-CZ" sz="2400" dirty="0"/>
              <a:t>Nezájem uprchlíků neboli Jak motivovat lidi k účasti? </a:t>
            </a:r>
          </a:p>
          <a:p>
            <a:pPr lvl="0"/>
            <a:r>
              <a:rPr lang="cs-CZ" sz="2400" dirty="0"/>
              <a:t>Nezájem dobrovolníků neboli Jak motivovat dobrovolníky k účasti?</a:t>
            </a:r>
          </a:p>
          <a:p>
            <a:pPr lvl="0"/>
            <a:r>
              <a:rPr lang="cs-CZ" sz="2400" dirty="0"/>
              <a:t>Napětí ve sborech a komunitách a nezájem lidí o aktivity ve sborech neboli Jak komunikovat projekt s lidmi ve sborech? </a:t>
            </a:r>
          </a:p>
          <a:p>
            <a:pPr lvl="0"/>
            <a:r>
              <a:rPr lang="cs-CZ" sz="2400" dirty="0"/>
              <a:t>Personální změny v organizaci neboli Jak předcházet nebo řešit fluktuaci pracovníků?</a:t>
            </a:r>
          </a:p>
        </p:txBody>
      </p:sp>
    </p:spTree>
    <p:extLst>
      <p:ext uri="{BB962C8B-B14F-4D97-AF65-F5344CB8AC3E}">
        <p14:creationId xmlns:p14="http://schemas.microsoft.com/office/powerpoint/2010/main" val="782226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Partnerství a síťování v projektu doma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sz="2400" dirty="0"/>
              <a:t>Velmi důležité zvláště pro začátek projektu, ale i zdárný průběh</a:t>
            </a:r>
          </a:p>
          <a:p>
            <a:pPr lvl="0"/>
            <a:endParaRPr lang="cs-CZ" sz="2400" dirty="0"/>
          </a:p>
          <a:p>
            <a:r>
              <a:rPr lang="cs-CZ" sz="2400" dirty="0"/>
              <a:t>Výměna informací, předcházení konfliktů, sdílení know-how, zvyšování kompetencí a důvěryhodnosti vůči třetím stranám</a:t>
            </a:r>
          </a:p>
          <a:p>
            <a:endParaRPr lang="cs-CZ" sz="2400" dirty="0"/>
          </a:p>
          <a:p>
            <a:r>
              <a:rPr lang="cs-CZ" sz="2400" dirty="0"/>
              <a:t>V případě DOMA: místní samospráva (sociální / školské / bytové odbory), SUZ (Správa uprchlických zařízení), azylová střediska, Úřad práce, další neziskové organizace pracující s migranty (Charita, OPU, </a:t>
            </a:r>
            <a:r>
              <a:rPr lang="cs-CZ" sz="2400" dirty="0" err="1"/>
              <a:t>InBáze</a:t>
            </a:r>
            <a:r>
              <a:rPr lang="cs-CZ" sz="2400" dirty="0"/>
              <a:t>, SIMI), církev…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Další ad hoc partneři: knihovna, kavárna, potravinová banka, místní zájmové a volnočasové spolky, školy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9370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Fáze a komponenty projektu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5BBA68A-86B7-43CB-8F1B-65ED716AF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této prezentaci najdete popsané fáze a komponenty projektu pomocí </a:t>
            </a:r>
          </a:p>
          <a:p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  2 schématických obrázků		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  a pomocí popisu konkrétního projektu DOMA, který zahrnuje důležité komponenty projektu a odpovídá na důležité otázky, tj. proč, co, pro koho, jak, s kým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Důležité je uvědomit si provázanost mezi cíli, aktivitami a konkrétními výstupy</a:t>
            </a:r>
          </a:p>
          <a:p>
            <a:r>
              <a:rPr lang="cs-CZ" dirty="0"/>
              <a:t>Nepřehlédněte </a:t>
            </a:r>
            <a:r>
              <a:rPr lang="cs-CZ" b="1" dirty="0"/>
              <a:t>metodu SMART </a:t>
            </a:r>
            <a:r>
              <a:rPr lang="cs-CZ" dirty="0"/>
              <a:t>při stanovování cílů!!!</a:t>
            </a:r>
          </a:p>
        </p:txBody>
      </p:sp>
    </p:spTree>
    <p:extLst>
      <p:ext uri="{BB962C8B-B14F-4D97-AF65-F5344CB8AC3E}">
        <p14:creationId xmlns:p14="http://schemas.microsoft.com/office/powerpoint/2010/main" val="2053486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Projektový cyklus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126" y="1942008"/>
            <a:ext cx="10343844" cy="3985455"/>
          </a:xfrm>
        </p:spPr>
      </p:pic>
    </p:spTree>
    <p:extLst>
      <p:ext uri="{BB962C8B-B14F-4D97-AF65-F5344CB8AC3E}">
        <p14:creationId xmlns:p14="http://schemas.microsoft.com/office/powerpoint/2010/main" val="2697035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Projektový </a:t>
            </a:r>
            <a:r>
              <a:rPr lang="cs-CZ" dirty="0" err="1"/>
              <a:t>Trojimperativ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958" y="2093976"/>
            <a:ext cx="5666180" cy="4244166"/>
          </a:xfrm>
        </p:spPr>
      </p:pic>
    </p:spTree>
    <p:extLst>
      <p:ext uri="{BB962C8B-B14F-4D97-AF65-F5344CB8AC3E}">
        <p14:creationId xmlns:p14="http://schemas.microsoft.com/office/powerpoint/2010/main" val="1304878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Kontext a výchozí situace projektu doma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3600" b="1" dirty="0"/>
              <a:t>Dlouhodobý trend</a:t>
            </a:r>
            <a:r>
              <a:rPr lang="cs-CZ" sz="3600" dirty="0"/>
              <a:t>: Česko jako imigrační cílová země </a:t>
            </a:r>
          </a:p>
          <a:p>
            <a:endParaRPr lang="cs-CZ" sz="3600" dirty="0"/>
          </a:p>
          <a:p>
            <a:r>
              <a:rPr lang="cs-CZ" sz="3600" b="1" dirty="0"/>
              <a:t>Krátkodobý trend</a:t>
            </a:r>
            <a:r>
              <a:rPr lang="cs-CZ" sz="3600" dirty="0"/>
              <a:t>: příchod velkého množství uprchlíků, nebezpečí humanitární krize na jižní hranici Unie</a:t>
            </a:r>
          </a:p>
          <a:p>
            <a:endParaRPr lang="cs-CZ" sz="3600" dirty="0"/>
          </a:p>
          <a:p>
            <a:r>
              <a:rPr lang="cs-CZ" sz="3600" b="1" dirty="0"/>
              <a:t>Zkušenosti a kapacity</a:t>
            </a:r>
            <a:r>
              <a:rPr lang="cs-CZ" sz="3600" dirty="0"/>
              <a:t>: dlouhodobé angažmá Diakonie v oblasti integrace cizinců, spolupráce s evangelickými sbory – podpůrná síť po celé republice</a:t>
            </a:r>
          </a:p>
          <a:p>
            <a:endParaRPr lang="cs-CZ" sz="3600" dirty="0"/>
          </a:p>
          <a:p>
            <a:r>
              <a:rPr lang="cs-CZ" sz="3600" b="1" dirty="0"/>
              <a:t>Kontextuální rizika pro projekt</a:t>
            </a:r>
            <a:r>
              <a:rPr lang="cs-CZ" sz="3600" dirty="0"/>
              <a:t>: uzavření hranic, nedodržení mezinárodních dohod, konec války a návrat uprchlíků, politický úspěch protiimigrační politiky a změna politického kurzu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1717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999923"/>
          </a:xfrm>
        </p:spPr>
        <p:txBody>
          <a:bodyPr/>
          <a:lstStyle/>
          <a:p>
            <a:pPr algn="ctr"/>
            <a:r>
              <a:rPr lang="cs-CZ" dirty="0"/>
              <a:t>Cílová skupina projektu doma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312433"/>
            <a:ext cx="10058400" cy="53250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 - projekt má vždy širší dopad, zahrnout nejen úzce vymezenou skupinu</a:t>
            </a:r>
          </a:p>
          <a:p>
            <a:pPr marL="0" lvl="0" indent="0">
              <a:buNone/>
            </a:pPr>
            <a:r>
              <a:rPr lang="cs-CZ" b="1" u="sng" dirty="0"/>
              <a:t>Samotní uprchlíci</a:t>
            </a:r>
          </a:p>
          <a:p>
            <a:pPr lvl="0"/>
            <a:r>
              <a:rPr lang="cs-CZ" dirty="0"/>
              <a:t>Specifikace (v žádosti o mezinárodní ochranu / azylanti / s doplňkovou ochranou / s dlouhodobým pobytem)</a:t>
            </a:r>
          </a:p>
          <a:p>
            <a:pPr lvl="0"/>
            <a:r>
              <a:rPr lang="cs-CZ" dirty="0"/>
              <a:t>Počet – 20 lidí / 5 rodin v každém regionu</a:t>
            </a:r>
          </a:p>
          <a:p>
            <a:pPr lvl="0"/>
            <a:r>
              <a:rPr lang="cs-CZ" dirty="0"/>
              <a:t>Otázka „náboru“, jak si vybudovat okruh klientů, kde s nimi navázat kontakt (přímý kontakt díky zkušenostem Diakonie; nepřímo přes Státní integrační program a organizace pracující s uprchlíky)</a:t>
            </a:r>
          </a:p>
          <a:p>
            <a:pPr marL="0" indent="0">
              <a:buNone/>
            </a:pPr>
            <a:r>
              <a:rPr lang="cs-CZ" b="1" u="sng" dirty="0"/>
              <a:t>Dobrovolníci </a:t>
            </a:r>
          </a:p>
          <a:p>
            <a:pPr lvl="0"/>
            <a:r>
              <a:rPr lang="cs-CZ" dirty="0"/>
              <a:t>40 dobrovolníků celkem; získají zkušenosti, know-how, možnost supervize</a:t>
            </a:r>
          </a:p>
          <a:p>
            <a:pPr marL="0" indent="0">
              <a:buNone/>
            </a:pPr>
            <a:r>
              <a:rPr lang="cs-CZ" b="1" u="sng" dirty="0"/>
              <a:t>Členové sborů a komunit</a:t>
            </a:r>
          </a:p>
          <a:p>
            <a:pPr lvl="0"/>
            <a:r>
              <a:rPr lang="cs-CZ" dirty="0"/>
              <a:t>Posílení komunitního života, angažovanosti, společenských kontaktů a uznání</a:t>
            </a:r>
          </a:p>
          <a:p>
            <a:pPr marL="0" indent="0">
              <a:buNone/>
            </a:pPr>
            <a:r>
              <a:rPr lang="cs-CZ" b="1" u="sng" dirty="0"/>
              <a:t>Širší veřejnost</a:t>
            </a:r>
          </a:p>
          <a:p>
            <a:pPr lvl="0"/>
            <a:r>
              <a:rPr lang="cs-CZ" dirty="0"/>
              <a:t>Medializací a prezentací dobrých příkladů ovlivňovat společenský diskurz a mírnit xenofobní tendence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3869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064469"/>
          </a:xfrm>
        </p:spPr>
        <p:txBody>
          <a:bodyPr>
            <a:normAutofit fontScale="90000"/>
          </a:bodyPr>
          <a:lstStyle/>
          <a:p>
            <a:r>
              <a:rPr lang="cs-CZ" dirty="0"/>
              <a:t>Jaké problémy projekt doma řeší? A Jak?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904104"/>
            <a:ext cx="10058400" cy="4292301"/>
          </a:xfrm>
        </p:spPr>
        <p:txBody>
          <a:bodyPr>
            <a:noAutofit/>
          </a:bodyPr>
          <a:lstStyle/>
          <a:p>
            <a:r>
              <a:rPr lang="cs-CZ" dirty="0"/>
              <a:t>Projekt se zaměřuje na prevenci problémů a eliminaci překážek vzniklých při integraci azylantů/</a:t>
            </a:r>
            <a:r>
              <a:rPr lang="cs-CZ" dirty="0" err="1"/>
              <a:t>ek</a:t>
            </a:r>
            <a:r>
              <a:rPr lang="cs-CZ" dirty="0"/>
              <a:t>) a jejich rodin do české společnosti</a:t>
            </a:r>
          </a:p>
          <a:p>
            <a:endParaRPr lang="cs-CZ" dirty="0"/>
          </a:p>
          <a:p>
            <a:r>
              <a:rPr lang="cs-CZ" dirty="0"/>
              <a:t>Pro proces začlenění má ČR zpracován Státní integrační program, který však poskytuje azylantům/</a:t>
            </a:r>
            <a:r>
              <a:rPr lang="cs-CZ" dirty="0" err="1"/>
              <a:t>kám</a:t>
            </a:r>
            <a:r>
              <a:rPr lang="cs-CZ" dirty="0"/>
              <a:t> podporu pouze po určitou dobu a s omezeným dopadem</a:t>
            </a:r>
          </a:p>
          <a:p>
            <a:endParaRPr lang="cs-CZ" dirty="0"/>
          </a:p>
          <a:p>
            <a:r>
              <a:rPr lang="cs-CZ" dirty="0"/>
              <a:t>Projekt využívá kombinaci odborné a dobrovolné pomoci azylantům/</a:t>
            </a:r>
            <a:r>
              <a:rPr lang="cs-CZ" dirty="0" err="1"/>
              <a:t>kám</a:t>
            </a:r>
            <a:r>
              <a:rPr lang="cs-CZ" dirty="0"/>
              <a:t> a jejich rodinám</a:t>
            </a:r>
          </a:p>
          <a:p>
            <a:endParaRPr lang="cs-CZ" dirty="0"/>
          </a:p>
          <a:p>
            <a:r>
              <a:rPr lang="cs-CZ" dirty="0"/>
              <a:t>Projekt využívá existující síť evangelických sborů, středisek Diakonie ČCE a spolupracujících organizací - napojení na místní komunity</a:t>
            </a:r>
          </a:p>
        </p:txBody>
      </p:sp>
    </p:spTree>
    <p:extLst>
      <p:ext uri="{BB962C8B-B14F-4D97-AF65-F5344CB8AC3E}">
        <p14:creationId xmlns:p14="http://schemas.microsoft.com/office/powerpoint/2010/main" val="2770499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Očekávané změny projektu doma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807285"/>
            <a:ext cx="10058400" cy="4830183"/>
          </a:xfrm>
        </p:spPr>
        <p:txBody>
          <a:bodyPr>
            <a:noAutofit/>
          </a:bodyPr>
          <a:lstStyle/>
          <a:p>
            <a:r>
              <a:rPr lang="cs-CZ" sz="2800" dirty="0"/>
              <a:t>1. Změna z cizinců na našince. Navázání kontaktů důležitých pro běžný život.</a:t>
            </a:r>
          </a:p>
          <a:p>
            <a:endParaRPr lang="cs-CZ" sz="2800" dirty="0"/>
          </a:p>
          <a:p>
            <a:r>
              <a:rPr lang="cs-CZ" sz="2800" dirty="0"/>
              <a:t>2. Změny v informovanosti místních komunit v otázce uprchlické krize a uprchlíků a změny v postojích těchto komunit k cizincům. </a:t>
            </a:r>
          </a:p>
          <a:p>
            <a:endParaRPr lang="cs-CZ" sz="2800" dirty="0"/>
          </a:p>
          <a:p>
            <a:r>
              <a:rPr lang="cs-CZ" sz="2800" dirty="0"/>
              <a:t>3. Změny ve vztahu cizinců k místní komunitě. Můžeme počítat s tím, že i na straně příchozích azylantů/</a:t>
            </a:r>
            <a:r>
              <a:rPr lang="cs-CZ" sz="2800" dirty="0" err="1"/>
              <a:t>ek</a:t>
            </a:r>
            <a:r>
              <a:rPr lang="cs-CZ" sz="2800" dirty="0"/>
              <a:t> může panovat strach a nedůvěra. </a:t>
            </a:r>
          </a:p>
        </p:txBody>
      </p:sp>
    </p:spTree>
    <p:extLst>
      <p:ext uri="{BB962C8B-B14F-4D97-AF65-F5344CB8AC3E}">
        <p14:creationId xmlns:p14="http://schemas.microsoft.com/office/powerpoint/2010/main" val="3861588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Stanovení cílů dle metody </a:t>
            </a:r>
            <a:r>
              <a:rPr lang="cs-CZ" dirty="0" err="1"/>
              <a:t>smart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710466"/>
            <a:ext cx="10058400" cy="4808668"/>
          </a:xfrm>
        </p:spPr>
        <p:txBody>
          <a:bodyPr>
            <a:normAutofit/>
          </a:bodyPr>
          <a:lstStyle/>
          <a:p>
            <a:r>
              <a:rPr lang="cs-CZ" sz="2400" u="sng" dirty="0" err="1"/>
              <a:t>Specific</a:t>
            </a:r>
            <a:r>
              <a:rPr lang="cs-CZ" sz="2400" dirty="0"/>
              <a:t> – konkrétní, jednoduché, jasné </a:t>
            </a:r>
          </a:p>
          <a:p>
            <a:r>
              <a:rPr lang="cs-CZ" sz="2400" u="sng" dirty="0" err="1"/>
              <a:t>Measurable</a:t>
            </a:r>
            <a:r>
              <a:rPr lang="cs-CZ" sz="2400" dirty="0"/>
              <a:t> – měřitelné, motivující, smysluplné; s nastavenými kritérii a metrikou</a:t>
            </a:r>
          </a:p>
          <a:p>
            <a:r>
              <a:rPr lang="cs-CZ" sz="2400" u="sng" dirty="0" err="1"/>
              <a:t>Achievable</a:t>
            </a:r>
            <a:r>
              <a:rPr lang="cs-CZ" sz="2400" dirty="0"/>
              <a:t> – dosažitelné výsledky</a:t>
            </a:r>
          </a:p>
          <a:p>
            <a:r>
              <a:rPr lang="cs-CZ" sz="2400" u="sng" dirty="0" err="1"/>
              <a:t>Realistic</a:t>
            </a:r>
            <a:r>
              <a:rPr lang="cs-CZ" sz="2400" dirty="0"/>
              <a:t> – realistické, v rámci možností, pokryté zdroji</a:t>
            </a:r>
          </a:p>
          <a:p>
            <a:r>
              <a:rPr lang="cs-CZ" sz="2400" u="sng" dirty="0"/>
              <a:t>Time-</a:t>
            </a:r>
            <a:r>
              <a:rPr lang="cs-CZ" sz="2400" u="sng" dirty="0" err="1"/>
              <a:t>bound</a:t>
            </a:r>
            <a:r>
              <a:rPr lang="cs-CZ" sz="2400" dirty="0"/>
              <a:t> – časově dosažitelné, definované v čase</a:t>
            </a:r>
            <a:endParaRPr lang="cs-CZ" dirty="0"/>
          </a:p>
          <a:p>
            <a:endParaRPr lang="cs-CZ" u="sng" dirty="0"/>
          </a:p>
          <a:p>
            <a:r>
              <a:rPr lang="cs-CZ" u="sng" dirty="0"/>
              <a:t>Cíle je vhodné odstupňovat </a:t>
            </a:r>
            <a:r>
              <a:rPr lang="cs-CZ" dirty="0"/>
              <a:t>(tzv. operacionalizovat) neboli stanovit si hlavní cíl, následně dílčí cíle, případně další podcíle v případě složitých a komplexních projektů</a:t>
            </a:r>
          </a:p>
          <a:p>
            <a:r>
              <a:rPr lang="cs-CZ" dirty="0"/>
              <a:t>Dále je vhodné </a:t>
            </a:r>
            <a:r>
              <a:rPr lang="cs-CZ" u="sng" dirty="0"/>
              <a:t>přiřazovat k dílčím cílům měřitelné konkrétní výstupy</a:t>
            </a:r>
          </a:p>
          <a:p>
            <a:endParaRPr lang="cs-CZ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28267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656</TotalTime>
  <Words>973</Words>
  <Application>Microsoft Office PowerPoint</Application>
  <PresentationFormat>Širokoúhlá obrazovka</PresentationFormat>
  <Paragraphs>95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Rockwell</vt:lpstr>
      <vt:lpstr>Rockwell Condensed</vt:lpstr>
      <vt:lpstr>Wingdings</vt:lpstr>
      <vt:lpstr>Dřevo</vt:lpstr>
      <vt:lpstr>Jednotlivé fáze projektu</vt:lpstr>
      <vt:lpstr>Fáze a komponenty projektu</vt:lpstr>
      <vt:lpstr>Projektový cyklus</vt:lpstr>
      <vt:lpstr>Projektový Trojimperativ</vt:lpstr>
      <vt:lpstr>Kontext a výchozí situace projektu doma</vt:lpstr>
      <vt:lpstr>Cílová skupina projektu doma</vt:lpstr>
      <vt:lpstr>Jaké problémy projekt doma řeší? A Jak?</vt:lpstr>
      <vt:lpstr>Očekávané změny projektu doma</vt:lpstr>
      <vt:lpstr>Stanovení cílů dle metody smart</vt:lpstr>
      <vt:lpstr>Hlavní cíl projektu doma</vt:lpstr>
      <vt:lpstr>Dílčí cíle a měřitelné výstupy projektu doma</vt:lpstr>
      <vt:lpstr>Dílčí cíle a měřitelné výstupy projektu doma</vt:lpstr>
      <vt:lpstr>Programová a institucionální rizika projektu doma</vt:lpstr>
      <vt:lpstr>Partnerství a síťování v projektu doma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Jednotlivé fáze projektu</dc:title>
  <dc:creator>Petr Bruna</dc:creator>
  <cp:lastModifiedBy>Petr Bruna (YMCA Praha)</cp:lastModifiedBy>
  <cp:revision>49</cp:revision>
  <dcterms:created xsi:type="dcterms:W3CDTF">2018-08-07T09:49:42Z</dcterms:created>
  <dcterms:modified xsi:type="dcterms:W3CDTF">2020-04-01T16:51:00Z</dcterms:modified>
</cp:coreProperties>
</file>