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84" r:id="rId3"/>
    <p:sldId id="273" r:id="rId4"/>
    <p:sldId id="278" r:id="rId5"/>
    <p:sldId id="281" r:id="rId6"/>
  </p:sldIdLst>
  <p:sldSz cx="12188825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599" autoAdjust="0"/>
  </p:normalViewPr>
  <p:slideViewPr>
    <p:cSldViewPr>
      <p:cViewPr varScale="1">
        <p:scale>
          <a:sx n="86" d="100"/>
          <a:sy n="86" d="100"/>
        </p:scale>
        <p:origin x="562" y="53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3090" y="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B87B419-BC17-4928-8827-4AF9528DB7CF}" type="datetime1">
              <a:rPr lang="cs-CZ" smtClean="0"/>
              <a:t>01.04.2020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850423A-8BCE-448E-A97B-03A88B2B12C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9266998-3A37-4379-88DF-D935FD1389F2}" type="datetime1">
              <a:rPr lang="cs-CZ" noProof="0" smtClean="0"/>
              <a:t>01.04.2020</a:t>
            </a:fld>
            <a:endParaRPr lang="cs-CZ" noProof="0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Upravte styly předlohy textu.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F2A70B-78F2-4DCF-B53B-C990D2FAFB8A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cs-CZ" noProof="0" smtClean="0"/>
              <a:t>1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171969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 rtlCol="0">
            <a:noAutofit/>
          </a:bodyPr>
          <a:lstStyle>
            <a:lvl1pPr rtl="0">
              <a:defRPr sz="5400"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256" name="čára" descr="Čárová grafika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Volný tvar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58" name="Volný tvar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59" name="Volný tvar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0" name="Volný tvar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1" name="Volný tvar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2" name="Volný tvar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3" name="Volný tvar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4" name="Volný tvar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5" name="Volný tvar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6" name="Volný tvar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7" name="Volný tvar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8" name="Volný tvar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9" name="Volný tvar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0" name="Volný tvar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1" name="Volný tvar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2" name="Volný tvar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3" name="Volný tvar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4" name="Volný tvar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5" name="Volný tvar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6" name="Volný tvar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7" name="Volný tvar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8" name="Volný tvar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9" name="Volný tvar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0" name="Volný tvar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1" name="Volný tvar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2" name="Volný tvar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3" name="Volný tvar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4" name="Volný tvar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5" name="Volný tvar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6" name="Volný tvar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7" name="Volný tvar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8" name="Volný tvar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9" name="Volný tvar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0" name="Volný tvar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1" name="Volný tvar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2" name="Volný tvar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3" name="Volný tvar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4" name="Volný tvar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5" name="Volný tvar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6" name="Volný tvar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7" name="Volný tvar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8" name="Volný tvar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9" name="Volný tvar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0" name="Volný tvar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1" name="Volný tvar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2" name="Volný tvar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3" name="Volný tvar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4" name="Volný tvar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5" name="Volný tvar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6" name="Volný tvar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7" name="Volný tvar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8" name="Volný tvar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9" name="Volný tvar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0" name="Volný tvar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1" name="Volný tvar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2" name="Volný tvar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3" name="Volný tvar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4" name="Volný tvar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5" name="Volný tvar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6" name="Volný tvar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7" name="Volný tvar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8" name="Volný tvar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9" name="Volný tvar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0" name="Volný tvar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1" name="Volný tvar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2" name="Volný tvar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3" name="Volný tvar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4" name="Volný tvar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5" name="Volný tvar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6" name="Volný tvar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7" name="Volný tvar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8" name="Volný tvar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9" name="Volný tvar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0" name="Volný tvar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1" name="Volný tvar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2" name="Volný tvar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3" name="Volný tvar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4" name="Volný tvar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5" name="Volný tvar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6" name="Volný tvar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7" name="Volný tvar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8" name="Volný tvar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9" name="Volný tvar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0" name="Volný tvar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1" name="Volný tvar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2" name="Volný tvar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3" name="Volný tvar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4" name="Volný tvar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5" name="Volný tvar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6" name="Volný tvar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7" name="Volný tvar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8" name="Volný tvar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9" name="Volný tvar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0" name="Volný tvar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1" name="Volný tvar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2" name="Volný tvar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3" name="Volný tvar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4" name="Volný tvar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5" name="Volný tvar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6" name="Volný tvar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7" name="Volný tvar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8" name="Volný tvar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9" name="Volný tvar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0" name="Volný tvar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1" name="Volný tvar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2" name="Volný tvar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3" name="Volný tvar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4" name="Volný tvar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5" name="Volný tvar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6" name="Volný tvar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7" name="Volný tvar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8" name="Volný tvar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9" name="Volný tvar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0" name="Volný tvar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1" name="Volný tvar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2" name="Volný tvar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3" name="Volný tvar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4" name="Volný tvar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5" name="Volný tvar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6" name="Volný tvar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7" name="Volný tvar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8" name="Volný tvar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9" name="Volný tvar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</p:grp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 rtlCol="0"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7" name="čára" descr="Čárová grafik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Volný tvar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9" name="Volný tvar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0" name="Volný tvar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1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2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3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4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5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4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5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6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7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8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9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0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1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2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3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4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5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6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7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8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9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0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1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2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3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4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5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6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7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8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9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0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1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2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3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4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5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6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7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8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9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0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1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2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3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4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5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6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7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8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9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0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1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2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3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4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5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6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7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8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9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80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81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</p:grp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F0240E-2644-4602-90C1-03B5061596FD}" type="datetime1">
              <a:rPr lang="cs-CZ" smtClean="0"/>
              <a:t>01.04.2020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7" name="čára" descr="Čárová grafika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9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0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1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2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3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4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5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4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5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6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7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8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9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0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1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2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3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4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5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6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7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8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9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0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1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2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3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4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5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6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7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8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9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0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1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2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3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4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5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6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7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8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9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0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1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2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3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4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5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6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7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8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9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0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1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2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3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4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5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6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7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8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9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80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81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</p:grp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 rtlCol="0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3D6001D-7536-4198-838E-ABB3C60AF5ED}" type="datetime1">
              <a:rPr lang="cs-CZ" smtClean="0"/>
              <a:t>01.04.2020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167" name="čára" descr="Čárová grafik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9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0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1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2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3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4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5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6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7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8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9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0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1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2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3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4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5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6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7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8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9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0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1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2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3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4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5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6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7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8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9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0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1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2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3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4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5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6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7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8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9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0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1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2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3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4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5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6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7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8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9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0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1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2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3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4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5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6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7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8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9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0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1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2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3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4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5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6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7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8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9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40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41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</p:grp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E3773BE-CA51-4BB6-964D-92D03065D833}" type="datetime1">
              <a:rPr lang="cs-CZ" smtClean="0"/>
              <a:t>01.04.2020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rtlCol="0" anchor="b">
            <a:noAutofit/>
          </a:bodyPr>
          <a:lstStyle>
            <a:lvl1pPr algn="l" rtl="0">
              <a:defRPr sz="4400" b="0" cap="none" baseline="0"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255" name="čára" descr="Čárová grafika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Volný tvar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57" name="Volný tvar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58" name="Volný tvar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59" name="Volný tvar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0" name="Volný tvar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1" name="Volný tvar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2" name="Volný tvar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3" name="Volný tvar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4" name="Volný tvar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5" name="Volný tvar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6" name="Volný tvar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7" name="Volný tvar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8" name="Volný tvar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9" name="Volný tvar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0" name="Volný tvar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1" name="Volný tvar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2" name="Volný tvar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3" name="Volný tvar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4" name="Volný tvar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5" name="Volný tvar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6" name="Volný tvar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7" name="Volný tvar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8" name="Volný tvar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9" name="Volný tvar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0" name="Volný tvar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1" name="Volný tvar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2" name="Volný tvar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3" name="Volný tvar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4" name="Volný tvar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5" name="Volný tvar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6" name="Volný tvar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7" name="Volný tvar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8" name="Volný tvar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9" name="Volný tvar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0" name="Volný tvar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1" name="Volný tvar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2" name="Volný tvar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3" name="Volný tvar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4" name="Volný tvar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5" name="Volný tvar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6" name="Volný tvar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7" name="Volný tvar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8" name="Volný tvar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9" name="Volný tvar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0" name="Volný tvar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1" name="Volný tvar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2" name="Volný tvar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3" name="Volný tvar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4" name="Volný tvar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5" name="Volný tvar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6" name="Volný tvar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7" name="Volný tvar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8" name="Volný tvar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9" name="Volný tvar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0" name="Volný tvar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1" name="Volný tvar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2" name="Volný tvar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3" name="Volný tvar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4" name="Volný tvar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5" name="Volný tvar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6" name="Volný tvar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7" name="Volný tvar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8" name="Volný tvar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9" name="Volný tvar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0" name="Volný tvar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1" name="Volný tvar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2" name="Volný tvar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3" name="Volný tvar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4" name="Volný tvar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5" name="Volný tvar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6" name="Volný tvar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7" name="Volný tvar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8" name="Volný tvar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9" name="Volný tvar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0" name="Volný tvar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1" name="Volný tvar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2" name="Volný tvar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3" name="Volný tvar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4" name="Volný tvar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5" name="Volný tvar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6" name="Volný tvar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7" name="Volný tvar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8" name="Volný tvar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9" name="Volný tvar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0" name="Volný tvar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1" name="Volný tvar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2" name="Volný tvar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3" name="Volný tvar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4" name="Volný tvar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5" name="Volný tvar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6" name="Volný tvar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7" name="Volný tvar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8" name="Volný tvar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9" name="Volný tvar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0" name="Volný tvar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1" name="Volný tvar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2" name="Volný tvar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3" name="Volný tvar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4" name="Volný tvar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5" name="Volný tvar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6" name="Volný tvar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7" name="Volný tvar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8" name="Volný tvar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9" name="Volný tvar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0" name="Volný tvar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1" name="Volný tvar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2" name="Volný tvar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3" name="Volný tvar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4" name="Volný tvar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5" name="Volný tvar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6" name="Volný tvar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7" name="Volný tvar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8" name="Volný tvar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9" name="Volný tvar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0" name="Volný tvar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1" name="Volný tvar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2" name="Volný tvar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3" name="Volný tvar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4" name="Volný tvar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5" name="Volný tvar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6" name="Volný tvar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7" name="Volný tvar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8" name="Volný tvar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</p:grp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4561105-6129-42FD-B386-AB079E1BEFDA}" type="datetime1">
              <a:rPr lang="cs-CZ" smtClean="0"/>
              <a:t>01.04.2020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158" name="čára" descr="Čárová grafik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0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1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2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3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4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5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6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7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8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9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0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1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2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3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4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5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6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7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8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9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0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1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2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3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4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5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6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7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8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9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0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1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2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3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4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5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6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7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8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9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0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1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2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3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4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5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6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7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8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9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0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1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2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3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4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5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6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7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8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9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0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1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2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3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4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5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6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7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8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9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0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1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2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</p:grp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 rtlCol="0">
            <a:normAutofit/>
          </a:bodyPr>
          <a:lstStyle>
            <a:lvl1pPr rtl="0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DD27397-1DBD-40F5-9779-6C6BE7D95E7E}" type="datetime1">
              <a:rPr lang="cs-CZ" smtClean="0"/>
              <a:t>01.04.2020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160" name="čára" descr="Čárová grafik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Volný tvar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2" name="Volný tvar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3" name="Volný tvar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4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5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6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7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8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9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0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1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2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3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4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5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6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7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8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9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0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1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2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3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4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5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6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7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8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9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0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1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2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3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4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5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6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7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8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9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0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1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2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3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4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5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6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7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8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9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0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1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2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3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4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5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6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7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8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9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0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1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2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3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4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5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6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7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8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9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0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1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2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3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4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</p:grp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F80D15D-A40A-486B-B999-68FF027EEBB3}" type="datetime1">
              <a:rPr lang="cs-CZ" smtClean="0"/>
              <a:t>01.04.2020</a:t>
            </a:fld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85" name="Zástupný symbol pro obsah 3"/>
          <p:cNvSpPr>
            <a:spLocks noGrp="1"/>
          </p:cNvSpPr>
          <p:nvPr>
            <p:ph sz="half" idx="13"/>
          </p:nvPr>
        </p:nvSpPr>
        <p:spPr>
          <a:xfrm>
            <a:off x="6246812" y="2819399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156" name="čára" descr="Čárová grafik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58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59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0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1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2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3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4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5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6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7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8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9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0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1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2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3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4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5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6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7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8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9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0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1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2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3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4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5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6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7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8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9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0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1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2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3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4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5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6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7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8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9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0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1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2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3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4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5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6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7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8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9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0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1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2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3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4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5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6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7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8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9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0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1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2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3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4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5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6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7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8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9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0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</p:grp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29C0E00-93B8-4BAD-99FC-1F0F2D7BB6A7}" type="datetime1">
              <a:rPr lang="cs-CZ" smtClean="0"/>
              <a:t>01.04.2020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C6CF98A-888F-403E-91DB-97E25F400C56}" type="datetime1">
              <a:rPr lang="cs-CZ" smtClean="0"/>
              <a:t>01.04.2020</a:t>
            </a:fld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 rtl="0">
              <a:defRPr sz="3200" b="0"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grpSp>
        <p:nvGrpSpPr>
          <p:cNvPr id="615" name="rámeček" descr="Rámečková grafika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Skupina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Skupina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Volný tvar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Volný tvar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Volný tvar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Skupina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Volný tvar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Volný tvar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Volný tvar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3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Skupina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Skupina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Volný tvar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Volný tvar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Volný tvar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Skupina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Volný tvar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Volný tvar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Volný tvar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3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F968B31-1230-40C0-A68A-8A6DDD00B165}" type="datetime1">
              <a:rPr lang="cs-CZ" smtClean="0"/>
              <a:t>01.04.2020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 rtl="0">
              <a:defRPr sz="3200" b="0"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obrázku 2" descr="Prázdný zástupný symbol pro přidání obrázku Klikněte na zástupný symbol a vyberte obrázek, který chcete přidat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/>
              <a:t>Kliknutím na ikonu přidáte obrázek.</a:t>
            </a:r>
            <a:endParaRPr lang="cs-CZ" dirty="0"/>
          </a:p>
        </p:txBody>
      </p:sp>
      <p:grpSp>
        <p:nvGrpSpPr>
          <p:cNvPr id="614" name="rámeček" descr="Rámečková grafika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Skupina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Skupina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Volný tvar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4" name="Volný tvar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Volný tvar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Skupina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Volný tvar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0" name="Volný tvar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Volný tvar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Skupina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Skupina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Volný tvar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4" name="Volný tvar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Volný tvar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Skupina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Volný tvar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0" name="Volný tvar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Volný tvar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Volný tvar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Volný tvar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Volný tvar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Volný tvar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Volný tvar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Volný tvar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Volný tvar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Volný tvar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Volný tvar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Volný tvar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Volný tvar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Volný tvar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Volný tvar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Volný tvar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Volný tvar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Volný tvar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Volný tvar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Volný tvar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Volný tvar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Volný tvar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Volný tvar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Volný tvar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Volný tvar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Volný tvar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Volný tvar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Volný tvar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Volný tvar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Volný tvar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Volný tvar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Volný tvar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Volný tvar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Volný tvar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Volný tvar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Volný tvar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Volný tvar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Volný tvar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Volný tvar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Volný tvar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Volný tvar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Volný tvar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Volný tvar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Volný tvar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Volný tvar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Volný tvar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Volný tvar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Volný tvar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Volný tvar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Volný tvar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Volný tvar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Volný tvar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Volný tvar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Volný tvar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Volný tvar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Volný tvar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Volný tvar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Volný tvar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Volný tvar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Volný tvar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Volný tvar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Volný tvar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Volný tvar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Volný tvar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Volný tvar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Volný tvar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Volný tvar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Volný tvar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Volný tvar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Volný tvar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Volný tvar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Volný tvar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Volný tvar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B3952F6-E026-4517-8859-A1976214B263}" type="datetime1">
              <a:rPr lang="cs-CZ" smtClean="0"/>
              <a:t>01.04.2020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cs-CZ" dirty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E11ABFED-2CD6-47D3-BE33-C98A9E4583A4}" type="datetime1">
              <a:rPr lang="cs-CZ" noProof="0" smtClean="0"/>
              <a:t>01.04.2020</a:t>
            </a:fld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5BA54BD-C84D-46CE-8B72-31BFB26ABA43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ma.diakonie.cz/" TargetMode="External"/><Relationship Id="rId2" Type="http://schemas.openxmlformats.org/officeDocument/2006/relationships/hyperlink" Target="https://doma.diakonie.cz/doma-v-krajich/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vltava.rozhlas.cz/bohosluzba-ceskobratrske-cirkve-evangelicke-z-kostela-u-jakobova-zebriku-v-praze-759268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2413" y="0"/>
            <a:ext cx="9144000" cy="4725144"/>
          </a:xfrm>
        </p:spPr>
        <p:txBody>
          <a:bodyPr rtlCol="0"/>
          <a:lstStyle/>
          <a:p>
            <a:r>
              <a:rPr lang="cs-CZ" dirty="0"/>
              <a:t>ZÁKLADY EKONOMIKY A SOCIÁLNÍ EKONOMIKY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05781" y="5013176"/>
            <a:ext cx="11377264" cy="1584176"/>
          </a:xfrm>
        </p:spPr>
        <p:txBody>
          <a:bodyPr rtlCol="0">
            <a:noAutofit/>
          </a:bodyPr>
          <a:lstStyle/>
          <a:p>
            <a:pPr algn="r"/>
            <a:r>
              <a:rPr lang="cs-CZ" sz="3200" dirty="0">
                <a:latin typeface="+mj-lt"/>
              </a:rPr>
              <a:t>Lucie Michalová a Petr Bruna</a:t>
            </a:r>
          </a:p>
          <a:p>
            <a:pPr algn="r"/>
            <a:r>
              <a:rPr lang="cs-CZ" sz="3200" dirty="0">
                <a:latin typeface="+mj-lt"/>
              </a:rPr>
              <a:t>2019/2020</a:t>
            </a:r>
          </a:p>
          <a:p>
            <a:pPr algn="r"/>
            <a:r>
              <a:rPr lang="cs-CZ" sz="3200" dirty="0">
                <a:latin typeface="+mj-lt"/>
              </a:rPr>
              <a:t>kombinované studium</a:t>
            </a:r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BACKROUND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tomto předmětu budeme vyučovat Projektové řízení se zaměřením na přípravu projektu.</a:t>
            </a:r>
          </a:p>
          <a:p>
            <a:r>
              <a:rPr lang="cs-CZ" dirty="0"/>
              <a:t>Učební látka bude vysvětlována také na příkladu projektu DOMA – Diakonie Otevírá Možnosti Azylantům, který realizovala Diakonie ČCE a kterého jsme oba byli součástí.</a:t>
            </a:r>
          </a:p>
          <a:p>
            <a:r>
              <a:rPr lang="cs-CZ" dirty="0"/>
              <a:t>Projekt DOMA se zaměřoval na sociální začleňování rodin migrantů do české společnosti a místních komunit.</a:t>
            </a:r>
          </a:p>
          <a:p>
            <a:r>
              <a:rPr lang="cs-CZ" dirty="0"/>
              <a:t>Vaším úkolem pro získání zápočtu bude připravit vlastní projekt. Osnovu projektu budete mít k dispozici.</a:t>
            </a:r>
          </a:p>
        </p:txBody>
      </p:sp>
    </p:spTree>
    <p:extLst>
      <p:ext uri="{BB962C8B-B14F-4D97-AF65-F5344CB8AC3E}">
        <p14:creationId xmlns:p14="http://schemas.microsoft.com/office/powerpoint/2010/main" val="2034587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14F5FE-81D2-4109-B84A-1ADE50565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ČÍM SE BUDEME ZABÝVAT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CED88CE-A4FB-4373-9138-B1EC51CC6A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13892" y="1905000"/>
            <a:ext cx="10513168" cy="4836368"/>
          </a:xfrm>
        </p:spPr>
        <p:txBody>
          <a:bodyPr>
            <a:normAutofit/>
          </a:bodyPr>
          <a:lstStyle/>
          <a:p>
            <a:r>
              <a:rPr lang="cs-CZ" dirty="0"/>
              <a:t>Co je projekt – Petr</a:t>
            </a:r>
          </a:p>
          <a:p>
            <a:r>
              <a:rPr lang="cs-CZ" dirty="0"/>
              <a:t>Jednotlivé fáze projektu: cíle projektu, cílová skupina, výstupy, indikátory - Petr</a:t>
            </a:r>
          </a:p>
          <a:p>
            <a:r>
              <a:rPr lang="cs-CZ" dirty="0"/>
              <a:t>Projektové aktivity, časový harmonogram, rizika projektu - Lucie</a:t>
            </a:r>
          </a:p>
          <a:p>
            <a:r>
              <a:rPr lang="cs-CZ" dirty="0"/>
              <a:t>Projektový tým - Lucie</a:t>
            </a:r>
          </a:p>
          <a:p>
            <a:r>
              <a:rPr lang="cs-CZ" dirty="0"/>
              <a:t>Rozpočet projektu – Lucie</a:t>
            </a:r>
          </a:p>
          <a:p>
            <a:r>
              <a:rPr lang="cs-CZ" dirty="0"/>
              <a:t>Fundraising - Petr</a:t>
            </a:r>
          </a:p>
          <a:p>
            <a:r>
              <a:rPr lang="cs-CZ" dirty="0"/>
              <a:t>Sociální podnikání - Petr</a:t>
            </a:r>
          </a:p>
          <a:p>
            <a:r>
              <a:rPr lang="cs-CZ" dirty="0"/>
              <a:t>Samostatná práce – tvorba vlastního projektu - vy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340F033-6A8E-47F1-96A8-800A472D1A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 flipH="1">
            <a:off x="12188824" y="1905000"/>
            <a:ext cx="602331" cy="4953000"/>
          </a:xfrm>
        </p:spPr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0946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3F64A6-6098-4A9B-9D00-91538977E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DOPORUČENÁ LITERATURA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C9DFC86-5C37-44B4-8794-00D1A60FEA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776" y="1916832"/>
            <a:ext cx="11449272" cy="4666530"/>
          </a:xfrm>
        </p:spPr>
        <p:txBody>
          <a:bodyPr/>
          <a:lstStyle/>
          <a:p>
            <a:r>
              <a:rPr lang="cs-CZ" dirty="0" err="1"/>
              <a:t>Bruce</a:t>
            </a:r>
            <a:r>
              <a:rPr lang="cs-CZ" dirty="0"/>
              <a:t>, Andy, </a:t>
            </a:r>
            <a:r>
              <a:rPr lang="cs-CZ" dirty="0" err="1"/>
              <a:t>Landgon</a:t>
            </a:r>
            <a:r>
              <a:rPr lang="cs-CZ" dirty="0"/>
              <a:t>, </a:t>
            </a:r>
            <a:r>
              <a:rPr lang="cs-CZ" dirty="0" err="1"/>
              <a:t>Ken</a:t>
            </a:r>
            <a:r>
              <a:rPr lang="cs-CZ" dirty="0"/>
              <a:t>: Řízení projektu. </a:t>
            </a:r>
            <a:r>
              <a:rPr lang="cs-CZ" dirty="0" err="1"/>
              <a:t>Slovart</a:t>
            </a:r>
            <a:r>
              <a:rPr lang="cs-CZ" dirty="0"/>
              <a:t>; Praha 2003</a:t>
            </a:r>
          </a:p>
          <a:p>
            <a:r>
              <a:rPr lang="cs-CZ" dirty="0"/>
              <a:t>Svozilová, Alena: Projektový management.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; Praha 2006</a:t>
            </a:r>
          </a:p>
          <a:p>
            <a:r>
              <a:rPr lang="cs-CZ" dirty="0"/>
              <a:t>Dvořák, Drahoslav: Řízení projektů. </a:t>
            </a:r>
            <a:r>
              <a:rPr lang="cs-CZ" dirty="0" err="1"/>
              <a:t>Computer</a:t>
            </a:r>
            <a:r>
              <a:rPr lang="cs-CZ" dirty="0"/>
              <a:t> </a:t>
            </a:r>
            <a:r>
              <a:rPr lang="cs-CZ" dirty="0" err="1"/>
              <a:t>Press</a:t>
            </a:r>
            <a:r>
              <a:rPr lang="cs-CZ" dirty="0"/>
              <a:t>; Brno 2008</a:t>
            </a:r>
          </a:p>
          <a:p>
            <a:r>
              <a:rPr lang="cs-CZ" dirty="0">
                <a:solidFill>
                  <a:srgbClr val="00B0F0"/>
                </a:solidFill>
              </a:rPr>
              <a:t>Boukal, Petr a kol.: </a:t>
            </a:r>
            <a:r>
              <a:rPr lang="cs-CZ" dirty="0" err="1">
                <a:solidFill>
                  <a:srgbClr val="00B0F0"/>
                </a:solidFill>
              </a:rPr>
              <a:t>Fundraising</a:t>
            </a:r>
            <a:r>
              <a:rPr lang="cs-CZ" dirty="0">
                <a:solidFill>
                  <a:srgbClr val="00B0F0"/>
                </a:solidFill>
              </a:rPr>
              <a:t> pro neziskové organizace. </a:t>
            </a:r>
            <a:r>
              <a:rPr lang="cs-CZ" dirty="0" err="1">
                <a:solidFill>
                  <a:srgbClr val="00B0F0"/>
                </a:solidFill>
              </a:rPr>
              <a:t>Grada</a:t>
            </a:r>
            <a:r>
              <a:rPr lang="cs-CZ" dirty="0">
                <a:solidFill>
                  <a:srgbClr val="00B0F0"/>
                </a:solidFill>
              </a:rPr>
              <a:t> </a:t>
            </a:r>
            <a:r>
              <a:rPr lang="cs-CZ" dirty="0" err="1">
                <a:solidFill>
                  <a:srgbClr val="00B0F0"/>
                </a:solidFill>
              </a:rPr>
              <a:t>publishing</a:t>
            </a:r>
            <a:r>
              <a:rPr lang="cs-CZ" dirty="0">
                <a:solidFill>
                  <a:srgbClr val="00B0F0"/>
                </a:solidFill>
              </a:rPr>
              <a:t>; Praha 2013</a:t>
            </a:r>
          </a:p>
          <a:p>
            <a:r>
              <a:rPr lang="cs-CZ" dirty="0">
                <a:solidFill>
                  <a:srgbClr val="00B0F0"/>
                </a:solidFill>
              </a:rPr>
              <a:t>Šedivý, Marek, </a:t>
            </a:r>
            <a:r>
              <a:rPr lang="cs-CZ" dirty="0" err="1">
                <a:solidFill>
                  <a:srgbClr val="00B0F0"/>
                </a:solidFill>
              </a:rPr>
              <a:t>Medlíková</a:t>
            </a:r>
            <a:r>
              <a:rPr lang="cs-CZ" dirty="0">
                <a:solidFill>
                  <a:srgbClr val="00B0F0"/>
                </a:solidFill>
              </a:rPr>
              <a:t>, Olga: Public relations, </a:t>
            </a:r>
            <a:r>
              <a:rPr lang="cs-CZ" dirty="0" err="1">
                <a:solidFill>
                  <a:srgbClr val="00B0F0"/>
                </a:solidFill>
              </a:rPr>
              <a:t>Fundraising</a:t>
            </a:r>
            <a:r>
              <a:rPr lang="cs-CZ" dirty="0">
                <a:solidFill>
                  <a:srgbClr val="00B0F0"/>
                </a:solidFill>
              </a:rPr>
              <a:t> a Lobbing. </a:t>
            </a:r>
            <a:r>
              <a:rPr lang="cs-CZ" dirty="0" err="1">
                <a:solidFill>
                  <a:srgbClr val="00B0F0"/>
                </a:solidFill>
              </a:rPr>
              <a:t>Grada</a:t>
            </a:r>
            <a:r>
              <a:rPr lang="cs-CZ" dirty="0">
                <a:solidFill>
                  <a:srgbClr val="00B0F0"/>
                </a:solidFill>
              </a:rPr>
              <a:t> </a:t>
            </a:r>
            <a:r>
              <a:rPr lang="cs-CZ" dirty="0" err="1">
                <a:solidFill>
                  <a:srgbClr val="00B0F0"/>
                </a:solidFill>
              </a:rPr>
              <a:t>Publishing</a:t>
            </a:r>
            <a:r>
              <a:rPr lang="cs-CZ" dirty="0">
                <a:solidFill>
                  <a:srgbClr val="00B0F0"/>
                </a:solidFill>
              </a:rPr>
              <a:t>; Praha 2012</a:t>
            </a:r>
          </a:p>
          <a:p>
            <a:r>
              <a:rPr lang="cs-CZ" dirty="0">
                <a:solidFill>
                  <a:srgbClr val="00B0F0"/>
                </a:solidFill>
              </a:rPr>
              <a:t>Takáčová, Hana: Účetnictví neziskových organizací. </a:t>
            </a:r>
            <a:r>
              <a:rPr lang="cs-CZ" dirty="0" err="1">
                <a:solidFill>
                  <a:srgbClr val="00B0F0"/>
                </a:solidFill>
              </a:rPr>
              <a:t>Oeconomica</a:t>
            </a:r>
            <a:r>
              <a:rPr lang="cs-CZ" dirty="0">
                <a:solidFill>
                  <a:srgbClr val="00B0F0"/>
                </a:solidFill>
              </a:rPr>
              <a:t>; Praha 2010</a:t>
            </a:r>
          </a:p>
          <a:p>
            <a:r>
              <a:rPr lang="cs-CZ" dirty="0"/>
              <a:t>Slavík, Jakub: Finanční průvodce nefinančního manažera.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; Praha 2013</a:t>
            </a:r>
          </a:p>
          <a:p>
            <a:r>
              <a:rPr lang="cs-CZ" dirty="0"/>
              <a:t>Novotný, Pavel: Účetnictví pro úplné začátečníky.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; Praha 2017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635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CD7251-7683-47BE-B58C-EE807D151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2414" y="1628800"/>
            <a:ext cx="9143998" cy="4464496"/>
          </a:xfrm>
        </p:spPr>
        <p:txBody>
          <a:bodyPr>
            <a:normAutofit/>
          </a:bodyPr>
          <a:lstStyle/>
          <a:p>
            <a:r>
              <a:rPr lang="cs-CZ" sz="3600" dirty="0"/>
              <a:t>PROJEKT DOMA</a:t>
            </a:r>
            <a:br>
              <a:rPr lang="cs-CZ" sz="3600" dirty="0"/>
            </a:br>
            <a:br>
              <a:rPr lang="cs-CZ" sz="3600" dirty="0"/>
            </a:br>
            <a:r>
              <a:rPr lang="cs-CZ" sz="2400" dirty="0">
                <a:hlinkClick r:id="rId2"/>
              </a:rPr>
              <a:t> https://doma.diakonie.cz/doma-v-krajich/ </a:t>
            </a:r>
            <a:r>
              <a:rPr lang="cs-CZ" sz="2200" u="sng" dirty="0">
                <a:hlinkClick r:id="rId3"/>
              </a:rPr>
              <a:t>/</a:t>
            </a:r>
            <a:br>
              <a:rPr lang="cs-CZ" sz="2200" u="sng" dirty="0"/>
            </a:br>
            <a:br>
              <a:rPr lang="cs-CZ" sz="2200" u="sng" dirty="0"/>
            </a:br>
            <a:br>
              <a:rPr lang="cs-CZ" sz="2200" u="sng" dirty="0"/>
            </a:br>
            <a:br>
              <a:rPr lang="cs-CZ" sz="2200" u="sng" dirty="0"/>
            </a:br>
            <a:r>
              <a:rPr lang="cs-CZ" sz="2400" u="sng" dirty="0">
                <a:hlinkClick r:id="rId4"/>
              </a:rPr>
              <a:t>https://vltava.rozhlas.cz/bohosluzba-ceskobratrske-cirkve-evangelicke-z-kostela-u-jakobova-zebriku-v-praze-7592686</a:t>
            </a:r>
            <a:br>
              <a:rPr lang="cs-CZ" sz="2400" dirty="0"/>
            </a:br>
            <a:br>
              <a:rPr lang="cs-CZ" sz="2200" u="sng" dirty="0"/>
            </a:b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470841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kolní tabule 16×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9529468_TF02804846_TF02804846.potx" id="{005EA556-7603-4DCA-8FBA-2A59F4AE3DC3}" vid="{2132900D-5C97-4D58-8FB2-3A3375348E90}"/>
    </a:ext>
  </a:extLst>
</a:theme>
</file>

<file path=ppt/theme/theme2.xml><?xml version="1.0" encoding="utf-8"?>
<a:theme xmlns:a="http://schemas.openxmlformats.org/drawingml/2006/main" name="Motiv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s designem školní tabule (širokoúhlá)</Template>
  <TotalTime>1567</TotalTime>
  <Words>293</Words>
  <Application>Microsoft Office PowerPoint</Application>
  <PresentationFormat>Vlastní</PresentationFormat>
  <Paragraphs>29</Paragraphs>
  <Slides>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Consolas</vt:lpstr>
      <vt:lpstr>Corbel</vt:lpstr>
      <vt:lpstr>Školní tabule 16×9</vt:lpstr>
      <vt:lpstr>ZÁKLADY EKONOMIKY A SOCIÁLNÍ EKONOMIKY </vt:lpstr>
      <vt:lpstr>BACKROUND</vt:lpstr>
      <vt:lpstr>ČÍM SE BUDEME ZABÝVAT</vt:lpstr>
      <vt:lpstr>DOPORUČENÁ LITERATURA</vt:lpstr>
      <vt:lpstr>PROJEKT DOMA   https://doma.diakonie.cz/doma-v-krajich/ /    https://vltava.rozhlas.cz/bohosluzba-ceskobratrske-cirkve-evangelicke-z-kostela-u-jakobova-zebriku-v-praze-7592686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EKONOMIKY A SOCIÁLNÍ EKONOMIKY</dc:title>
  <dc:creator>Lucie Michalová</dc:creator>
  <cp:lastModifiedBy>Petr Bruna (YMCA Praha)</cp:lastModifiedBy>
  <cp:revision>40</cp:revision>
  <dcterms:created xsi:type="dcterms:W3CDTF">2018-09-04T08:26:18Z</dcterms:created>
  <dcterms:modified xsi:type="dcterms:W3CDTF">2020-04-01T15:53:53Z</dcterms:modified>
</cp:coreProperties>
</file>