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79" r:id="rId3"/>
    <p:sldId id="286" r:id="rId4"/>
    <p:sldId id="280" r:id="rId5"/>
    <p:sldId id="278" r:id="rId6"/>
    <p:sldId id="285" r:id="rId7"/>
    <p:sldId id="282" r:id="rId8"/>
    <p:sldId id="283" r:id="rId9"/>
    <p:sldId id="284" r:id="rId10"/>
    <p:sldId id="257" r:id="rId11"/>
    <p:sldId id="262" r:id="rId12"/>
    <p:sldId id="272" r:id="rId13"/>
    <p:sldId id="271" r:id="rId14"/>
    <p:sldId id="275" r:id="rId15"/>
    <p:sldId id="259" r:id="rId16"/>
    <p:sldId id="258" r:id="rId17"/>
    <p:sldId id="276" r:id="rId18"/>
    <p:sldId id="287" r:id="rId19"/>
    <p:sldId id="288" r:id="rId20"/>
    <p:sldId id="289" r:id="rId21"/>
    <p:sldId id="29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4/5/2020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ntobariery.cz/home.aspx" TargetMode="External"/><Relationship Id="rId2" Type="http://schemas.openxmlformats.org/officeDocument/2006/relationships/hyperlink" Target="https://www.nadacevia.cz/co-nabizim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thit.com/cs/search" TargetMode="External"/><Relationship Id="rId2" Type="http://schemas.openxmlformats.org/officeDocument/2006/relationships/hyperlink" Target="https://www.skutecnydarek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rikralovasbirka.cz/vysledky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ziskovky.cz/" TargetMode="External"/><Relationship Id="rId2" Type="http://schemas.openxmlformats.org/officeDocument/2006/relationships/hyperlink" Target="https://fundraising.cz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Fundraising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Úvod do tématu</a:t>
            </a:r>
          </a:p>
        </p:txBody>
      </p:sp>
    </p:spTree>
    <p:extLst>
      <p:ext uri="{BB962C8B-B14F-4D97-AF65-F5344CB8AC3E}">
        <p14:creationId xmlns:p14="http://schemas.microsoft.com/office/powerpoint/2010/main" val="820556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Grantový / veřejný </a:t>
            </a:r>
            <a:r>
              <a:rPr lang="cs-CZ" dirty="0" err="1"/>
              <a:t>Fundraising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/>
              <a:t>Zdroje: ministerstva, evropské fondy (Erasmus+, Evropský sociální fond, strukturální fondy), samospráva (obce, kraje)</a:t>
            </a:r>
          </a:p>
          <a:p>
            <a:pPr marL="0" indent="0">
              <a:buNone/>
            </a:pPr>
            <a:endParaRPr lang="cs-CZ" sz="2600" dirty="0"/>
          </a:p>
          <a:p>
            <a:pPr marL="0" indent="0">
              <a:buNone/>
            </a:pPr>
            <a:r>
              <a:rPr lang="cs-CZ" sz="2600" dirty="0"/>
              <a:t>Výhody: relativně velké prostředky, možnost víceletých projektů, neměnná pravidla po delší dobu</a:t>
            </a:r>
          </a:p>
          <a:p>
            <a:pPr marL="0" indent="0">
              <a:buNone/>
            </a:pPr>
            <a:endParaRPr lang="cs-CZ" sz="2600" dirty="0"/>
          </a:p>
          <a:p>
            <a:pPr marL="0" indent="0">
              <a:buNone/>
            </a:pPr>
            <a:r>
              <a:rPr lang="cs-CZ" sz="2600" dirty="0"/>
              <a:t>Nevýhody: byrokraticky náročné, důkladná analytická a koncepční příprava, vliv politiky na podmínky a pravidla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1717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99923"/>
          </a:xfrm>
        </p:spPr>
        <p:txBody>
          <a:bodyPr/>
          <a:lstStyle/>
          <a:p>
            <a:pPr algn="ctr"/>
            <a:r>
              <a:rPr lang="cs-CZ" dirty="0"/>
              <a:t>Nadace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312433"/>
            <a:ext cx="10058400" cy="53250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400" dirty="0"/>
              <a:t>Zdroje: nadace a nadační fondy založené firmami, mecenáši, skupinami obyvatel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Výhody: konkrétní a cílené, lidé se zájmem o dané téma, rozvíjení netradičních forem dárcovství i projektů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Nevýhody: malé prostředky mezi hodně zájemců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Nadace Via: </a:t>
            </a:r>
            <a:r>
              <a:rPr lang="cs-CZ" sz="2400" dirty="0">
                <a:hlinkClick r:id="rId2"/>
              </a:rPr>
              <a:t>https://www.nadacevia.cz/co-nabizime/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Konto Bariéry: </a:t>
            </a:r>
            <a:r>
              <a:rPr lang="cs-CZ" sz="2400" dirty="0">
                <a:hlinkClick r:id="rId3"/>
              </a:rPr>
              <a:t>https://www.kontobariery.cz/home.aspx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3869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64469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firemní </a:t>
            </a:r>
            <a:r>
              <a:rPr lang="cs-CZ" dirty="0" err="1"/>
              <a:t>fundraising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904104"/>
            <a:ext cx="10058400" cy="42923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/>
              <a:t>Zdroje: výdělečné firmy, živnostníci, obchody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Nevýhody: dlouhé hledání potencionálního partnera a budování důvěry a vztahu, nutná schopnost přesvědčit a zaujmout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Výhody: nebyrokratické vztahy, volné nevázané prostředky, materiální dary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err="1"/>
              <a:t>Corporate</a:t>
            </a:r>
            <a:r>
              <a:rPr lang="cs-CZ" sz="2400" dirty="0"/>
              <a:t> </a:t>
            </a:r>
            <a:r>
              <a:rPr lang="cs-CZ" sz="2400" dirty="0" err="1"/>
              <a:t>Social</a:t>
            </a:r>
            <a:r>
              <a:rPr lang="cs-CZ" sz="2400" dirty="0"/>
              <a:t> </a:t>
            </a:r>
            <a:r>
              <a:rPr lang="cs-CZ" sz="2400" dirty="0" err="1"/>
              <a:t>Responsibility</a:t>
            </a:r>
            <a:r>
              <a:rPr lang="cs-CZ" sz="2400" dirty="0"/>
              <a:t>: zakomponování etiky, ekologie, filantropie apod. do firemních hodnot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0499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Individuální </a:t>
            </a:r>
            <a:r>
              <a:rPr lang="cs-CZ" dirty="0" err="1"/>
              <a:t>fundraising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807285"/>
            <a:ext cx="10058400" cy="48301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/>
              <a:t>Zdroje: veřejnost při různých příležitostech a přes různé kanály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Výhody: volné nevázané prostředky, budování komunity a vztahů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Nevýhody: marketingová a PR příprava, důkladná práce s databází a důsledná komunikace s dárci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Forma: pravidelné a nepravidelné dárcovství; snaha každé organizace o co největší množství pravidelných dárců</a:t>
            </a:r>
          </a:p>
        </p:txBody>
      </p:sp>
    </p:spTree>
    <p:extLst>
      <p:ext uri="{BB962C8B-B14F-4D97-AF65-F5344CB8AC3E}">
        <p14:creationId xmlns:p14="http://schemas.microsoft.com/office/powerpoint/2010/main" val="3861588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Individuální </a:t>
            </a:r>
            <a:r>
              <a:rPr lang="cs-CZ" dirty="0" err="1"/>
              <a:t>fundraising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807285"/>
            <a:ext cx="10058400" cy="483018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Člověk v tísni – Skutečný dárek</a:t>
            </a:r>
          </a:p>
          <a:p>
            <a:pPr marL="0" indent="0">
              <a:buNone/>
            </a:pPr>
            <a:r>
              <a:rPr lang="cs-CZ" sz="2400" dirty="0">
                <a:hlinkClick r:id="rId2"/>
              </a:rPr>
              <a:t>https://www.skutecnydarek.cz/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Platforma Hit </a:t>
            </a:r>
            <a:r>
              <a:rPr lang="cs-CZ" sz="2400" dirty="0" err="1"/>
              <a:t>Hit</a:t>
            </a:r>
            <a:r>
              <a:rPr lang="cs-CZ" sz="2400" dirty="0"/>
              <a:t> pro nezávislé propojení lidí a projektů</a:t>
            </a:r>
          </a:p>
          <a:p>
            <a:pPr marL="0" indent="0">
              <a:buNone/>
            </a:pPr>
            <a:r>
              <a:rPr lang="cs-CZ" sz="2400" dirty="0">
                <a:hlinkClick r:id="rId3"/>
              </a:rPr>
              <a:t>https://www.hithit.com/cs/search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Veřejné sbírky</a:t>
            </a:r>
          </a:p>
          <a:p>
            <a:pPr marL="0" indent="0">
              <a:buNone/>
            </a:pPr>
            <a:r>
              <a:rPr lang="cs-CZ" sz="2400" dirty="0">
                <a:hlinkClick r:id="rId4"/>
              </a:rPr>
              <a:t>https://www.trikralovasbirka.cz/vysledky/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85733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Další možnosti </a:t>
            </a:r>
            <a:r>
              <a:rPr lang="cs-CZ" dirty="0" err="1"/>
              <a:t>fundraisingu</a:t>
            </a:r>
            <a:r>
              <a:rPr lang="cs-CZ" dirty="0"/>
              <a:t> a oslovení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Telefonická kampaň / Poštovní kampaň</a:t>
            </a:r>
          </a:p>
          <a:p>
            <a:pPr marL="0" indent="0">
              <a:buNone/>
            </a:pPr>
            <a:r>
              <a:rPr lang="cs-CZ" dirty="0"/>
              <a:t>Inzerce / DMS</a:t>
            </a:r>
          </a:p>
          <a:p>
            <a:pPr marL="0" indent="0">
              <a:buNone/>
            </a:pPr>
            <a:r>
              <a:rPr lang="cs-CZ" dirty="0"/>
              <a:t>Dar ze závěti</a:t>
            </a:r>
          </a:p>
          <a:p>
            <a:pPr marL="0" indent="0">
              <a:buNone/>
            </a:pPr>
            <a:r>
              <a:rPr lang="cs-CZ" dirty="0"/>
              <a:t>Přímé oslovení / Veřejná sbírka</a:t>
            </a:r>
          </a:p>
          <a:p>
            <a:pPr marL="0" indent="0">
              <a:buNone/>
            </a:pPr>
            <a:r>
              <a:rPr lang="cs-CZ" dirty="0"/>
              <a:t>Prodej vlastních výrobků a služeb</a:t>
            </a:r>
          </a:p>
          <a:p>
            <a:pPr marL="0" indent="0">
              <a:buNone/>
            </a:pPr>
            <a:r>
              <a:rPr lang="cs-CZ" dirty="0"/>
              <a:t>Členské příspěvky</a:t>
            </a:r>
          </a:p>
          <a:p>
            <a:pPr marL="0" indent="0">
              <a:buNone/>
            </a:pPr>
            <a:r>
              <a:rPr lang="cs-CZ" dirty="0"/>
              <a:t>Sbírkové kasičky</a:t>
            </a:r>
          </a:p>
          <a:p>
            <a:pPr marL="0" indent="0">
              <a:buNone/>
            </a:pPr>
            <a:r>
              <a:rPr lang="cs-CZ" dirty="0"/>
              <a:t>Benefiční koncerty</a:t>
            </a:r>
          </a:p>
          <a:p>
            <a:pPr marL="0" indent="0">
              <a:buNone/>
            </a:pPr>
            <a:r>
              <a:rPr lang="cs-CZ" dirty="0"/>
              <a:t>Osobní vztahy - narozeniny, oslavy, sport, cestování</a:t>
            </a:r>
          </a:p>
          <a:p>
            <a:pPr marL="0" indent="0">
              <a:buNone/>
            </a:pPr>
            <a:r>
              <a:rPr lang="cs-CZ" dirty="0"/>
              <a:t>V zahraničí – daňová asignace, církevní daň, </a:t>
            </a:r>
            <a:r>
              <a:rPr lang="cs-CZ" dirty="0" err="1"/>
              <a:t>postcode</a:t>
            </a:r>
            <a:r>
              <a:rPr lang="cs-CZ" dirty="0"/>
              <a:t> </a:t>
            </a:r>
            <a:r>
              <a:rPr lang="cs-CZ" dirty="0" err="1"/>
              <a:t>lottery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9023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Srovnání </a:t>
            </a:r>
            <a:r>
              <a:rPr lang="cs-CZ" dirty="0" err="1"/>
              <a:t>fundraisingu</a:t>
            </a:r>
            <a:r>
              <a:rPr lang="cs-CZ" dirty="0"/>
              <a:t> v ČR a světě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 </a:t>
            </a:r>
          </a:p>
          <a:p>
            <a:pPr marL="0" indent="0">
              <a:buNone/>
            </a:pPr>
            <a:r>
              <a:rPr lang="cs-CZ" sz="2400" dirty="0"/>
              <a:t>Evropa a ČR</a:t>
            </a:r>
          </a:p>
          <a:p>
            <a:pPr>
              <a:buFontTx/>
              <a:buChar char="-"/>
            </a:pPr>
            <a:r>
              <a:rPr lang="cs-CZ" sz="2400" dirty="0"/>
              <a:t>Tradice státem garantovaných služeb a sociálního státu</a:t>
            </a:r>
          </a:p>
          <a:p>
            <a:pPr>
              <a:buFontTx/>
              <a:buChar char="-"/>
            </a:pPr>
            <a:r>
              <a:rPr lang="cs-CZ" sz="2400" dirty="0"/>
              <a:t>V současnosti velký význam neziskového sektoru: mediátor mezi dárci a cílovou skupinou; činnost v oblastech, kde stát a trh selhává; akceschopnější než státní byrokracie + soutěživost trhu vyvažuje důrazem na soudržnost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Anglosaské země</a:t>
            </a:r>
          </a:p>
          <a:p>
            <a:pPr marL="0" indent="0">
              <a:buNone/>
            </a:pPr>
            <a:r>
              <a:rPr lang="cs-CZ" sz="2400" dirty="0"/>
              <a:t>- Velký a tradiční význam individuálního dárcovství, charitativních akcí, soukromých mecenášů a filantropů</a:t>
            </a:r>
          </a:p>
        </p:txBody>
      </p:sp>
    </p:spTree>
    <p:extLst>
      <p:ext uri="{BB962C8B-B14F-4D97-AF65-F5344CB8AC3E}">
        <p14:creationId xmlns:p14="http://schemas.microsoft.com/office/powerpoint/2010/main" val="3102826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Rexflexe</a:t>
            </a:r>
            <a:r>
              <a:rPr lang="cs-CZ" dirty="0"/>
              <a:t> vlastní zkušenosti s Fundraisingem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2024108"/>
            <a:ext cx="10058400" cy="44950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dirty="0"/>
              <a:t>Jaké máte vlastní zkušenosti? Psali jste projektovou žádost? U koho jste žádali?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Příklad kreativního </a:t>
            </a:r>
            <a:r>
              <a:rPr lang="cs-CZ" sz="2400" dirty="0" err="1"/>
              <a:t>fundraisingu</a:t>
            </a:r>
            <a:r>
              <a:rPr lang="cs-CZ" sz="2400" dirty="0"/>
              <a:t> z vašeho okolí?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Organizovali jste někdy benefiční akci?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Jaký druh </a:t>
            </a:r>
            <a:r>
              <a:rPr lang="cs-CZ" sz="2400" dirty="0" err="1"/>
              <a:t>fundraisingu</a:t>
            </a:r>
            <a:r>
              <a:rPr lang="cs-CZ" sz="2400" dirty="0"/>
              <a:t> vám přijde nejvhodnější a udržitelný?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Jaký byste využili pro svůj projekt?</a:t>
            </a:r>
          </a:p>
        </p:txBody>
      </p:sp>
    </p:spTree>
    <p:extLst>
      <p:ext uri="{BB962C8B-B14F-4D97-AF65-F5344CB8AC3E}">
        <p14:creationId xmlns:p14="http://schemas.microsoft.com/office/powerpoint/2010/main" val="3215434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Příklad: Fundraising v YMCA </a:t>
            </a:r>
            <a:r>
              <a:rPr lang="cs-CZ" dirty="0" err="1"/>
              <a:t>praha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 descr="Obsah obrázku snímek obrazovky, obrazovka, nákladní auto, počítač&#10;&#10;Popis byl vytvořen automaticky">
            <a:extLst>
              <a:ext uri="{FF2B5EF4-FFF2-40B4-BE49-F238E27FC236}">
                <a16:creationId xmlns:a16="http://schemas.microsoft.com/office/drawing/2014/main" id="{307B51E5-F6FB-4F50-ACF7-69E40A3CC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682" y="1737192"/>
            <a:ext cx="88392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7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Fundraising v YMCA </a:t>
            </a:r>
            <a:r>
              <a:rPr lang="cs-CZ" dirty="0" err="1"/>
              <a:t>praha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Příjmy Mateřského centra Klubíčko na Praze 9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Ministerstvo práce a sociálních věcí: Dotační program Rodina / 13%</a:t>
            </a:r>
          </a:p>
          <a:p>
            <a:r>
              <a:rPr lang="cs-CZ" dirty="0"/>
              <a:t>Ministerstvo školství a tělovýchovy: podpora organizované a neorganizované mládeže</a:t>
            </a:r>
          </a:p>
          <a:p>
            <a:r>
              <a:rPr lang="cs-CZ" dirty="0"/>
              <a:t>Magistrát hl. m. Prahy: Podpora funkční rodiny– preventivní aktivity na podporu stabilních vztahů v rodině / 9%</a:t>
            </a:r>
          </a:p>
          <a:p>
            <a:r>
              <a:rPr lang="cs-CZ" dirty="0"/>
              <a:t>Městská část Praha 9: odbor sociální, kultury, sportu, živ. prostředí, školství / 13%</a:t>
            </a:r>
          </a:p>
          <a:p>
            <a:r>
              <a:rPr lang="cs-CZ" dirty="0"/>
              <a:t>Firemní dárci: Centrum Černý most, Innogy</a:t>
            </a:r>
          </a:p>
          <a:p>
            <a:r>
              <a:rPr lang="cs-CZ" dirty="0"/>
              <a:t>Účastnické poplatky / 53%</a:t>
            </a:r>
          </a:p>
          <a:p>
            <a:r>
              <a:rPr lang="cs-CZ" dirty="0"/>
              <a:t>Vnitřní zdroje YMCA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2909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Co je fundraising?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sz="2400" dirty="0"/>
              <a:t>Fundraising jako obor a s ním spojené speciální metody a postupy, kterými se snaží získávat finanční a jiné další prostředky potřebné pro činnost organizace neziskového sektoru.</a:t>
            </a:r>
          </a:p>
          <a:p>
            <a:r>
              <a:rPr lang="cs-CZ" sz="2400" dirty="0"/>
              <a:t>Fundraising jako věda, o tom, jak získat na svou stranu druhé a přesvědčit je o potřebnosti a nutnosti naší organizace pro celou společnost.</a:t>
            </a:r>
          </a:p>
          <a:p>
            <a:r>
              <a:rPr lang="cs-CZ" sz="2400" dirty="0"/>
              <a:t>Fundraising jako nástroj, jehož pomocí můžeme druhé podnítit k dobrým skutkům a získat jejich zájem, čas a důvěru.</a:t>
            </a:r>
          </a:p>
          <a:p>
            <a:r>
              <a:rPr lang="cs-CZ" sz="2400" dirty="0"/>
              <a:t>Jde o dlouhodobou práci se zdroji a jejich rozšiřování pro zajištění konkrétní činnosti a naplnění poslání organizace</a:t>
            </a:r>
          </a:p>
        </p:txBody>
      </p:sp>
    </p:spTree>
    <p:extLst>
      <p:ext uri="{BB962C8B-B14F-4D97-AF65-F5344CB8AC3E}">
        <p14:creationId xmlns:p14="http://schemas.microsoft.com/office/powerpoint/2010/main" val="2210793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Fundraising v YMCA </a:t>
            </a:r>
            <a:r>
              <a:rPr lang="cs-CZ" dirty="0" err="1"/>
              <a:t>praha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Příjmy Nízkoprahového klubu Dixie na Praze 7 (klub, terén, výjezdy)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Ministerstvo práce a sociálních věcí: dotace pro sociální služby v krajských sítí</a:t>
            </a:r>
          </a:p>
          <a:p>
            <a:r>
              <a:rPr lang="cs-CZ" dirty="0"/>
              <a:t>Ministerstvo školství a tělovýchovy: podpora organizované a neorganizované mládeže</a:t>
            </a:r>
          </a:p>
          <a:p>
            <a:r>
              <a:rPr lang="cs-CZ" dirty="0"/>
              <a:t>Magistrát hl. m. Prahy: odbor sociální, preventivní a volnočasový</a:t>
            </a:r>
          </a:p>
          <a:p>
            <a:r>
              <a:rPr lang="cs-CZ" dirty="0"/>
              <a:t>Městská část Praha 7: odbor sociální, kultury, sportu, živ. prostředí, školství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6590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Fundraising v YMCA </a:t>
            </a:r>
            <a:r>
              <a:rPr lang="cs-CZ" dirty="0" err="1"/>
              <a:t>praha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Příjmy letního tábora Kosák</a:t>
            </a:r>
            <a:endParaRPr lang="cs-CZ" dirty="0"/>
          </a:p>
          <a:p>
            <a:r>
              <a:rPr lang="cs-CZ" dirty="0"/>
              <a:t>Ministerstvo školství a tělovýchovy: podpora organizované a neorganizované mládeže</a:t>
            </a:r>
          </a:p>
          <a:p>
            <a:r>
              <a:rPr lang="cs-CZ" dirty="0"/>
              <a:t>Magistrát hl. m. Prahy: odbor volnočasový</a:t>
            </a:r>
          </a:p>
          <a:p>
            <a:r>
              <a:rPr lang="cs-CZ" dirty="0"/>
              <a:t>Účastnické poplatky</a:t>
            </a:r>
          </a:p>
          <a:p>
            <a:pPr marL="0" indent="0">
              <a:buNone/>
            </a:pPr>
            <a:r>
              <a:rPr lang="cs-CZ" b="1" dirty="0"/>
              <a:t>Příjmy </a:t>
            </a:r>
            <a:r>
              <a:rPr lang="cs-CZ" b="1" dirty="0" err="1"/>
              <a:t>tensingových</a:t>
            </a:r>
            <a:r>
              <a:rPr lang="cs-CZ" b="1" dirty="0"/>
              <a:t> skupin</a:t>
            </a:r>
          </a:p>
          <a:p>
            <a:r>
              <a:rPr lang="cs-CZ" dirty="0"/>
              <a:t>Ministerstvo školství a tělovýchovy: podpora organizované a neorganizované mládeže</a:t>
            </a:r>
          </a:p>
          <a:p>
            <a:r>
              <a:rPr lang="cs-CZ" dirty="0"/>
              <a:t>Magistrát hl. m. Prahy: odbor volnočasový</a:t>
            </a:r>
          </a:p>
          <a:p>
            <a:r>
              <a:rPr lang="cs-CZ" dirty="0"/>
              <a:t>Účastnické poplatky</a:t>
            </a:r>
          </a:p>
          <a:p>
            <a:r>
              <a:rPr lang="cs-CZ" dirty="0"/>
              <a:t>Vnitřní zdroj YMCA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1992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Proč fundraising?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b="1" dirty="0"/>
              <a:t>„p</a:t>
            </a:r>
            <a:r>
              <a:rPr lang="cs-CZ" dirty="0"/>
              <a:t>ř</a:t>
            </a:r>
            <a:r>
              <a:rPr lang="cs-CZ" b="1" dirty="0"/>
              <a:t>ežití </a:t>
            </a:r>
            <a:r>
              <a:rPr lang="cs-CZ" dirty="0"/>
              <a:t>- každá organizace potřebuje k přežití peníze. Ať už jsou to peníze na projekt, zaplacení zaměstnanců, pronájem kanceláře, nové technické vybavení atd.</a:t>
            </a:r>
          </a:p>
          <a:p>
            <a:r>
              <a:rPr lang="cs-CZ" dirty="0"/>
              <a:t> </a:t>
            </a:r>
            <a:r>
              <a:rPr lang="cs-CZ" b="1" dirty="0"/>
              <a:t>rozší</a:t>
            </a:r>
            <a:r>
              <a:rPr lang="cs-CZ" dirty="0"/>
              <a:t>ř</a:t>
            </a:r>
            <a:r>
              <a:rPr lang="cs-CZ" b="1" dirty="0"/>
              <a:t>ení a rozvoj </a:t>
            </a:r>
            <a:r>
              <a:rPr lang="cs-CZ" dirty="0"/>
              <a:t>– ale ne za každou cenu, důležitá je i stabilita a profesionalita</a:t>
            </a:r>
          </a:p>
          <a:p>
            <a:r>
              <a:rPr lang="cs-CZ" b="1" dirty="0"/>
              <a:t>omezení závislosti - </a:t>
            </a:r>
            <a:r>
              <a:rPr lang="cs-CZ" dirty="0"/>
              <a:t>řada organizací je podporována jedním nebo několika mála dárci, kteří poskytují většinu finančních prostředků, které organizace potřebuje. Smyslem fundraisingu je vyvarovat se stavu, kdy jediná zamítnutá žádost o příspěvek může znamenat krizi</a:t>
            </a:r>
          </a:p>
          <a:p>
            <a:r>
              <a:rPr lang="cs-CZ" dirty="0"/>
              <a:t> </a:t>
            </a:r>
            <a:r>
              <a:rPr lang="cs-CZ" b="1" dirty="0"/>
              <a:t>budování podpory - </a:t>
            </a:r>
            <a:r>
              <a:rPr lang="cs-CZ" dirty="0"/>
              <a:t>fundraising není jen o penězích, ale také o množství příznivců, důvěře a vazeb/síťování ve společnosti</a:t>
            </a:r>
          </a:p>
          <a:p>
            <a:r>
              <a:rPr lang="cs-CZ" b="1" dirty="0"/>
              <a:t> vytvá</a:t>
            </a:r>
            <a:r>
              <a:rPr lang="cs-CZ" dirty="0"/>
              <a:t>ř</a:t>
            </a:r>
            <a:r>
              <a:rPr lang="cs-CZ" b="1" dirty="0"/>
              <a:t>ení udržitelné organizace </a:t>
            </a:r>
            <a:r>
              <a:rPr lang="cs-CZ" dirty="0"/>
              <a:t>- fundraising není jen o získání finančních prostředků na konkrétní projekt nebo na další rok</a:t>
            </a:r>
          </a:p>
          <a:p>
            <a:r>
              <a:rPr lang="cs-CZ" sz="1900" b="1" dirty="0"/>
              <a:t> snížení nákladů pro uživatele služeb</a:t>
            </a:r>
          </a:p>
          <a:p>
            <a:r>
              <a:rPr lang="cs-CZ" sz="1900" b="1" dirty="0"/>
              <a:t>Přerozdělování prostředků směrem k potřebným</a:t>
            </a:r>
          </a:p>
          <a:p>
            <a:endParaRPr lang="cs-CZ" sz="1900" b="1" dirty="0"/>
          </a:p>
        </p:txBody>
      </p:sp>
    </p:spTree>
    <p:extLst>
      <p:ext uri="{BB962C8B-B14F-4D97-AF65-F5344CB8AC3E}">
        <p14:creationId xmlns:p14="http://schemas.microsoft.com/office/powerpoint/2010/main" val="1331391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Zásady fundraisingu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/>
              <a:t>dobrá komunikační strategie</a:t>
            </a:r>
          </a:p>
          <a:p>
            <a:r>
              <a:rPr lang="cs-CZ" dirty="0"/>
              <a:t>získání důvěry, budování dobré pověsti</a:t>
            </a:r>
          </a:p>
          <a:p>
            <a:r>
              <a:rPr lang="cs-CZ" dirty="0"/>
              <a:t>synchronizování slova a činů</a:t>
            </a:r>
          </a:p>
          <a:p>
            <a:r>
              <a:rPr lang="cs-CZ" dirty="0"/>
              <a:t>primárně jde o získávání příznivců</a:t>
            </a:r>
          </a:p>
          <a:p>
            <a:r>
              <a:rPr lang="cs-CZ" dirty="0"/>
              <a:t>smyslem je doslova usilovat o to, aby všichni něco získali. Organizace získá podporu a donátor pocit uspokojení či uznání</a:t>
            </a:r>
          </a:p>
          <a:p>
            <a:r>
              <a:rPr lang="cs-CZ" dirty="0"/>
              <a:t>pravdivé informování, účelné a hospodárné využití daru a dodržování pravidel pro ochranu osobních údajů neboli transparentnost</a:t>
            </a:r>
          </a:p>
          <a:p>
            <a:r>
              <a:rPr lang="cs-CZ" dirty="0"/>
              <a:t>hlavní důvod, proč lidé nepřispívají neziskovým organizacím, je ten, že je nikdo nepožádal</a:t>
            </a:r>
          </a:p>
          <a:p>
            <a:r>
              <a:rPr lang="cs-CZ" dirty="0"/>
              <a:t>týmová práce</a:t>
            </a:r>
          </a:p>
          <a:p>
            <a:r>
              <a:rPr lang="cs-CZ" dirty="0"/>
              <a:t>nezapomenout poděkovat.</a:t>
            </a:r>
          </a:p>
        </p:txBody>
      </p:sp>
    </p:spTree>
    <p:extLst>
      <p:ext uri="{BB962C8B-B14F-4D97-AF65-F5344CB8AC3E}">
        <p14:creationId xmlns:p14="http://schemas.microsoft.com/office/powerpoint/2010/main" val="373217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29015"/>
          </a:xfrm>
        </p:spPr>
        <p:txBody>
          <a:bodyPr/>
          <a:lstStyle/>
          <a:p>
            <a:pPr algn="ctr"/>
            <a:r>
              <a:rPr lang="cs-CZ" dirty="0"/>
              <a:t>Informační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484555"/>
            <a:ext cx="10058400" cy="500230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cs-CZ" sz="4000" dirty="0"/>
          </a:p>
          <a:p>
            <a:pPr marL="0" indent="0" algn="ctr">
              <a:buNone/>
            </a:pPr>
            <a:r>
              <a:rPr lang="cs-CZ" sz="4000" dirty="0"/>
              <a:t>České centrum fundraisingu</a:t>
            </a:r>
            <a:endParaRPr lang="cs-CZ" sz="2400" dirty="0">
              <a:hlinkClick r:id="rId2"/>
            </a:endParaRPr>
          </a:p>
          <a:p>
            <a:pPr marL="0" indent="0">
              <a:buNone/>
            </a:pPr>
            <a:r>
              <a:rPr lang="cs-CZ" sz="2400" dirty="0">
                <a:hlinkClick r:id="rId2"/>
              </a:rPr>
              <a:t>https://fundraising.cz/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r>
              <a:rPr lang="cs-CZ" sz="2400" dirty="0"/>
              <a:t> - online knihovna, kurzy, nabídky práce, informace k tématu </a:t>
            </a:r>
          </a:p>
          <a:p>
            <a:pPr marL="0" indent="0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4000" dirty="0"/>
              <a:t>Nadace Neziskovky.cz</a:t>
            </a:r>
            <a:endParaRPr lang="cs-CZ" sz="4000" dirty="0">
              <a:hlinkClick r:id="rId2"/>
            </a:endParaRPr>
          </a:p>
          <a:p>
            <a:pPr marL="0" indent="0">
              <a:buNone/>
            </a:pPr>
            <a:r>
              <a:rPr lang="cs-CZ" sz="2400" dirty="0">
                <a:hlinkClick r:id="rId3"/>
              </a:rPr>
              <a:t>https://www.neziskovky.cz/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r>
              <a:rPr lang="cs-CZ" sz="2400" dirty="0"/>
              <a:t>- kurzy, nabídky práce, informace z neziskového sektoru, grantový kalendář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61241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Grantový diář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	</a:t>
            </a:r>
          </a:p>
          <a:p>
            <a:pPr marL="0" indent="0">
              <a:buNone/>
            </a:pPr>
            <a:r>
              <a:rPr lang="cs-CZ" b="1" dirty="0"/>
              <a:t>		Nástroj k vyhledávání a filtrování grantových výzev	</a:t>
            </a:r>
          </a:p>
        </p:txBody>
      </p:sp>
      <p:pic>
        <p:nvPicPr>
          <p:cNvPr id="5" name="Obrázek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F684B645-1AE5-4038-9623-9942A043B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393" y="3319810"/>
            <a:ext cx="8945216" cy="342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0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Formy fundraisingu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				</a:t>
            </a:r>
          </a:p>
          <a:p>
            <a:pPr marL="0" indent="0">
              <a:buNone/>
            </a:pPr>
            <a:r>
              <a:rPr lang="cs-CZ" sz="2400" dirty="0"/>
              <a:t>Fundraising se může realizovat v různých formách:</a:t>
            </a:r>
          </a:p>
          <a:p>
            <a:endParaRPr lang="cs-CZ" sz="2400" dirty="0"/>
          </a:p>
          <a:p>
            <a:endParaRPr lang="cs-CZ" sz="2400" dirty="0"/>
          </a:p>
          <a:p>
            <a:pPr marL="0" indent="0">
              <a:buNone/>
            </a:pPr>
            <a:r>
              <a:rPr lang="cs-CZ" sz="2400" dirty="0"/>
              <a:t>1. </a:t>
            </a:r>
            <a:r>
              <a:rPr lang="cs-CZ" sz="2400" b="1" dirty="0"/>
              <a:t>Individuální fundraising </a:t>
            </a:r>
            <a:r>
              <a:rPr lang="cs-CZ" sz="2400" dirty="0"/>
              <a:t>– sem patří získávání finančních prostředků od jednotlivců formou daru (který je peněžitý nebo věcný), veřejná sbírka, loterie, dobročinná aukce, DMS (dárcovská SMS), individuální dobrovolnictví nebo odkaz v závěti.</a:t>
            </a:r>
          </a:p>
        </p:txBody>
      </p:sp>
    </p:spTree>
    <p:extLst>
      <p:ext uri="{BB962C8B-B14F-4D97-AF65-F5344CB8AC3E}">
        <p14:creationId xmlns:p14="http://schemas.microsoft.com/office/powerpoint/2010/main" val="1675782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fOrmy</a:t>
            </a:r>
            <a:r>
              <a:rPr lang="cs-CZ" dirty="0"/>
              <a:t> fundraisingu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				</a:t>
            </a:r>
          </a:p>
          <a:p>
            <a:pPr marL="0" indent="0">
              <a:buNone/>
            </a:pPr>
            <a:r>
              <a:rPr lang="cs-CZ" sz="2400" dirty="0"/>
              <a:t>2. </a:t>
            </a:r>
            <a:r>
              <a:rPr lang="cs-CZ" sz="2400" b="1" dirty="0"/>
              <a:t>Firemní fundraising </a:t>
            </a:r>
            <a:r>
              <a:rPr lang="cs-CZ" sz="2400" dirty="0"/>
              <a:t>– jde o oslovování podniků a firem, při kterém se zaměřujeme na získání prostředků, a to darů (peněžitý či věcný), financí z dobročinné aukce, reklamy, propagace, taktéž usilujeme o firemní dobrovolnictví, zapůjčení prostor či techniky, zapůjčení pracovníků (např. pro pomoc s účetnictvím, přípravou strategického plánu, s využitím marketingu pro rozvoj činnost). K firemnímu fundraisingu patří i slevy při nákupu zboží a využívání služeb.</a:t>
            </a:r>
          </a:p>
          <a:p>
            <a:endParaRPr lang="cs-CZ" sz="2400" dirty="0"/>
          </a:p>
          <a:p>
            <a:pPr marL="0" indent="0">
              <a:buNone/>
            </a:pPr>
            <a:r>
              <a:rPr lang="cs-CZ" sz="2400" dirty="0"/>
              <a:t>3. </a:t>
            </a:r>
            <a:r>
              <a:rPr lang="cs-CZ" sz="2400" b="1" dirty="0"/>
              <a:t>Fundraising od státních donátorů </a:t>
            </a:r>
            <a:r>
              <a:rPr lang="cs-CZ" sz="2400" dirty="0"/>
              <a:t>– jde o získávání prostředků formou projektů statní správy a místní samosprávy.</a:t>
            </a:r>
          </a:p>
        </p:txBody>
      </p:sp>
    </p:spTree>
    <p:extLst>
      <p:ext uri="{BB962C8B-B14F-4D97-AF65-F5344CB8AC3E}">
        <p14:creationId xmlns:p14="http://schemas.microsoft.com/office/powerpoint/2010/main" val="41329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Formy fundraisingu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	</a:t>
            </a:r>
          </a:p>
          <a:p>
            <a:pPr marL="0" indent="0">
              <a:buNone/>
            </a:pPr>
            <a:r>
              <a:rPr lang="cs-CZ" b="1" dirty="0"/>
              <a:t>			</a:t>
            </a:r>
          </a:p>
          <a:p>
            <a:pPr marL="0" indent="0">
              <a:buNone/>
            </a:pPr>
            <a:r>
              <a:rPr lang="cs-CZ" sz="2400" dirty="0"/>
              <a:t>4. </a:t>
            </a:r>
            <a:r>
              <a:rPr lang="cs-CZ" sz="2400" b="1" dirty="0"/>
              <a:t>Nadace, nadační fondy </a:t>
            </a:r>
            <a:r>
              <a:rPr lang="cs-CZ" sz="2400" dirty="0"/>
              <a:t>– prostředky získávané formou projektů, nadační příspěvek/grant, dotace.</a:t>
            </a:r>
          </a:p>
          <a:p>
            <a:endParaRPr lang="cs-CZ" sz="2400" dirty="0"/>
          </a:p>
          <a:p>
            <a:pPr marL="0" indent="0">
              <a:buNone/>
            </a:pPr>
            <a:r>
              <a:rPr lang="cs-CZ" sz="2400" dirty="0"/>
              <a:t>5. </a:t>
            </a:r>
            <a:r>
              <a:rPr lang="cs-CZ" sz="2400" b="1" dirty="0"/>
              <a:t>Evropská unie </a:t>
            </a:r>
            <a:r>
              <a:rPr lang="cs-CZ" sz="2400" dirty="0"/>
              <a:t>– prostřednictvím jejích zakázek a projektů.</a:t>
            </a:r>
          </a:p>
        </p:txBody>
      </p:sp>
    </p:spTree>
    <p:extLst>
      <p:ext uri="{BB962C8B-B14F-4D97-AF65-F5344CB8AC3E}">
        <p14:creationId xmlns:p14="http://schemas.microsoft.com/office/powerpoint/2010/main" val="16764798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TM03090434[[fn=Dřevo]]</Template>
  <TotalTime>1226</TotalTime>
  <Words>1255</Words>
  <Application>Microsoft Office PowerPoint</Application>
  <PresentationFormat>Širokoúhlá obrazovka</PresentationFormat>
  <Paragraphs>163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Rockwell</vt:lpstr>
      <vt:lpstr>Rockwell Condensed</vt:lpstr>
      <vt:lpstr>Wingdings</vt:lpstr>
      <vt:lpstr>Dřevo</vt:lpstr>
      <vt:lpstr>Fundraising</vt:lpstr>
      <vt:lpstr>Co je fundraising?</vt:lpstr>
      <vt:lpstr>Proč fundraising?</vt:lpstr>
      <vt:lpstr>Zásady fundraisingu</vt:lpstr>
      <vt:lpstr>Informační zdroje</vt:lpstr>
      <vt:lpstr>Grantový diář</vt:lpstr>
      <vt:lpstr>Formy fundraisingu</vt:lpstr>
      <vt:lpstr>fOrmy fundraisingu</vt:lpstr>
      <vt:lpstr>Formy fundraisingu</vt:lpstr>
      <vt:lpstr>Grantový / veřejný Fundraising</vt:lpstr>
      <vt:lpstr>Nadace</vt:lpstr>
      <vt:lpstr>firemní fundraising</vt:lpstr>
      <vt:lpstr>Individuální fundraising</vt:lpstr>
      <vt:lpstr>Individuální fundraising</vt:lpstr>
      <vt:lpstr>Další možnosti fundraisingu a oslovení</vt:lpstr>
      <vt:lpstr>Srovnání fundraisingu v ČR a světě</vt:lpstr>
      <vt:lpstr>Rexflexe vlastní zkušenosti s Fundraisingem</vt:lpstr>
      <vt:lpstr>Příklad: Fundraising v YMCA praha</vt:lpstr>
      <vt:lpstr>Fundraising v YMCA praha</vt:lpstr>
      <vt:lpstr>Fundraising v YMCA praha</vt:lpstr>
      <vt:lpstr>Fundraising v YMCA praha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Jednotlivé fáze projektu</dc:title>
  <dc:creator>Petr Bruna</dc:creator>
  <cp:lastModifiedBy>Petr Bruna (YMCA Praha)</cp:lastModifiedBy>
  <cp:revision>84</cp:revision>
  <dcterms:created xsi:type="dcterms:W3CDTF">2018-08-07T09:49:42Z</dcterms:created>
  <dcterms:modified xsi:type="dcterms:W3CDTF">2020-04-05T15:28:47Z</dcterms:modified>
</cp:coreProperties>
</file>