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2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2FC426-A2CD-4140-A795-69A6BB2F8BA2}" type="datetimeFigureOut">
              <a:rPr lang="cs-CZ" smtClean="0"/>
              <a:pPr/>
              <a:t>28.11.2018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7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Fašismus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Ideologie rozšířená především mezi světovými válkami (</a:t>
            </a:r>
            <a:r>
              <a:rPr lang="cs-CZ" dirty="0" err="1" smtClean="0"/>
              <a:t>Mussolini</a:t>
            </a:r>
            <a:r>
              <a:rPr lang="cs-CZ" dirty="0" smtClean="0"/>
              <a:t>, </a:t>
            </a:r>
            <a:r>
              <a:rPr lang="cs-CZ" dirty="0" err="1" smtClean="0"/>
              <a:t>Franco</a:t>
            </a:r>
            <a:r>
              <a:rPr lang="cs-CZ" dirty="0" smtClean="0"/>
              <a:t>, Perón)</a:t>
            </a:r>
          </a:p>
          <a:p>
            <a:r>
              <a:rPr lang="cs-CZ" dirty="0" smtClean="0"/>
              <a:t>Jedinec je podřízen státu</a:t>
            </a:r>
          </a:p>
          <a:p>
            <a:r>
              <a:rPr lang="cs-CZ" dirty="0" smtClean="0"/>
              <a:t>Sociální darwinismus – přežívají ti nejsilnější a nejpřizpůsobivější jedinci i národy = agresivní militarismus</a:t>
            </a:r>
          </a:p>
          <a:p>
            <a:r>
              <a:rPr lang="cs-CZ" dirty="0" smtClean="0"/>
              <a:t>Postava autoritativního vůdce – ideál nadčlověka</a:t>
            </a:r>
          </a:p>
          <a:p>
            <a:r>
              <a:rPr lang="cs-CZ" dirty="0" smtClean="0"/>
              <a:t>Každá třída má vymezené místo ve společnosti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Nacismus – nacionální socialismus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Inspirován fašismem </a:t>
            </a:r>
          </a:p>
          <a:p>
            <a:r>
              <a:rPr lang="cs-CZ" dirty="0" smtClean="0"/>
              <a:t>Organizovaná politická strana – </a:t>
            </a:r>
            <a:r>
              <a:rPr lang="cs-CZ" dirty="0" err="1" smtClean="0"/>
              <a:t>A</a:t>
            </a:r>
            <a:r>
              <a:rPr lang="cs-CZ" dirty="0" smtClean="0"/>
              <a:t>.Hitler – k moci po volbách 1933</a:t>
            </a:r>
          </a:p>
          <a:p>
            <a:r>
              <a:rPr lang="cs-CZ" dirty="0" smtClean="0"/>
              <a:t>Zprvu orientace na řešení sociálních otázek – snížení nezaměstnanosti, veřejné zakázky</a:t>
            </a:r>
          </a:p>
          <a:p>
            <a:r>
              <a:rPr lang="cs-CZ" dirty="0" smtClean="0"/>
              <a:t>Nepřátelství k pluralitní demokracii</a:t>
            </a:r>
          </a:p>
          <a:p>
            <a:r>
              <a:rPr lang="cs-CZ" dirty="0" smtClean="0"/>
              <a:t>Rasismus a antisemitismus – rasová očista společnosti</a:t>
            </a:r>
          </a:p>
          <a:p>
            <a:r>
              <a:rPr lang="cs-CZ" dirty="0" smtClean="0"/>
              <a:t>Nacionalismus </a:t>
            </a:r>
          </a:p>
          <a:p>
            <a:r>
              <a:rPr lang="cs-CZ" dirty="0" smtClean="0"/>
              <a:t>Autorita jednoho vůdce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K</a:t>
            </a:r>
            <a:r>
              <a:rPr lang="cs-CZ" dirty="0" smtClean="0"/>
              <a:t>.Marx, </a:t>
            </a:r>
            <a:r>
              <a:rPr lang="cs-CZ" dirty="0" err="1" smtClean="0"/>
              <a:t>B.Engels</a:t>
            </a:r>
            <a:r>
              <a:rPr lang="cs-CZ" dirty="0" smtClean="0"/>
              <a:t> – teorie komunismu</a:t>
            </a:r>
          </a:p>
          <a:p>
            <a:r>
              <a:rPr lang="cs-CZ" dirty="0" smtClean="0"/>
              <a:t>Zrušení sociálních rozdílů</a:t>
            </a:r>
          </a:p>
          <a:p>
            <a:r>
              <a:rPr lang="cs-CZ" dirty="0" smtClean="0"/>
              <a:t>Vznik společenské samosprávy</a:t>
            </a:r>
          </a:p>
          <a:p>
            <a:r>
              <a:rPr lang="cs-CZ" dirty="0" smtClean="0"/>
              <a:t>Kolektivní státní vlastnictví</a:t>
            </a:r>
          </a:p>
          <a:p>
            <a:r>
              <a:rPr lang="cs-CZ" dirty="0" smtClean="0"/>
              <a:t>Kolektivní výchova</a:t>
            </a:r>
          </a:p>
          <a:p>
            <a:r>
              <a:rPr lang="cs-CZ" dirty="0" smtClean="0"/>
              <a:t>Idea nového socialistického člověka</a:t>
            </a:r>
          </a:p>
          <a:p>
            <a:r>
              <a:rPr lang="cs-CZ" dirty="0" smtClean="0"/>
              <a:t>Metody uplatněny v praxi (</a:t>
            </a:r>
            <a:r>
              <a:rPr lang="cs-CZ" dirty="0" err="1" smtClean="0"/>
              <a:t>např.zabavování</a:t>
            </a:r>
            <a:r>
              <a:rPr lang="cs-CZ" dirty="0" smtClean="0"/>
              <a:t> majetku) ale realita společenského života nikdy nerealizována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Autoritarismus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Podstatná rozhodnutí vykonává jedna osoba nebo omezená vládnoucí skupina</a:t>
            </a:r>
          </a:p>
          <a:p>
            <a:r>
              <a:rPr lang="cs-CZ" dirty="0" smtClean="0"/>
              <a:t>Zákonodárná a výkonná moc není kontrolována nezávislými institucemi</a:t>
            </a:r>
          </a:p>
          <a:p>
            <a:r>
              <a:rPr lang="cs-CZ" dirty="0" smtClean="0"/>
              <a:t>Autoritářský režim není totožný s totalitním režimem, nevytváří jednotný světový názor, neproniká do všech oblastí života </a:t>
            </a:r>
            <a:r>
              <a:rPr lang="cs-CZ" dirty="0" smtClean="0"/>
              <a:t>společnosti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Demokracie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Démos – lid, </a:t>
            </a:r>
            <a:r>
              <a:rPr lang="cs-CZ" dirty="0" err="1" smtClean="0"/>
              <a:t>kratos</a:t>
            </a:r>
            <a:r>
              <a:rPr lang="cs-CZ" dirty="0" smtClean="0"/>
              <a:t> – vláda</a:t>
            </a:r>
          </a:p>
          <a:p>
            <a:r>
              <a:rPr lang="cs-CZ" dirty="0" smtClean="0"/>
              <a:t>Způsob vlády umožňují lidem podílet se na řízení státu</a:t>
            </a:r>
          </a:p>
          <a:p>
            <a:r>
              <a:rPr lang="cs-CZ" dirty="0" smtClean="0"/>
              <a:t>Princip nezadatelných lidských a občanských práv</a:t>
            </a:r>
          </a:p>
          <a:p>
            <a:r>
              <a:rPr lang="cs-CZ" dirty="0" smtClean="0"/>
              <a:t>Omezení státní moci, dělba moci (výkonná, zákonodárná, soudní), nezávislé kontrolní mechanismy</a:t>
            </a:r>
          </a:p>
          <a:p>
            <a:r>
              <a:rPr lang="cs-CZ" dirty="0" smtClean="0"/>
              <a:t>Princip většiny</a:t>
            </a:r>
          </a:p>
          <a:p>
            <a:r>
              <a:rPr lang="cs-CZ" dirty="0" smtClean="0"/>
              <a:t>Zajištění práv menšin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Přímá demokracie – referenda k závažným otázkách</a:t>
            </a:r>
          </a:p>
          <a:p>
            <a:r>
              <a:rPr lang="cs-CZ" dirty="0" smtClean="0"/>
              <a:t>Nepřímá demokracie – delegování moci na volené zástupce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Procesy, jimiž se rozhoduje, kdo, co, kdy, jak a odkud ve společnosti dostane. Procesy jsou vázané na struktury a řídí se pravidly</a:t>
            </a:r>
          </a:p>
          <a:p>
            <a:r>
              <a:rPr lang="cs-CZ" dirty="0" smtClean="0"/>
              <a:t>Systém jedné strany – nedemokratické, nesoutěživé</a:t>
            </a:r>
          </a:p>
          <a:p>
            <a:r>
              <a:rPr lang="cs-CZ" dirty="0" smtClean="0"/>
              <a:t>Systém pluralitní – více stran, demokratická soutěž</a:t>
            </a:r>
          </a:p>
          <a:p>
            <a:endParaRPr lang="cs-CZ" dirty="0" smtClean="0"/>
          </a:p>
          <a:p>
            <a:r>
              <a:rPr lang="cs-CZ" dirty="0" smtClean="0"/>
              <a:t>Koaliční potenciál – schopnost podílet se za určitých podmínek na vládě x </a:t>
            </a:r>
            <a:r>
              <a:rPr lang="cs-CZ" dirty="0" err="1" smtClean="0"/>
              <a:t>antisystémové</a:t>
            </a:r>
            <a:r>
              <a:rPr lang="cs-CZ" dirty="0" smtClean="0"/>
              <a:t> strany – vyděračský potenciál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Skupina lidí, která chce na základě společného zájmu získat politickou moc a prosadit svoje cíle</a:t>
            </a:r>
          </a:p>
          <a:p>
            <a:r>
              <a:rPr lang="cs-CZ" dirty="0" smtClean="0"/>
              <a:t>Moderní politické strany vznikají  od 19.st., velké změny po 2.svět.válce 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strany </a:t>
            </a:r>
            <a:r>
              <a:rPr lang="cs-CZ" sz="2400" dirty="0" smtClean="0"/>
              <a:t>(podle </a:t>
            </a:r>
            <a:r>
              <a:rPr lang="cs-CZ" sz="2400" dirty="0" err="1" smtClean="0"/>
              <a:t>Z</a:t>
            </a:r>
            <a:r>
              <a:rPr lang="cs-CZ" sz="2400" dirty="0" smtClean="0"/>
              <a:t>.</a:t>
            </a:r>
            <a:r>
              <a:rPr lang="cs-CZ" sz="2400" dirty="0" err="1" smtClean="0"/>
              <a:t>Baumana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Konzervativní</a:t>
            </a:r>
            <a:r>
              <a:rPr lang="cs-CZ" dirty="0" smtClean="0"/>
              <a:t> – zdůrazňují význam tradice, toho, co je vyzkoušené, nejsou nakloněni velkým změnám ve společnosti </a:t>
            </a:r>
          </a:p>
          <a:p>
            <a:r>
              <a:rPr lang="cs-CZ" i="1" dirty="0" smtClean="0"/>
              <a:t>Liberální </a:t>
            </a:r>
            <a:r>
              <a:rPr lang="cs-CZ" dirty="0" smtClean="0"/>
              <a:t>– vyzdvihují minimální roli státu v životě společnosti, důležitá jsou práva jednotlivce, do kterých stát nemá zasahovat; důležité je volné tržní prostředí</a:t>
            </a:r>
          </a:p>
          <a:p>
            <a:r>
              <a:rPr lang="cs-CZ" i="1" dirty="0" smtClean="0"/>
              <a:t>Křesťansko-demokratické</a:t>
            </a:r>
            <a:r>
              <a:rPr lang="cs-CZ" dirty="0" smtClean="0"/>
              <a:t> – důraz na sociální harmonii ve společnosti na základě křesťanských hodnot, zájem o sociální otázky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Sociálně-demokratické </a:t>
            </a:r>
            <a:r>
              <a:rPr lang="cs-CZ" dirty="0" smtClean="0"/>
              <a:t>– vznik v reakci na špatné životní podmínky pracujících, důraz na solidaritu ve společnosti</a:t>
            </a:r>
          </a:p>
          <a:p>
            <a:r>
              <a:rPr lang="cs-CZ" i="1" dirty="0" smtClean="0"/>
              <a:t>Komunistické </a:t>
            </a:r>
            <a:r>
              <a:rPr lang="cs-CZ" dirty="0" smtClean="0"/>
              <a:t>– snaha o změnu společenského systému, využívají demokratických institucí k získání absolutní moci a změně systému. „Národ, který zvolil komunisty, volil naposled“ (</a:t>
            </a:r>
            <a:r>
              <a:rPr lang="cs-CZ" dirty="0" err="1" smtClean="0"/>
              <a:t>Jandourek</a:t>
            </a:r>
            <a:r>
              <a:rPr lang="cs-CZ" dirty="0" smtClean="0"/>
              <a:t>)</a:t>
            </a:r>
          </a:p>
          <a:p>
            <a:r>
              <a:rPr lang="cs-CZ" i="1" dirty="0" smtClean="0"/>
              <a:t>Národně-osvobozenecké</a:t>
            </a:r>
            <a:r>
              <a:rPr lang="cs-CZ" dirty="0" smtClean="0"/>
              <a:t> – v zemích bojujících o nezávislost, bez politické tradice</a:t>
            </a:r>
          </a:p>
          <a:p>
            <a:r>
              <a:rPr lang="cs-CZ" i="1" dirty="0" smtClean="0"/>
              <a:t>Specializované </a:t>
            </a:r>
            <a:r>
              <a:rPr lang="cs-CZ" dirty="0" smtClean="0"/>
              <a:t>– program pro specifické skupiny občanů (Zelení</a:t>
            </a:r>
            <a:r>
              <a:rPr lang="cs-CZ" smtClean="0"/>
              <a:t>, Strana přátel piva)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Moc a autorita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rozdíl mezi mocí a autoritou? 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Volební 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Poměrný – tradiční v pro PS ČR, do sněmovny se dostane více stran, nutnost sestavování koalic</a:t>
            </a:r>
          </a:p>
          <a:p>
            <a:r>
              <a:rPr lang="cs-CZ" dirty="0" smtClean="0"/>
              <a:t>Většinový – vítěz bere vše, obvykle nižší počet stran, u nás volby do Senátu</a:t>
            </a:r>
          </a:p>
          <a:p>
            <a:r>
              <a:rPr lang="cs-CZ" dirty="0" smtClean="0"/>
              <a:t>Možnost kombinací </a:t>
            </a:r>
            <a:r>
              <a:rPr lang="cs-CZ" smtClean="0"/>
              <a:t>obou systémů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Moc = možnost prosadit svojí vůli i proti vůli ostatních.</a:t>
            </a:r>
          </a:p>
          <a:p>
            <a:r>
              <a:rPr lang="cs-CZ" dirty="0" smtClean="0"/>
              <a:t>Moc je uplatňována v mnoha aspektech sociálního života.</a:t>
            </a:r>
          </a:p>
          <a:p>
            <a:r>
              <a:rPr lang="cs-CZ" dirty="0" smtClean="0"/>
              <a:t>Přijetí uplatňování moci záleží na jejich legitimitě, záleží jaká autorita moc vykonává.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Autorita podle </a:t>
            </a:r>
            <a:r>
              <a:rPr lang="cs-CZ" dirty="0" err="1" smtClean="0"/>
              <a:t>M</a:t>
            </a:r>
            <a:r>
              <a:rPr lang="cs-CZ" dirty="0" smtClean="0"/>
              <a:t>.Webera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Autorita = uplatňuje vliv na základě uznané kompetence</a:t>
            </a:r>
          </a:p>
          <a:p>
            <a:r>
              <a:rPr lang="cs-CZ" dirty="0" smtClean="0"/>
              <a:t>Autorita tradiční – opírá se o sílu zvyku, překážka sociální změny x základ stability</a:t>
            </a:r>
          </a:p>
          <a:p>
            <a:r>
              <a:rPr lang="cs-CZ" dirty="0" smtClean="0"/>
              <a:t>Autorita charismatická – založená na síle osobnosti</a:t>
            </a:r>
          </a:p>
          <a:p>
            <a:r>
              <a:rPr lang="cs-CZ" dirty="0" smtClean="0"/>
              <a:t>Autorita racionálně legální – spočívá s síle zákona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Nelegitimní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Nevykonává oprávněná autorita</a:t>
            </a:r>
          </a:p>
          <a:p>
            <a:r>
              <a:rPr lang="cs-CZ" dirty="0" smtClean="0"/>
              <a:t>Vnímána jako neoprávněné násilí</a:t>
            </a:r>
          </a:p>
          <a:p>
            <a:endParaRPr lang="cs-CZ" dirty="0" smtClean="0"/>
          </a:p>
          <a:p>
            <a:r>
              <a:rPr lang="cs-CZ" dirty="0" smtClean="0"/>
              <a:t>Definice nelegitimní autority může být uvnitř společnosti různá (Např. co má nebo nemá stát právo vyžadovat od svých občanů?)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Rozsah 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Každá moc má svůj rozsah</a:t>
            </a:r>
          </a:p>
          <a:p>
            <a:r>
              <a:rPr lang="cs-CZ" dirty="0" smtClean="0"/>
              <a:t>Zpravidla nejmenší rozsah má moc tradičního typu (rodiče v rodině) vs. Podobnost státní moci</a:t>
            </a:r>
          </a:p>
          <a:p>
            <a:r>
              <a:rPr lang="cs-CZ" dirty="0" smtClean="0"/>
              <a:t>Širší je moc společenských organizací (firmy, </a:t>
            </a:r>
            <a:r>
              <a:rPr lang="cs-CZ" dirty="0" err="1" smtClean="0"/>
              <a:t>pol</a:t>
            </a:r>
            <a:r>
              <a:rPr lang="cs-CZ" dirty="0" smtClean="0"/>
              <a:t>. strany) – podřízení moci je většinou dobrovolné a dočasné</a:t>
            </a:r>
          </a:p>
          <a:p>
            <a:r>
              <a:rPr lang="cs-CZ" dirty="0" smtClean="0"/>
              <a:t>Největší rozsah má moc státní – týká se všech obyvatel,  možnost volby je omezená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Donucování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Fyzické násilí</a:t>
            </a:r>
          </a:p>
          <a:p>
            <a:r>
              <a:rPr lang="cs-CZ" dirty="0" smtClean="0"/>
              <a:t>Symbolické násilí</a:t>
            </a:r>
          </a:p>
          <a:p>
            <a:r>
              <a:rPr lang="cs-CZ" dirty="0" smtClean="0"/>
              <a:t>	ekonomické</a:t>
            </a:r>
          </a:p>
          <a:p>
            <a:r>
              <a:rPr lang="cs-CZ" dirty="0" smtClean="0"/>
              <a:t>       veřejným míněním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Postoje k výkonu 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Anarchismus</a:t>
            </a:r>
            <a:r>
              <a:rPr lang="cs-CZ" dirty="0" smtClean="0"/>
              <a:t> – chce dosáhnout úplného popření státní moci, mnoho vnitřních proudů</a:t>
            </a:r>
          </a:p>
          <a:p>
            <a:r>
              <a:rPr lang="cs-CZ" dirty="0" smtClean="0"/>
              <a:t>počátky v 19.st. – často násilné metody prosazování, inspirace pro extrémní levicové proudy 20.st.</a:t>
            </a:r>
          </a:p>
          <a:p>
            <a:pPr>
              <a:buNone/>
            </a:pPr>
            <a:r>
              <a:rPr lang="cs-CZ" dirty="0" smtClean="0"/>
              <a:t>X pacifisticky orientovaní anarchisté – hlásají nenásilí</a:t>
            </a:r>
          </a:p>
          <a:p>
            <a:r>
              <a:rPr lang="cs-CZ" dirty="0" smtClean="0"/>
              <a:t>Anarchismus nikdy nepřišel do praxe, ale připomíná nebezpečí centralizace moci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Totalitarismus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jedna skupina si přivlastní monopol nad životem zbytku společnosti</a:t>
            </a:r>
          </a:p>
          <a:p>
            <a:r>
              <a:rPr lang="cs-CZ" dirty="0" smtClean="0"/>
              <a:t>Zrušena svoboda projevu</a:t>
            </a:r>
          </a:p>
          <a:p>
            <a:r>
              <a:rPr lang="cs-CZ" dirty="0" smtClean="0"/>
              <a:t>Existuje jediná správná ideologie</a:t>
            </a:r>
          </a:p>
          <a:p>
            <a:r>
              <a:rPr lang="cs-CZ" dirty="0" smtClean="0"/>
              <a:t>Ideologie zasahuje do všech aspektů života (rodinný život, ekonomika apod.)</a:t>
            </a:r>
          </a:p>
          <a:p>
            <a:endParaRPr lang="cs-CZ" dirty="0" smtClean="0"/>
          </a:p>
          <a:p>
            <a:r>
              <a:rPr lang="cs-CZ" dirty="0" smtClean="0"/>
              <a:t>Jaké znáte totalitní režimy? 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92</TotalTime>
  <Words>768</Words>
  <Application>Microsoft Office PowerPoint</Application>
  <PresentationFormat>Předvádění na obrazovce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Původ</vt:lpstr>
      <vt:lpstr>Vybrané kapitoly ze sociologie 7</vt:lpstr>
      <vt:lpstr>Moc a autorita</vt:lpstr>
      <vt:lpstr>Snímek 3</vt:lpstr>
      <vt:lpstr>Autorita podle M.Webera</vt:lpstr>
      <vt:lpstr>Nelegitimní moc</vt:lpstr>
      <vt:lpstr>Rozsah moci</vt:lpstr>
      <vt:lpstr>Donucování</vt:lpstr>
      <vt:lpstr>Postoje k výkonu moci</vt:lpstr>
      <vt:lpstr>Totalitarismus</vt:lpstr>
      <vt:lpstr>Fašismus </vt:lpstr>
      <vt:lpstr>Nacismus – nacionální socialismus</vt:lpstr>
      <vt:lpstr>Socialismus</vt:lpstr>
      <vt:lpstr>Autoritarismus</vt:lpstr>
      <vt:lpstr>Demokracie</vt:lpstr>
      <vt:lpstr>Snímek 15</vt:lpstr>
      <vt:lpstr>Politické systémy</vt:lpstr>
      <vt:lpstr>Politické strany</vt:lpstr>
      <vt:lpstr>Politické strany (podle Z.Baumana)</vt:lpstr>
      <vt:lpstr>Snímek 19</vt:lpstr>
      <vt:lpstr>Volební systémy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7</dc:title>
  <dc:creator>Pazlarova</dc:creator>
  <cp:lastModifiedBy>Hana Pazlarova</cp:lastModifiedBy>
  <cp:revision>12</cp:revision>
  <dcterms:created xsi:type="dcterms:W3CDTF">2017-04-18T07:56:43Z</dcterms:created>
  <dcterms:modified xsi:type="dcterms:W3CDTF">2018-11-28T07:11:47Z</dcterms:modified>
</cp:coreProperties>
</file>