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73" r:id="rId4"/>
    <p:sldId id="272" r:id="rId5"/>
    <p:sldId id="274" r:id="rId6"/>
    <p:sldId id="281" r:id="rId7"/>
    <p:sldId id="275" r:id="rId8"/>
    <p:sldId id="276" r:id="rId9"/>
    <p:sldId id="277" r:id="rId10"/>
    <p:sldId id="278" r:id="rId11"/>
    <p:sldId id="279" r:id="rId12"/>
    <p:sldId id="280" r:id="rId13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-31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70A39-2DC3-4803-8EBF-23C0C8CCDF60}" type="datetimeFigureOut">
              <a:rPr lang="cs-CZ" smtClean="0"/>
              <a:pPr/>
              <a:t>8.3.2017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64D6D-5AEC-47D9-8F21-29AB19E29642}" type="slidenum">
              <a:rPr lang="cs-CZ" smtClean="0"/>
              <a:pPr/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26944904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70A39-2DC3-4803-8EBF-23C0C8CCDF60}" type="datetimeFigureOut">
              <a:rPr lang="cs-CZ" smtClean="0"/>
              <a:pPr/>
              <a:t>8.3.2017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64D6D-5AEC-47D9-8F21-29AB19E2964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17298528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70A39-2DC3-4803-8EBF-23C0C8CCDF60}" type="datetimeFigureOut">
              <a:rPr lang="cs-CZ" smtClean="0"/>
              <a:pPr/>
              <a:t>8.3.2017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64D6D-5AEC-47D9-8F21-29AB19E2964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1218604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70A39-2DC3-4803-8EBF-23C0C8CCDF60}" type="datetimeFigureOut">
              <a:rPr lang="cs-CZ" smtClean="0"/>
              <a:pPr/>
              <a:t>8.3.2017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64D6D-5AEC-47D9-8F21-29AB19E2964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8166555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70A39-2DC3-4803-8EBF-23C0C8CCDF60}" type="datetimeFigureOut">
              <a:rPr lang="cs-CZ" smtClean="0"/>
              <a:pPr/>
              <a:t>8.3.2017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64D6D-5AEC-47D9-8F21-29AB19E29642}" type="slidenum">
              <a:rPr lang="cs-CZ" smtClean="0"/>
              <a:pPr/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18732102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70A39-2DC3-4803-8EBF-23C0C8CCDF60}" type="datetimeFigureOut">
              <a:rPr lang="cs-CZ" smtClean="0"/>
              <a:pPr/>
              <a:t>8.3.2017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64D6D-5AEC-47D9-8F21-29AB19E2964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7308818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70A39-2DC3-4803-8EBF-23C0C8CCDF60}" type="datetimeFigureOut">
              <a:rPr lang="cs-CZ" smtClean="0"/>
              <a:pPr/>
              <a:t>8.3.2017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64D6D-5AEC-47D9-8F21-29AB19E2964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15358514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70A39-2DC3-4803-8EBF-23C0C8CCDF60}" type="datetimeFigureOut">
              <a:rPr lang="cs-CZ" smtClean="0"/>
              <a:pPr/>
              <a:t>8.3.2017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64D6D-5AEC-47D9-8F21-29AB19E2964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871661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70A39-2DC3-4803-8EBF-23C0C8CCDF60}" type="datetimeFigureOut">
              <a:rPr lang="cs-CZ" smtClean="0"/>
              <a:pPr/>
              <a:t>8.3.2017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64D6D-5AEC-47D9-8F21-29AB19E2964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1163034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1C170A39-2DC3-4803-8EBF-23C0C8CCDF60}" type="datetimeFigureOut">
              <a:rPr lang="cs-CZ" smtClean="0"/>
              <a:pPr/>
              <a:t>8.3.2017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B764D6D-5AEC-47D9-8F21-29AB19E2964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7474025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70A39-2DC3-4803-8EBF-23C0C8CCDF60}" type="datetimeFigureOut">
              <a:rPr lang="cs-CZ" smtClean="0"/>
              <a:pPr/>
              <a:t>8.3.2017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64D6D-5AEC-47D9-8F21-29AB19E2964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193723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1C170A39-2DC3-4803-8EBF-23C0C8CCDF60}" type="datetimeFigureOut">
              <a:rPr lang="cs-CZ" smtClean="0"/>
              <a:pPr/>
              <a:t>8.3.2017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3B764D6D-5AEC-47D9-8F21-29AB19E29642}" type="slidenum">
              <a:rPr lang="cs-CZ" smtClean="0"/>
              <a:pPr/>
              <a:t>‹#›</a:t>
            </a:fld>
            <a:endParaRPr lang="cs-CZ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36950433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Vybrané kapitoly ze sociologie </a:t>
            </a:r>
            <a:r>
              <a:rPr lang="cs-CZ" dirty="0" smtClean="0"/>
              <a:t>4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2807636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Setkání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 smtClean="0"/>
              <a:t>Zahájení – přechod od zdvořilé nevšímavosti/nezaostřené interakce k zaostřené interakci („dáme se do řeči“)</a:t>
            </a:r>
          </a:p>
          <a:p>
            <a:r>
              <a:rPr lang="cs-CZ" sz="2400" dirty="0" smtClean="0"/>
              <a:t>Interakce – verbální i neverbální složka v souladu x v rozporu</a:t>
            </a:r>
          </a:p>
          <a:p>
            <a:r>
              <a:rPr lang="cs-CZ" sz="2400" dirty="0" smtClean="0"/>
              <a:t>Orientační body – oddělují epizody zaostřené komunikace</a:t>
            </a:r>
          </a:p>
          <a:p>
            <a:r>
              <a:rPr lang="cs-CZ" sz="2400" dirty="0" smtClean="0"/>
              <a:t>Neformální orientační body – hlouček na večírku</a:t>
            </a:r>
          </a:p>
          <a:p>
            <a:r>
              <a:rPr lang="cs-CZ" sz="2400" dirty="0" smtClean="0"/>
              <a:t>Formální orientační body – zvonění v divadle</a:t>
            </a:r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31950096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Osobní prostor při interakci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sz="2400" dirty="0" smtClean="0"/>
              <a:t>Kulturní rozdíly</a:t>
            </a:r>
          </a:p>
          <a:p>
            <a:r>
              <a:rPr lang="cs-CZ" sz="2400" dirty="0" smtClean="0"/>
              <a:t>V naší kultuře</a:t>
            </a:r>
          </a:p>
          <a:p>
            <a:r>
              <a:rPr lang="cs-CZ" sz="2400" dirty="0" smtClean="0"/>
              <a:t>- 0,5 m intimní prostor – velmi blízké vztahy dovolující fyzický kontakt (rodiče-děti, partneři)</a:t>
            </a:r>
          </a:p>
          <a:p>
            <a:r>
              <a:rPr lang="cs-CZ" sz="2400" dirty="0" smtClean="0"/>
              <a:t>- 0,5-2 m osobní prostor – přátelé a poměrně dobří známí</a:t>
            </a:r>
          </a:p>
          <a:p>
            <a:r>
              <a:rPr lang="cs-CZ" sz="2400" dirty="0" smtClean="0"/>
              <a:t>- 2-3,5 m společenská vzdálenost – formální interakce</a:t>
            </a:r>
          </a:p>
          <a:p>
            <a:r>
              <a:rPr lang="cs-CZ" sz="2400" dirty="0" smtClean="0"/>
              <a:t>- nad 3,5 m veřejná vzdálenost</a:t>
            </a:r>
          </a:p>
          <a:p>
            <a:r>
              <a:rPr lang="cs-CZ" sz="2400" dirty="0" smtClean="0"/>
              <a:t>Narušení osobního prostoru je vnímáno rušivě</a:t>
            </a:r>
          </a:p>
          <a:p>
            <a:r>
              <a:rPr lang="cs-CZ" sz="2400" dirty="0" smtClean="0"/>
              <a:t>Snaha o vytvoření fyzické hranice (sloupek knih knihovně mezi čtenáři)</a:t>
            </a:r>
            <a:endParaRPr lang="cs-CZ" sz="2400" dirty="0"/>
          </a:p>
        </p:txBody>
      </p:sp>
    </p:spTree>
    <p:extLst>
      <p:ext uri="{BB962C8B-B14F-4D97-AF65-F5344CB8AC3E}">
        <p14:creationId xmlns="" xmlns:p14="http://schemas.microsoft.com/office/powerpoint/2010/main" val="34753712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Interakce v čase a prostoru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Velké kulturní a historické proměny</a:t>
            </a:r>
          </a:p>
          <a:p>
            <a:r>
              <a:rPr lang="cs-CZ" sz="2400" dirty="0" smtClean="0"/>
              <a:t>Veřejné a soukromé části obydlí</a:t>
            </a:r>
          </a:p>
          <a:p>
            <a:r>
              <a:rPr lang="cs-CZ" sz="2400" dirty="0" smtClean="0"/>
              <a:t>Časoprostorové rozdíly – rozdíly v aktivitě v průběhu dne, různé aktivity v různých částech města, aktivita den-noc</a:t>
            </a:r>
          </a:p>
          <a:p>
            <a:endParaRPr lang="cs-CZ" sz="2400" dirty="0"/>
          </a:p>
        </p:txBody>
      </p:sp>
    </p:spTree>
    <p:extLst>
      <p:ext uri="{BB962C8B-B14F-4D97-AF65-F5344CB8AC3E}">
        <p14:creationId xmlns="" xmlns:p14="http://schemas.microsoft.com/office/powerpoint/2010/main" val="2309349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Kde jsme minule skončili?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Co znamená sociální stratifikace?</a:t>
            </a:r>
          </a:p>
          <a:p>
            <a:r>
              <a:rPr lang="cs-CZ" dirty="0" smtClean="0"/>
              <a:t>Jaké stratifikační systémy si pamatujete?</a:t>
            </a:r>
          </a:p>
          <a:p>
            <a:r>
              <a:rPr lang="cs-CZ" dirty="0" smtClean="0"/>
              <a:t>Co je sociální mobilita?  </a:t>
            </a:r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13401080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Sociální interakce jako před zkoumání </a:t>
            </a:r>
            <a:r>
              <a:rPr lang="cs-CZ" dirty="0" err="1"/>
              <a:t>sg</a:t>
            </a:r>
            <a:r>
              <a:rPr lang="cs-CZ" dirty="0"/>
              <a:t>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5836036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Co by na této situaci zkoumala</a:t>
            </a:r>
          </a:p>
          <a:p>
            <a:r>
              <a:rPr lang="cs-CZ" sz="3200" dirty="0" smtClean="0"/>
              <a:t>Psychologie</a:t>
            </a:r>
          </a:p>
          <a:p>
            <a:r>
              <a:rPr lang="cs-CZ" sz="3200" dirty="0" smtClean="0"/>
              <a:t>Pedagogika</a:t>
            </a:r>
          </a:p>
          <a:p>
            <a:r>
              <a:rPr lang="cs-CZ" sz="3200" dirty="0" smtClean="0"/>
              <a:t>Sociální práce</a:t>
            </a:r>
          </a:p>
          <a:p>
            <a:r>
              <a:rPr lang="cs-CZ" sz="3200" dirty="0" smtClean="0"/>
              <a:t>Sociologie? </a:t>
            </a:r>
            <a:endParaRPr lang="cs-CZ" sz="3200" dirty="0"/>
          </a:p>
        </p:txBody>
      </p:sp>
      <p:pic>
        <p:nvPicPr>
          <p:cNvPr id="1026" name="Picture 2" descr="Výsledek obrázku pro meeting on the street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2282" y="1602730"/>
            <a:ext cx="3928055" cy="445588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23376496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Studium každodennosti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b="1" dirty="0" smtClean="0"/>
              <a:t>Zkoumání každodenních sociálních interakcí přináší informace o nás i společnosti</a:t>
            </a:r>
          </a:p>
          <a:p>
            <a:r>
              <a:rPr lang="cs-CZ" sz="2800" dirty="0" smtClean="0"/>
              <a:t>Zvyklosti tvoří valnou část naší sociální aktivity </a:t>
            </a:r>
          </a:p>
          <a:p>
            <a:r>
              <a:rPr lang="cs-CZ" sz="2800" dirty="0" smtClean="0"/>
              <a:t>„stejně jako obvykle“</a:t>
            </a:r>
          </a:p>
          <a:p>
            <a:r>
              <a:rPr lang="cs-CZ" sz="2800" dirty="0" smtClean="0"/>
              <a:t>Každodenní zvyky a interakce utvářejí a strukturují naše chování</a:t>
            </a:r>
          </a:p>
          <a:p>
            <a:r>
              <a:rPr lang="cs-CZ" sz="2800" dirty="0" smtClean="0"/>
              <a:t>Studium interakcí osvětluje společenské systémy a instituce </a:t>
            </a:r>
            <a:r>
              <a:rPr lang="cs-CZ" sz="2800" i="1" dirty="0" smtClean="0"/>
              <a:t>(např. zdvořilá nevšímavost)</a:t>
            </a:r>
          </a:p>
          <a:p>
            <a:endParaRPr lang="cs-CZ" sz="2800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30221273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Jaké příklady „stejně jako obvykle“ vás napadají?  </a:t>
            </a:r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Neverbální komunikace pohledem </a:t>
            </a:r>
            <a:r>
              <a:rPr lang="cs-CZ" dirty="0" err="1" smtClean="0"/>
              <a:t>sg</a:t>
            </a:r>
            <a:r>
              <a:rPr lang="cs-CZ" dirty="0" smtClean="0"/>
              <a:t>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 smtClean="0"/>
              <a:t>Neverbální komunikace je forma sociální interakce</a:t>
            </a:r>
          </a:p>
          <a:p>
            <a:r>
              <a:rPr lang="cs-CZ" sz="2400" dirty="0" smtClean="0"/>
              <a:t>Vrozené univerzálie vs. kulturní odlišnosti</a:t>
            </a:r>
          </a:p>
          <a:p>
            <a:r>
              <a:rPr lang="cs-CZ" sz="2400" dirty="0" smtClean="0"/>
              <a:t>Univerzálie – štěstí, smutek, hněv, znechucení, strach, překvapení (experimenty na Nové Guineji a s hluchoslepými dětmi)</a:t>
            </a:r>
          </a:p>
          <a:p>
            <a:r>
              <a:rPr lang="cs-CZ" sz="2400" dirty="0" smtClean="0"/>
              <a:t>Vs. kulturní odlišnosti – všichni se smějí, ale každý jinak a v jiném kontextu</a:t>
            </a:r>
          </a:p>
          <a:p>
            <a:r>
              <a:rPr lang="cs-CZ" sz="2400" dirty="0" smtClean="0"/>
              <a:t>Gesta a postoje těla kulturně podmíněné (bulharské ano/ne, pozdravy)</a:t>
            </a:r>
          </a:p>
          <a:p>
            <a:r>
              <a:rPr lang="cs-CZ" sz="2400" dirty="0" smtClean="0"/>
              <a:t>Neverbální komunikace může podpořit nebo zpochybnit verbální projev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16253071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Verbální komunikace a </a:t>
            </a:r>
            <a:r>
              <a:rPr lang="cs-CZ" dirty="0" err="1" smtClean="0"/>
              <a:t>sg</a:t>
            </a:r>
            <a:r>
              <a:rPr lang="cs-CZ" dirty="0" smtClean="0"/>
              <a:t>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sz="2400" dirty="0" smtClean="0"/>
              <a:t>Řeč je základem společenského života</a:t>
            </a:r>
          </a:p>
          <a:p>
            <a:r>
              <a:rPr lang="cs-CZ" sz="2400" dirty="0" err="1" smtClean="0"/>
              <a:t>Sg</a:t>
            </a:r>
            <a:r>
              <a:rPr lang="cs-CZ" sz="2400" dirty="0" smtClean="0"/>
              <a:t>. zkoumá, jak lidé používají jazyk:</a:t>
            </a:r>
          </a:p>
          <a:p>
            <a:r>
              <a:rPr lang="cs-CZ" sz="2400" i="1" dirty="0" smtClean="0"/>
              <a:t>Společenský kontext </a:t>
            </a:r>
            <a:r>
              <a:rPr lang="cs-CZ" sz="2400" dirty="0" smtClean="0"/>
              <a:t>(A: Mám syna. B:OK. A: Mám taky psa. B: Tak to lituji)</a:t>
            </a:r>
          </a:p>
          <a:p>
            <a:r>
              <a:rPr lang="cs-CZ" sz="2400" i="1" dirty="0" smtClean="0"/>
              <a:t>Sdílené znalosti </a:t>
            </a:r>
            <a:r>
              <a:rPr lang="cs-CZ" sz="2400" dirty="0" smtClean="0"/>
              <a:t>(Co jsi včera dělal?) Slova nemají přesný význam, reagujeme na nevyslovené předpoklady </a:t>
            </a:r>
          </a:p>
          <a:p>
            <a:r>
              <a:rPr lang="cs-CZ" sz="2400" i="1" dirty="0" smtClean="0"/>
              <a:t>Formy rozhovoru </a:t>
            </a:r>
            <a:r>
              <a:rPr lang="cs-CZ" sz="2400" dirty="0" smtClean="0"/>
              <a:t>reálné rozhovory jsou útržkovité, zajíkavé, gramaticky nesprávné vs. psaný text</a:t>
            </a:r>
          </a:p>
          <a:p>
            <a:endParaRPr lang="cs-CZ" sz="2400" i="1" dirty="0" smtClean="0"/>
          </a:p>
          <a:p>
            <a:r>
              <a:rPr lang="cs-CZ" sz="2400" i="1" dirty="0" smtClean="0"/>
              <a:t>Více např. </a:t>
            </a:r>
            <a:r>
              <a:rPr lang="cs-CZ" sz="2400" i="1" dirty="0" err="1" smtClean="0"/>
              <a:t>Erving</a:t>
            </a:r>
            <a:r>
              <a:rPr lang="cs-CZ" sz="2400" i="1" dirty="0" smtClean="0"/>
              <a:t> </a:t>
            </a:r>
            <a:r>
              <a:rPr lang="cs-CZ" sz="2400" i="1" dirty="0" err="1" smtClean="0"/>
              <a:t>Goffman</a:t>
            </a:r>
            <a:r>
              <a:rPr lang="cs-CZ" sz="2400" i="1" dirty="0" smtClean="0"/>
              <a:t> a Harold </a:t>
            </a:r>
            <a:r>
              <a:rPr lang="cs-CZ" sz="2400" i="1" dirty="0" err="1" smtClean="0"/>
              <a:t>Garfinkel</a:t>
            </a:r>
            <a:endParaRPr lang="cs-CZ" sz="2400" i="1" dirty="0" smtClean="0"/>
          </a:p>
          <a:p>
            <a:endParaRPr lang="cs-CZ" sz="2400" dirty="0"/>
          </a:p>
        </p:txBody>
      </p:sp>
    </p:spTree>
    <p:extLst>
      <p:ext uri="{BB962C8B-B14F-4D97-AF65-F5344CB8AC3E}">
        <p14:creationId xmlns="" xmlns:p14="http://schemas.microsoft.com/office/powerpoint/2010/main" val="15967199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Intenzita interakce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i="1" dirty="0" smtClean="0"/>
              <a:t>Zdvořilá nevšímavost </a:t>
            </a:r>
            <a:r>
              <a:rPr lang="cs-CZ" sz="2400" dirty="0" smtClean="0"/>
              <a:t>– druhého registrujeme a neverbálně dáváme najevo, že se nepodezíráme ze špatných úmyslů (vzájemné míjení na ulici, v dopravním prostředku)</a:t>
            </a:r>
          </a:p>
          <a:p>
            <a:r>
              <a:rPr lang="cs-CZ" sz="2400" i="1" dirty="0" smtClean="0"/>
              <a:t>Nezaostřená interakce </a:t>
            </a:r>
            <a:r>
              <a:rPr lang="cs-CZ" sz="2400" dirty="0" smtClean="0"/>
              <a:t>– ve větší skupině lidí dáváme najevo vědomí vzájemné přítomnosti. Neverbálně na druhé reagujeme vzezřením, pohyby, postojem, mimikou. Vzbuzujeme dojem. </a:t>
            </a:r>
          </a:p>
          <a:p>
            <a:r>
              <a:rPr lang="cs-CZ" sz="2400" i="1" dirty="0" smtClean="0"/>
              <a:t>Zaostřená interakce – „setkání“ </a:t>
            </a:r>
            <a:r>
              <a:rPr lang="cs-CZ" sz="2400" dirty="0" smtClean="0"/>
              <a:t>s druhými, kdy vzájemně sledujeme reakce a dochází k interakci, která má také částečně ritualizovanou podobu. </a:t>
            </a:r>
          </a:p>
          <a:p>
            <a:endParaRPr lang="cs-CZ" sz="2400" dirty="0"/>
          </a:p>
        </p:txBody>
      </p:sp>
    </p:spTree>
    <p:extLst>
      <p:ext uri="{BB962C8B-B14F-4D97-AF65-F5344CB8AC3E}">
        <p14:creationId xmlns="" xmlns:p14="http://schemas.microsoft.com/office/powerpoint/2010/main" val="3660250566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ktiva">
  <a:themeElements>
    <a:clrScheme name="Retrospektiva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ktiva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tiv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Retrospect" id="{5F128B03-DCCA-4EEB-AB3B-CF2899314A46}" vid="{D26EA377-59BD-4C9C-9D94-EE8416EE4C7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3447</TotalTime>
  <Words>491</Words>
  <Application>Microsoft Office PowerPoint</Application>
  <PresentationFormat>Vlastní</PresentationFormat>
  <Paragraphs>56</Paragraphs>
  <Slides>12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3" baseType="lpstr">
      <vt:lpstr>Retrospektiva</vt:lpstr>
      <vt:lpstr>Vybrané kapitoly ze sociologie 4</vt:lpstr>
      <vt:lpstr>Kde jsme minule skončili?</vt:lpstr>
      <vt:lpstr>Sociální interakce jako před zkoumání sg.</vt:lpstr>
      <vt:lpstr>Snímek 4</vt:lpstr>
      <vt:lpstr>Studium každodennosti</vt:lpstr>
      <vt:lpstr>Snímek 6</vt:lpstr>
      <vt:lpstr>Neverbální komunikace pohledem sg.</vt:lpstr>
      <vt:lpstr>Verbální komunikace a sg.</vt:lpstr>
      <vt:lpstr>Intenzita interakce</vt:lpstr>
      <vt:lpstr>Setkání</vt:lpstr>
      <vt:lpstr>Osobní prostor při interakci</vt:lpstr>
      <vt:lpstr>Interakce v čase a prostoru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Vybrané kapitoly ze sociologie 2</dc:title>
  <dc:creator>FFUK</dc:creator>
  <cp:lastModifiedBy>Pazlarova</cp:lastModifiedBy>
  <cp:revision>32</cp:revision>
  <dcterms:created xsi:type="dcterms:W3CDTF">2017-01-26T13:54:20Z</dcterms:created>
  <dcterms:modified xsi:type="dcterms:W3CDTF">2017-03-08T07:28:46Z</dcterms:modified>
</cp:coreProperties>
</file>