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89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5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3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33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7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9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49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36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02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46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00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2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9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51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interakce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Otevřená sociální skupiny </a:t>
            </a:r>
            <a:r>
              <a:rPr lang="cs-CZ" sz="3200" dirty="0" smtClean="0"/>
              <a:t>– otevřená pro vstup i výstup členů i pro volné přelévání myšlenek a idejí</a:t>
            </a:r>
          </a:p>
          <a:p>
            <a:r>
              <a:rPr lang="cs-CZ" sz="3200" i="1" dirty="0" smtClean="0"/>
              <a:t>Uzavřená sociální skupina </a:t>
            </a:r>
            <a:r>
              <a:rPr lang="cs-CZ" sz="3200" dirty="0" smtClean="0"/>
              <a:t>– pevné, nepropustné hranice skupiny, překážky pro vstup i výstup, uzavřenost vůči idejím zvenčí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7683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struktury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Formální struktura – formální pozice i vztahy</a:t>
            </a:r>
          </a:p>
          <a:p>
            <a:r>
              <a:rPr lang="cs-CZ" sz="3200" dirty="0" smtClean="0"/>
              <a:t>Neformální struktura – dána osobními neformálními vztahy</a:t>
            </a:r>
          </a:p>
          <a:p>
            <a:endParaRPr lang="cs-CZ" sz="3200" dirty="0" smtClean="0"/>
          </a:p>
          <a:p>
            <a:r>
              <a:rPr lang="cs-CZ" sz="3200" dirty="0" smtClean="0"/>
              <a:t>Obvykle koexistují ve skupině obě struktury</a:t>
            </a:r>
          </a:p>
          <a:p>
            <a:r>
              <a:rPr lang="cs-CZ" sz="3200" dirty="0" smtClean="0"/>
              <a:t>Vyvážení formálních a neformálních struktur vytváří a udržuje příznivou </a:t>
            </a:r>
            <a:r>
              <a:rPr lang="cs-CZ" sz="3200" dirty="0"/>
              <a:t>s</a:t>
            </a:r>
            <a:r>
              <a:rPr lang="cs-CZ" sz="3200" dirty="0" smtClean="0"/>
              <a:t>kupinovou atmosféru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744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velikosti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Malá sociální skupina – obvykle 2-20 členů</a:t>
            </a:r>
          </a:p>
          <a:p>
            <a:r>
              <a:rPr lang="cs-CZ" dirty="0" smtClean="0"/>
              <a:t>Velká sociální skupina – nejméně desítky</a:t>
            </a:r>
            <a:r>
              <a:rPr lang="cs-CZ" dirty="0"/>
              <a:t> </a:t>
            </a:r>
            <a:r>
              <a:rPr lang="cs-CZ" dirty="0" smtClean="0"/>
              <a:t>nebo </a:t>
            </a:r>
            <a:r>
              <a:rPr lang="cs-CZ" smtClean="0"/>
              <a:t>stovky členů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981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významu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Primární sociální skupina  - nejdůležitější pro aktéra</a:t>
            </a:r>
          </a:p>
          <a:p>
            <a:r>
              <a:rPr lang="cs-CZ" sz="3600" dirty="0" smtClean="0"/>
              <a:t>Sekundární sociální skupina – není pro aktéra životně důležitá</a:t>
            </a:r>
          </a:p>
          <a:p>
            <a:r>
              <a:rPr lang="cs-CZ" sz="3600" dirty="0" smtClean="0"/>
              <a:t>Referenční sociální skupina – aktér se s ní identifikuje bez ohledu na členství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331460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primární sociální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Face to face vztahy</a:t>
            </a:r>
          </a:p>
          <a:p>
            <a:r>
              <a:rPr lang="cs-CZ" dirty="0"/>
              <a:t>Relativně malý počet členů</a:t>
            </a:r>
          </a:p>
          <a:p>
            <a:r>
              <a:rPr lang="cs-CZ" dirty="0"/>
              <a:t>Relativní stálost v čase</a:t>
            </a:r>
          </a:p>
          <a:p>
            <a:r>
              <a:rPr lang="cs-CZ" dirty="0"/>
              <a:t>Důvěrnost vztahů mezi členy</a:t>
            </a:r>
          </a:p>
          <a:p>
            <a:r>
              <a:rPr lang="cs-CZ" dirty="0"/>
              <a:t>Členství není účelové´, není nástrojem dosahování cílů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60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Život jednotlivců se odehrává především v sociálních skupinách</a:t>
            </a:r>
          </a:p>
          <a:p>
            <a:r>
              <a:rPr lang="cs-CZ" sz="3600" dirty="0" smtClean="0"/>
              <a:t>Skupiny vznikají na základě společných zájmů</a:t>
            </a:r>
          </a:p>
          <a:p>
            <a:r>
              <a:rPr lang="cs-CZ" sz="3600" dirty="0" smtClean="0"/>
              <a:t>Významným znakem sociální skupiny je </a:t>
            </a:r>
            <a:r>
              <a:rPr lang="cs-CZ" sz="3600" i="1" dirty="0" smtClean="0"/>
              <a:t>sociální integrace</a:t>
            </a:r>
            <a:endParaRPr lang="cs-CZ" sz="3600" i="1" dirty="0"/>
          </a:p>
        </p:txBody>
      </p:sp>
    </p:spTree>
    <p:extLst>
      <p:ext uri="{BB962C8B-B14F-4D97-AF65-F5344CB8AC3E}">
        <p14:creationId xmlns:p14="http://schemas.microsoft.com/office/powerpoint/2010/main" val="81057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integrace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 smtClean="0"/>
              <a:t>Vnitřně integrované skupiny spojují zájmy členů = zájmové skupiny</a:t>
            </a:r>
          </a:p>
          <a:p>
            <a:r>
              <a:rPr lang="cs-CZ" sz="3200" dirty="0" smtClean="0"/>
              <a:t>Vs. statistické, tzv. </a:t>
            </a:r>
            <a:r>
              <a:rPr lang="cs-CZ" sz="3200" dirty="0" err="1" smtClean="0"/>
              <a:t>sumativní</a:t>
            </a:r>
            <a:r>
              <a:rPr lang="cs-CZ" sz="3200" dirty="0" smtClean="0"/>
              <a:t> skupiny</a:t>
            </a:r>
          </a:p>
          <a:p>
            <a:r>
              <a:rPr lang="cs-CZ" sz="3200" dirty="0" smtClean="0"/>
              <a:t>Při naplňování skupinových zájmů vzniká </a:t>
            </a:r>
            <a:r>
              <a:rPr lang="cs-CZ" sz="3200" i="1" dirty="0" smtClean="0"/>
              <a:t>skupinová identita = „MY“</a:t>
            </a:r>
          </a:p>
          <a:p>
            <a:r>
              <a:rPr lang="cs-CZ" sz="3200" dirty="0" smtClean="0"/>
              <a:t>Proces identifikace se skupinou = riziko ztráty vlastní identity, vzdání se individuální odpovědnosti ve prospěch skupinové závislosti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53157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posilování skupinové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Symboly</a:t>
            </a:r>
            <a:r>
              <a:rPr lang="cs-CZ" sz="3200" dirty="0" smtClean="0"/>
              <a:t> – oblek, předmět, logo, melodie, úprava vlasů, obličeje, zdobení těla…</a:t>
            </a:r>
          </a:p>
          <a:p>
            <a:r>
              <a:rPr lang="cs-CZ" sz="3200" dirty="0" smtClean="0"/>
              <a:t>Symbol plní funkci pokud se </a:t>
            </a:r>
            <a:r>
              <a:rPr lang="cs-CZ" sz="3200" i="1" dirty="0" smtClean="0"/>
              <a:t>zapojí všichni aktéři a symboly jsou záměrně využívány .</a:t>
            </a:r>
          </a:p>
          <a:p>
            <a:r>
              <a:rPr lang="cs-CZ" sz="3200" i="1" dirty="0" smtClean="0"/>
              <a:t>Rituální jednání</a:t>
            </a:r>
            <a:r>
              <a:rPr lang="cs-CZ" sz="3200" dirty="0" smtClean="0"/>
              <a:t> – opakované jednání, jemuž je připisován zvláštní význam, přináší účastníkům uspokojení přestože nemusí plnit konkrétní cíle.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9014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Soubor všeho, co členové skupiny při interakcích vytvářejí.</a:t>
            </a:r>
          </a:p>
          <a:p>
            <a:r>
              <a:rPr lang="cs-CZ" sz="3200" dirty="0" smtClean="0"/>
              <a:t>Skupinová kultura vytváří jedinečnou a neopakovatelnou </a:t>
            </a:r>
            <a:r>
              <a:rPr lang="cs-CZ" sz="3200" i="1" dirty="0" smtClean="0"/>
              <a:t>skupinovou atmosféru.</a:t>
            </a:r>
            <a:endParaRPr lang="cs-CZ" sz="3200" i="1" dirty="0"/>
          </a:p>
        </p:txBody>
      </p:sp>
    </p:spTree>
    <p:extLst>
      <p:ext uri="{BB962C8B-B14F-4D97-AF65-F5344CB8AC3E}">
        <p14:creationId xmlns:p14="http://schemas.microsoft.com/office/powerpoint/2010/main" val="365546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Pluralita sociálních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Ve společnosti vedle sebe existuje množství sociálních skupin.</a:t>
            </a:r>
          </a:p>
          <a:p>
            <a:r>
              <a:rPr lang="cs-CZ" sz="3200" dirty="0" smtClean="0"/>
              <a:t>Mezi skupinami vznikají </a:t>
            </a:r>
            <a:r>
              <a:rPr lang="cs-CZ" sz="3200" i="1" dirty="0" err="1" smtClean="0"/>
              <a:t>meziskupinové</a:t>
            </a:r>
            <a:r>
              <a:rPr lang="cs-CZ" sz="3200" i="1" dirty="0" smtClean="0"/>
              <a:t> vztahy – </a:t>
            </a:r>
            <a:r>
              <a:rPr lang="cs-CZ" sz="3200" dirty="0" smtClean="0"/>
              <a:t>pozitivní, indiferentní, negativní.</a:t>
            </a:r>
          </a:p>
          <a:p>
            <a:r>
              <a:rPr lang="cs-CZ" sz="3200" dirty="0" smtClean="0"/>
              <a:t>Každý aktér je členem několika sociálních skupin – </a:t>
            </a:r>
            <a:r>
              <a:rPr lang="cs-CZ" sz="3200" i="1" dirty="0" smtClean="0"/>
              <a:t>pluralita skupinového členství</a:t>
            </a:r>
          </a:p>
          <a:p>
            <a:r>
              <a:rPr lang="cs-CZ" sz="3200" dirty="0" smtClean="0"/>
              <a:t>Široká nabídka členství ve skupinách je historicky poměrně nový fenomén.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8913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sociálních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Existuje řada kritérií:</a:t>
            </a:r>
          </a:p>
          <a:p>
            <a:r>
              <a:rPr lang="cs-CZ" sz="2800" i="1" dirty="0" smtClean="0"/>
              <a:t>Času</a:t>
            </a:r>
          </a:p>
          <a:p>
            <a:r>
              <a:rPr lang="cs-CZ" sz="2800" i="1" dirty="0" smtClean="0"/>
              <a:t>Členství</a:t>
            </a:r>
          </a:p>
          <a:p>
            <a:r>
              <a:rPr lang="cs-CZ" sz="2800" i="1" dirty="0" smtClean="0"/>
              <a:t>Interakce</a:t>
            </a:r>
          </a:p>
          <a:p>
            <a:r>
              <a:rPr lang="cs-CZ" sz="2800" i="1" dirty="0" smtClean="0"/>
              <a:t>Struktury</a:t>
            </a:r>
          </a:p>
          <a:p>
            <a:r>
              <a:rPr lang="cs-CZ" sz="2800" i="1" dirty="0" smtClean="0"/>
              <a:t>Velikosti </a:t>
            </a:r>
          </a:p>
          <a:p>
            <a:r>
              <a:rPr lang="cs-CZ" sz="2800" i="1" dirty="0" smtClean="0"/>
              <a:t>Významu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47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času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Poměrně subjektivní dělení</a:t>
            </a:r>
          </a:p>
          <a:p>
            <a:r>
              <a:rPr lang="cs-CZ" sz="3200" dirty="0" smtClean="0"/>
              <a:t>Trvalá sociální skupiny – trvání v čase po většinu života</a:t>
            </a:r>
          </a:p>
          <a:p>
            <a:r>
              <a:rPr lang="cs-CZ" sz="3200" dirty="0" smtClean="0"/>
              <a:t>Dočasná sociální skupina – omezení v čase např. splněním úkolu</a:t>
            </a:r>
          </a:p>
          <a:p>
            <a:r>
              <a:rPr lang="cs-CZ" sz="3200" dirty="0" smtClean="0"/>
              <a:t>Situační sociální skupina – trvání je dáno délkou trvání konkrétní situace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918992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členství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Dobrovolné – na základě svobodného rozhodnutí</a:t>
            </a:r>
          </a:p>
          <a:p>
            <a:r>
              <a:rPr lang="cs-CZ" sz="3200" dirty="0" smtClean="0"/>
              <a:t>Povinné – aktér o něm svobodně nerozhoduje</a:t>
            </a:r>
          </a:p>
          <a:p>
            <a:r>
              <a:rPr lang="cs-CZ" sz="3200" dirty="0" smtClean="0"/>
              <a:t>Faktické – zdánlivě svobodné, fakticky omezená možnost rozhodování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151800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430</Words>
  <Application>Microsoft Office PowerPoint</Application>
  <PresentationFormat>Širokoúhlá obrazovka</PresentationFormat>
  <Paragraphs>62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Retrospektiva</vt:lpstr>
      <vt:lpstr>Vybrané kapitoly ze sociologie 9</vt:lpstr>
      <vt:lpstr>Sociální skupina</vt:lpstr>
      <vt:lpstr>Sociální integrace</vt:lpstr>
      <vt:lpstr>Nástroje posilování skupinové identity</vt:lpstr>
      <vt:lpstr>Skupinová kultura</vt:lpstr>
      <vt:lpstr>Pluralita sociálních skupin</vt:lpstr>
      <vt:lpstr>Typologie sociálních skupin</vt:lpstr>
      <vt:lpstr>Kritérium času</vt:lpstr>
      <vt:lpstr>Kritérium členství</vt:lpstr>
      <vt:lpstr>Kritérium interakce</vt:lpstr>
      <vt:lpstr>Kritérium struktury</vt:lpstr>
      <vt:lpstr>Kritérium velikosti</vt:lpstr>
      <vt:lpstr>Kritérium významu</vt:lpstr>
      <vt:lpstr>Znaky primární sociální skupiny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9</dc:title>
  <dc:creator>FFUK</dc:creator>
  <cp:lastModifiedBy>FFUK</cp:lastModifiedBy>
  <cp:revision>6</cp:revision>
  <dcterms:created xsi:type="dcterms:W3CDTF">2017-05-16T17:15:41Z</dcterms:created>
  <dcterms:modified xsi:type="dcterms:W3CDTF">2017-05-16T18:01:22Z</dcterms:modified>
</cp:coreProperties>
</file>