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2" r:id="rId2"/>
  </p:sldMasterIdLst>
  <p:notesMasterIdLst>
    <p:notesMasterId r:id="rId46"/>
  </p:notesMasterIdLst>
  <p:sldIdLst>
    <p:sldId id="256" r:id="rId3"/>
    <p:sldId id="267" r:id="rId4"/>
    <p:sldId id="268" r:id="rId5"/>
    <p:sldId id="352" r:id="rId6"/>
    <p:sldId id="353" r:id="rId7"/>
    <p:sldId id="354" r:id="rId8"/>
    <p:sldId id="355" r:id="rId9"/>
    <p:sldId id="306" r:id="rId10"/>
    <p:sldId id="308" r:id="rId11"/>
    <p:sldId id="309" r:id="rId12"/>
    <p:sldId id="310" r:id="rId13"/>
    <p:sldId id="311" r:id="rId14"/>
    <p:sldId id="313" r:id="rId15"/>
    <p:sldId id="312" r:id="rId16"/>
    <p:sldId id="314" r:id="rId17"/>
    <p:sldId id="315" r:id="rId18"/>
    <p:sldId id="304" r:id="rId19"/>
    <p:sldId id="319" r:id="rId20"/>
    <p:sldId id="321" r:id="rId21"/>
    <p:sldId id="357" r:id="rId22"/>
    <p:sldId id="358" r:id="rId23"/>
    <p:sldId id="328" r:id="rId24"/>
    <p:sldId id="325" r:id="rId25"/>
    <p:sldId id="322" r:id="rId26"/>
    <p:sldId id="305" r:id="rId27"/>
    <p:sldId id="317" r:id="rId28"/>
    <p:sldId id="356" r:id="rId29"/>
    <p:sldId id="337" r:id="rId30"/>
    <p:sldId id="339" r:id="rId31"/>
    <p:sldId id="347" r:id="rId32"/>
    <p:sldId id="348" r:id="rId33"/>
    <p:sldId id="360" r:id="rId34"/>
    <p:sldId id="349" r:id="rId35"/>
    <p:sldId id="330" r:id="rId36"/>
    <p:sldId id="331" r:id="rId37"/>
    <p:sldId id="332" r:id="rId38"/>
    <p:sldId id="351" r:id="rId39"/>
    <p:sldId id="333" r:id="rId40"/>
    <p:sldId id="334" r:id="rId41"/>
    <p:sldId id="335" r:id="rId42"/>
    <p:sldId id="336" r:id="rId43"/>
    <p:sldId id="359" r:id="rId44"/>
    <p:sldId id="302" r:id="rId45"/>
  </p:sldIdLst>
  <p:sldSz cx="9144000" cy="6858000" type="screen4x3"/>
  <p:notesSz cx="7099300" cy="10234613"/>
  <p:defaultTextStyle>
    <a:defPPr>
      <a:defRPr lang="en-US"/>
    </a:defPPr>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7A3D840D-A647-4707-8A4D-81573DA2FFA5}">
          <p14:sldIdLst>
            <p14:sldId id="256"/>
            <p14:sldId id="267"/>
            <p14:sldId id="268"/>
            <p14:sldId id="352"/>
            <p14:sldId id="353"/>
            <p14:sldId id="354"/>
            <p14:sldId id="355"/>
            <p14:sldId id="306"/>
            <p14:sldId id="308"/>
            <p14:sldId id="309"/>
            <p14:sldId id="310"/>
            <p14:sldId id="311"/>
            <p14:sldId id="313"/>
            <p14:sldId id="312"/>
            <p14:sldId id="314"/>
            <p14:sldId id="315"/>
            <p14:sldId id="304"/>
            <p14:sldId id="319"/>
            <p14:sldId id="321"/>
            <p14:sldId id="357"/>
            <p14:sldId id="358"/>
            <p14:sldId id="328"/>
            <p14:sldId id="325"/>
            <p14:sldId id="322"/>
            <p14:sldId id="305"/>
            <p14:sldId id="317"/>
            <p14:sldId id="356"/>
            <p14:sldId id="337"/>
            <p14:sldId id="339"/>
            <p14:sldId id="347"/>
            <p14:sldId id="348"/>
            <p14:sldId id="360"/>
            <p14:sldId id="349"/>
            <p14:sldId id="330"/>
            <p14:sldId id="331"/>
            <p14:sldId id="332"/>
            <p14:sldId id="351"/>
            <p14:sldId id="333"/>
            <p14:sldId id="334"/>
            <p14:sldId id="335"/>
            <p14:sldId id="336"/>
            <p14:sldId id="359"/>
            <p14:sldId id="302"/>
          </p14:sldIdLst>
        </p14:section>
        <p14:section name="Oddíl bez názvu" id="{1E33ECAF-0E81-472B-B84F-EFDABC2C6A2D}">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or" initials="A"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91" autoAdjust="0"/>
    <p:restoredTop sz="94599" autoAdjust="0"/>
  </p:normalViewPr>
  <p:slideViewPr>
    <p:cSldViewPr>
      <p:cViewPr varScale="1">
        <p:scale>
          <a:sx n="72" d="100"/>
          <a:sy n="72" d="100"/>
        </p:scale>
        <p:origin x="138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6363" cy="511731"/>
          </a:xfrm>
          <a:prstGeom prst="rect">
            <a:avLst/>
          </a:prstGeom>
        </p:spPr>
        <p:txBody>
          <a:bodyPr vert="horz" lIns="94768" tIns="47384" rIns="94768" bIns="47384" rtlCol="0"/>
          <a:lstStyle>
            <a:lvl1pPr algn="l">
              <a:defRPr sz="1200"/>
            </a:lvl1pPr>
          </a:lstStyle>
          <a:p>
            <a:endParaRPr lang="en-US" dirty="0"/>
          </a:p>
        </p:txBody>
      </p:sp>
      <p:sp>
        <p:nvSpPr>
          <p:cNvPr id="3" name="Date Placeholder 2"/>
          <p:cNvSpPr>
            <a:spLocks noGrp="1"/>
          </p:cNvSpPr>
          <p:nvPr>
            <p:ph type="dt" idx="1"/>
          </p:nvPr>
        </p:nvSpPr>
        <p:spPr>
          <a:xfrm>
            <a:off x="4021295" y="0"/>
            <a:ext cx="3076363" cy="511731"/>
          </a:xfrm>
          <a:prstGeom prst="rect">
            <a:avLst/>
          </a:prstGeom>
        </p:spPr>
        <p:txBody>
          <a:bodyPr vert="horz" lIns="94768" tIns="47384" rIns="94768" bIns="47384" rtlCol="0"/>
          <a:lstStyle>
            <a:lvl1pPr algn="r">
              <a:defRPr sz="1200"/>
            </a:lvl1pPr>
          </a:lstStyle>
          <a:p>
            <a:fld id="{888A7752-73DE-404C-BA6F-63DEF987950B}" type="datetimeFigureOut">
              <a:rPr lang="en-US" smtClean="0"/>
              <a:pPr/>
              <a:t>2/26/2017</a:t>
            </a:fld>
            <a:endParaRPr lang="en-US" dirty="0"/>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4768" tIns="47384" rIns="94768" bIns="47384" rtlCol="0" anchor="ctr"/>
          <a:lstStyle/>
          <a:p>
            <a:endParaRPr lang="en-US" dirty="0"/>
          </a:p>
        </p:txBody>
      </p:sp>
      <p:sp>
        <p:nvSpPr>
          <p:cNvPr id="5" name="Notes Placeholder 4"/>
          <p:cNvSpPr>
            <a:spLocks noGrp="1"/>
          </p:cNvSpPr>
          <p:nvPr>
            <p:ph type="body" sz="quarter" idx="3"/>
          </p:nvPr>
        </p:nvSpPr>
        <p:spPr>
          <a:xfrm>
            <a:off x="709931" y="4861442"/>
            <a:ext cx="5679440" cy="4605576"/>
          </a:xfrm>
          <a:prstGeom prst="rect">
            <a:avLst/>
          </a:prstGeom>
        </p:spPr>
        <p:txBody>
          <a:bodyPr vert="horz" lIns="94768" tIns="47384" rIns="94768" bIns="4738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9721106"/>
            <a:ext cx="3076363" cy="511731"/>
          </a:xfrm>
          <a:prstGeom prst="rect">
            <a:avLst/>
          </a:prstGeom>
        </p:spPr>
        <p:txBody>
          <a:bodyPr vert="horz" lIns="94768" tIns="47384" rIns="94768" bIns="4738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1295" y="9721106"/>
            <a:ext cx="3076363" cy="511731"/>
          </a:xfrm>
          <a:prstGeom prst="rect">
            <a:avLst/>
          </a:prstGeom>
        </p:spPr>
        <p:txBody>
          <a:bodyPr vert="horz" lIns="94768" tIns="47384" rIns="94768" bIns="47384" rtlCol="0" anchor="b"/>
          <a:lstStyle>
            <a:lvl1pPr algn="r">
              <a:defRPr sz="1200"/>
            </a:lvl1pPr>
          </a:lstStyle>
          <a:p>
            <a:fld id="{AEC00428-765A-4708-ADE2-3AAB557AF17C}" type="slidenum">
              <a:rPr lang="en-US" smtClean="0"/>
              <a:pPr/>
              <a:t>‹#›</a:t>
            </a:fld>
            <a:endParaRPr lang="en-US" dirty="0"/>
          </a:p>
        </p:txBody>
      </p:sp>
    </p:spTree>
    <p:extLst>
      <p:ext uri="{BB962C8B-B14F-4D97-AF65-F5344CB8AC3E}">
        <p14:creationId xmlns:p14="http://schemas.microsoft.com/office/powerpoint/2010/main" val="2217650749"/>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cs-CZ" noProof="0" dirty="0"/>
          </a:p>
        </p:txBody>
      </p:sp>
      <p:sp>
        <p:nvSpPr>
          <p:cNvPr id="4" name="Slide Number Placeholder 3"/>
          <p:cNvSpPr>
            <a:spLocks noGrp="1"/>
          </p:cNvSpPr>
          <p:nvPr>
            <p:ph type="sldNum" sz="quarter" idx="10"/>
          </p:nvPr>
        </p:nvSpPr>
        <p:spPr/>
        <p:txBody>
          <a:bodyPr/>
          <a:lstStyle/>
          <a:p>
            <a:fld id="{AEC00428-765A-4708-ADE2-3AAB557AF17C}" type="slidenum">
              <a:rPr lang="en-US" smtClean="0"/>
              <a:pPr/>
              <a:t>1</a:t>
            </a:fld>
            <a:endParaRPr lang="en-US"/>
          </a:p>
        </p:txBody>
      </p:sp>
    </p:spTree>
    <p:extLst>
      <p:ext uri="{BB962C8B-B14F-4D97-AF65-F5344CB8AC3E}">
        <p14:creationId xmlns:p14="http://schemas.microsoft.com/office/powerpoint/2010/main" val="576042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cs-CZ" noProof="0" dirty="0"/>
          </a:p>
        </p:txBody>
      </p:sp>
      <p:sp>
        <p:nvSpPr>
          <p:cNvPr id="4" name="Slide Number Placeholder 3"/>
          <p:cNvSpPr>
            <a:spLocks noGrp="1"/>
          </p:cNvSpPr>
          <p:nvPr>
            <p:ph type="sldNum" sz="quarter" idx="10"/>
          </p:nvPr>
        </p:nvSpPr>
        <p:spPr/>
        <p:txBody>
          <a:bodyPr/>
          <a:lstStyle/>
          <a:p>
            <a:fld id="{AEC00428-765A-4708-ADE2-3AAB557AF17C}" type="slidenum">
              <a:rPr lang="en-US" smtClean="0"/>
              <a:pPr/>
              <a:t>43</a:t>
            </a:fld>
            <a:endParaRPr lang="en-US" dirty="0"/>
          </a:p>
        </p:txBody>
      </p:sp>
    </p:spTree>
    <p:extLst>
      <p:ext uri="{BB962C8B-B14F-4D97-AF65-F5344CB8AC3E}">
        <p14:creationId xmlns:p14="http://schemas.microsoft.com/office/powerpoint/2010/main" val="1242669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3">
        <a:schemeClr val="bg2"/>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lang="cs-CZ"/>
              <a:t>Kliknutím lze upravit styl.</a:t>
            </a:r>
            <a:endParaRPr lang="en-US" dirty="0"/>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lt"/>
                <a:cs typeface="+mj-l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cs-CZ"/>
              <a:t>Kliknutím lze upravit styl předlohy.</a:t>
            </a:r>
            <a:endParaRPr lang="en-US" dirty="0"/>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A8B8E7D2-F905-46E3-BDD3-0258335A3216}" type="datetime1">
              <a:rPr lang="en-US" smtClean="0"/>
              <a:pPr/>
              <a:t>2/26/2017</a:t>
            </a:fld>
            <a:endParaRPr lang="en-US" sz="1600" dirty="0"/>
          </a:p>
        </p:txBody>
      </p:sp>
      <p:sp>
        <p:nvSpPr>
          <p:cNvPr id="17" name="Footer Placeholder 16"/>
          <p:cNvSpPr>
            <a:spLocks noGrp="1"/>
          </p:cNvSpPr>
          <p:nvPr>
            <p:ph type="ftr" sz="quarter" idx="11"/>
          </p:nvPr>
        </p:nvSpPr>
        <p:spPr>
          <a:xfrm>
            <a:off x="2898648" y="6355080"/>
            <a:ext cx="3474720" cy="365760"/>
          </a:xfrm>
        </p:spPr>
        <p:txBody>
          <a:bodyPr/>
          <a:lstStyle/>
          <a:p>
            <a:endParaRPr lang="en-US" dirty="0"/>
          </a:p>
        </p:txBody>
      </p:sp>
      <p:sp>
        <p:nvSpPr>
          <p:cNvPr id="29" name="Slide Number Placeholder 28"/>
          <p:cNvSpPr>
            <a:spLocks noGrp="1"/>
          </p:cNvSpPr>
          <p:nvPr>
            <p:ph type="sldNum" sz="quarter" idx="12"/>
          </p:nvPr>
        </p:nvSpPr>
        <p:spPr>
          <a:xfrm>
            <a:off x="1216152" y="6355080"/>
            <a:ext cx="1219200" cy="365760"/>
          </a:xfrm>
        </p:spPr>
        <p:txBody>
          <a:bodyPr/>
          <a:lstStyle/>
          <a:p>
            <a:fld id="{D4B5ADC2-7248-4799-8E52-477E151C3EE9}" type="slidenum">
              <a:rPr lang="en-US" smtClean="0"/>
              <a:pPr/>
              <a:t>‹#›</a:t>
            </a:fld>
            <a:endParaRPr lang="en-US" dirty="0"/>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Vertical Text Placeholder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33938BEC-55E3-4F9D-B5C5-76D23951C04A}" type="datetime1">
              <a:rPr lang="en-US" smtClean="0"/>
              <a:pPr/>
              <a:t>2/26/2017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B5ADC2-7248-4799-8E52-477E151C3EE9}" type="slidenum">
              <a:rPr lang="en-US" sz="1400" b="1" smtClean="0">
                <a:solidFill>
                  <a:srgbClr val="FFFFFF"/>
                </a:solidFill>
              </a: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Kliknutím lze upravit styl.</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33938BEC-55E3-4F9D-B5C5-76D23951C04A}" type="datetime1">
              <a:rPr lang="en-US" smtClean="0"/>
              <a:pPr/>
              <a:t>2/26/2017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B5ADC2-7248-4799-8E52-477E151C3EE9}" type="slidenum">
              <a:rPr lang="en-US" sz="1400" b="1" smtClean="0">
                <a:solidFill>
                  <a:srgbClr val="FFFFFF"/>
                </a:solidFill>
              </a:rPr>
              <a:pPr/>
              <a:t>‹#›</a:t>
            </a:fld>
            <a:endParaRPr lang="en-US" dirty="0"/>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
        <p:nvSpPr>
          <p:cNvPr id="8" name="Shap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4" name="Date Placeholder 3"/>
          <p:cNvSpPr>
            <a:spLocks noGrp="1"/>
          </p:cNvSpPr>
          <p:nvPr>
            <p:ph type="dt" sz="half" idx="10"/>
          </p:nvPr>
        </p:nvSpPr>
        <p:spPr/>
        <p:txBody>
          <a:bodyPr/>
          <a:lstStyle/>
          <a:p>
            <a:fld id="{33938BEC-55E3-4F9D-B5C5-76D23951C04A}" type="datetime1">
              <a:rPr lang="en-US" smtClean="0"/>
              <a:pPr/>
              <a:t>2/26/2017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B5ADC2-7248-4799-8E52-477E151C3EE9}" type="slidenum">
              <a:rPr lang="en-US" sz="1400" b="1" smtClean="0">
                <a:solidFill>
                  <a:srgbClr val="FFFFFF"/>
                </a:solidFill>
              </a:rPr>
              <a:pPr/>
              <a:t>‹#›</a:t>
            </a:fld>
            <a:endParaRPr lang="en-US" dirty="0"/>
          </a:p>
        </p:txBody>
      </p:sp>
      <p:sp>
        <p:nvSpPr>
          <p:cNvPr id="8" name="Content Placeholder 7"/>
          <p:cNvSpPr>
            <a:spLocks noGrp="1"/>
          </p:cNvSpPr>
          <p:nvPr>
            <p:ph sz="quarter" idx="1"/>
          </p:nvPr>
        </p:nvSpPr>
        <p:spPr>
          <a:xfrm>
            <a:off x="457200" y="1219200"/>
            <a:ext cx="8229600" cy="493776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lang="cs-CZ"/>
              <a:t>Kliknutím lze upravit styl.</a:t>
            </a:r>
            <a:endParaRPr lang="en-US" dirty="0"/>
          </a:p>
        </p:txBody>
      </p:sp>
      <p:sp>
        <p:nvSpPr>
          <p:cNvPr id="3" name="Text Placeholder 2"/>
          <p:cNvSpPr>
            <a:spLocks noGrp="1"/>
          </p:cNvSpPr>
          <p:nvPr>
            <p:ph type="body" idx="1"/>
          </p:nvPr>
        </p:nvSpPr>
        <p:spPr>
          <a:xfrm>
            <a:off x="1295400" y="4267200"/>
            <a:ext cx="6781800" cy="1143000"/>
          </a:xfrm>
        </p:spPr>
        <p:txBody>
          <a:bodyPr anchor="t" anchorCtr="0"/>
          <a:lstStyle>
            <a:lvl1pPr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cs-CZ"/>
              <a:t>Kliknutím lze upravit styly předlohy textu.</a:t>
            </a:r>
          </a:p>
        </p:txBody>
      </p:sp>
      <p:sp>
        <p:nvSpPr>
          <p:cNvPr id="4" name="Date Placeholder 3"/>
          <p:cNvSpPr>
            <a:spLocks noGrp="1"/>
          </p:cNvSpPr>
          <p:nvPr>
            <p:ph type="dt" sz="half" idx="10"/>
          </p:nvPr>
        </p:nvSpPr>
        <p:spPr>
          <a:xfrm>
            <a:off x="6400800" y="6355080"/>
            <a:ext cx="2286000" cy="365760"/>
          </a:xfrm>
        </p:spPr>
        <p:txBody>
          <a:bodyPr/>
          <a:lstStyle/>
          <a:p>
            <a:fld id="{2FB568A0-62B0-4129-95C4-7270BF844D61}" type="datetime1">
              <a:rPr lang="en-US" smtClean="0"/>
              <a:pPr/>
              <a:t>2/26/2017</a:t>
            </a:fld>
            <a:endParaRPr lang="en-US" dirty="0"/>
          </a:p>
        </p:txBody>
      </p:sp>
      <p:sp>
        <p:nvSpPr>
          <p:cNvPr id="5" name="Footer Placeholder 4"/>
          <p:cNvSpPr>
            <a:spLocks noGrp="1"/>
          </p:cNvSpPr>
          <p:nvPr>
            <p:ph type="ftr" sz="quarter" idx="11"/>
          </p:nvPr>
        </p:nvSpPr>
        <p:spPr>
          <a:xfrm>
            <a:off x="2898648" y="6355080"/>
            <a:ext cx="3474720" cy="365760"/>
          </a:xfrm>
        </p:spPr>
        <p:txBody>
          <a:bodyPr/>
          <a:lstStyle/>
          <a:p>
            <a:endParaRPr lang="en-US" dirty="0"/>
          </a:p>
        </p:txBody>
      </p:sp>
      <p:sp>
        <p:nvSpPr>
          <p:cNvPr id="6" name="Slide Number Placeholder 5"/>
          <p:cNvSpPr>
            <a:spLocks noGrp="1"/>
          </p:cNvSpPr>
          <p:nvPr>
            <p:ph type="sldNum" sz="quarter" idx="12"/>
          </p:nvPr>
        </p:nvSpPr>
        <p:spPr>
          <a:xfrm>
            <a:off x="1069848" y="6355080"/>
            <a:ext cx="1520952" cy="365760"/>
          </a:xfrm>
        </p:spPr>
        <p:txBody>
          <a:bodyPr/>
          <a:lstStyle/>
          <a:p>
            <a:fld id="{147C1B20-DEF4-46E3-B77F-0FB6B8193D90}" type="slidenum">
              <a:rPr lang="en-US" smtClean="0"/>
              <a:pPr/>
              <a:t>‹#›</a:t>
            </a:fld>
            <a:endParaRPr lang="en-US" dirty="0"/>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cs-CZ"/>
              <a:t>Kliknutím lze upravit styl.</a:t>
            </a:r>
            <a:endParaRPr lang="en-US"/>
          </a:p>
        </p:txBody>
      </p:sp>
      <p:sp>
        <p:nvSpPr>
          <p:cNvPr id="5" name="Date Placeholder 4"/>
          <p:cNvSpPr>
            <a:spLocks noGrp="1"/>
          </p:cNvSpPr>
          <p:nvPr>
            <p:ph type="dt" sz="half" idx="10"/>
          </p:nvPr>
        </p:nvSpPr>
        <p:spPr/>
        <p:txBody>
          <a:bodyPr/>
          <a:lstStyle/>
          <a:p>
            <a:fld id="{A1D7F31A-E594-408B-8114-4F8438303DA3}" type="datetime1">
              <a:rPr lang="en-US" smtClean="0"/>
              <a:pPr/>
              <a:t>2/26/2017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47C1B20-DEF4-46E3-B77F-0FB6B8193D90}" type="slidenum">
              <a:rPr lang="en-US" smtClean="0"/>
              <a:pPr/>
              <a:t>‹#›</a:t>
            </a:fld>
            <a:endParaRPr lang="en-US" dirty="0"/>
          </a:p>
        </p:txBody>
      </p:sp>
      <p:sp>
        <p:nvSpPr>
          <p:cNvPr id="9" name="Content Placeholder 8"/>
          <p:cNvSpPr>
            <a:spLocks noGrp="1"/>
          </p:cNvSpPr>
          <p:nvPr>
            <p:ph sz="quarter" idx="1"/>
          </p:nvPr>
        </p:nvSpPr>
        <p:spPr>
          <a:xfrm>
            <a:off x="457200" y="1219200"/>
            <a:ext cx="4041648" cy="493776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11" name="Content Placeholder 10"/>
          <p:cNvSpPr>
            <a:spLocks noGrp="1"/>
          </p:cNvSpPr>
          <p:nvPr>
            <p:ph sz="quarter" idx="2"/>
          </p:nvPr>
        </p:nvSpPr>
        <p:spPr>
          <a:xfrm>
            <a:off x="4632198" y="1216152"/>
            <a:ext cx="4041648" cy="493776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lang="cs-CZ"/>
              <a:t>Kliknutím lze upravit styl.</a:t>
            </a:r>
            <a:endParaRPr lang="en-US" dirty="0"/>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cs-CZ"/>
              <a:t>Kliknutím lze upravit styly předlohy textu.</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cs-CZ"/>
              <a:t>Kliknutím lze upravit styly předlohy textu.</a:t>
            </a:r>
          </a:p>
        </p:txBody>
      </p:sp>
      <p:sp>
        <p:nvSpPr>
          <p:cNvPr id="7" name="Date Placeholder 6"/>
          <p:cNvSpPr>
            <a:spLocks noGrp="1"/>
          </p:cNvSpPr>
          <p:nvPr>
            <p:ph type="dt" sz="half" idx="10"/>
          </p:nvPr>
        </p:nvSpPr>
        <p:spPr/>
        <p:txBody>
          <a:bodyPr/>
          <a:lstStyle/>
          <a:p>
            <a:fld id="{AD978398-2A5A-4309-94C2-82E465C1DCF8}" type="datetime1">
              <a:rPr lang="en-US" smtClean="0"/>
              <a:pPr/>
              <a:t>2/26/2017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47C1B20-DEF4-46E3-B77F-0FB6B8193D90}" type="slidenum">
              <a:rPr lang="en-US" smtClean="0"/>
              <a:pPr/>
              <a:t>‹#›</a:t>
            </a:fld>
            <a:endParaRPr lang="en-US" dirty="0"/>
          </a:p>
        </p:txBody>
      </p:sp>
      <p:sp>
        <p:nvSpPr>
          <p:cNvPr id="11" name="Content Placeholder 10"/>
          <p:cNvSpPr>
            <a:spLocks noGrp="1"/>
          </p:cNvSpPr>
          <p:nvPr>
            <p:ph sz="quarter" idx="2"/>
          </p:nvPr>
        </p:nvSpPr>
        <p:spPr>
          <a:xfrm>
            <a:off x="457200" y="2133600"/>
            <a:ext cx="4038600" cy="40386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13" name="Content Placeholder 12"/>
          <p:cNvSpPr>
            <a:spLocks noGrp="1"/>
          </p:cNvSpPr>
          <p:nvPr>
            <p:ph sz="quarter" idx="4"/>
          </p:nvPr>
        </p:nvSpPr>
        <p:spPr>
          <a:xfrm>
            <a:off x="4648200" y="2133600"/>
            <a:ext cx="4038600" cy="40386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cs-CZ"/>
              <a:t>Kliknutím lze upravit styl.</a:t>
            </a:r>
            <a:endParaRPr lang="en-US"/>
          </a:p>
        </p:txBody>
      </p:sp>
      <p:sp>
        <p:nvSpPr>
          <p:cNvPr id="3" name="Date Placeholder 2"/>
          <p:cNvSpPr>
            <a:spLocks noGrp="1"/>
          </p:cNvSpPr>
          <p:nvPr>
            <p:ph type="dt" sz="half" idx="10"/>
          </p:nvPr>
        </p:nvSpPr>
        <p:spPr/>
        <p:txBody>
          <a:bodyPr/>
          <a:lstStyle/>
          <a:p>
            <a:fld id="{33938BEC-55E3-4F9D-B5C5-76D23951C04A}" type="datetime1">
              <a:rPr lang="en-US" smtClean="0"/>
              <a:pPr/>
              <a:t>2/26/2017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4B5ADC2-7248-4799-8E52-477E151C3EE9}" type="slidenum">
              <a:rPr lang="en-US" sz="1400" b="1" smtClean="0">
                <a:solidFill>
                  <a:srgbClr val="FFFFFF"/>
                </a:solidFill>
              </a:rPr>
              <a:pPr/>
              <a:t>‹#›</a:t>
            </a:fld>
            <a:endParaRPr lang="en-US" dirty="0"/>
          </a:p>
        </p:txBody>
      </p:sp>
      <p:sp>
        <p:nvSpPr>
          <p:cNvPr id="6" name="Shap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8B58F6-778A-46C2-BFC0-8FD9B04A99E8}" type="datetime1">
              <a:rPr lang="en-US" smtClean="0"/>
              <a:pPr/>
              <a:t>2/26/2017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47C1B20-DEF4-46E3-B77F-0FB6B8193D90}" type="slidenum">
              <a:rPr lang="en-US" smtClean="0"/>
              <a:pPr/>
              <a:t>‹#›</a:t>
            </a:fld>
            <a:endParaRPr lang="en-US" dirty="0"/>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
        <p:nvSpPr>
          <p:cNvPr id="6" name="Shap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lt"/>
                <a:cs typeface="+mn-lt"/>
              </a:defRPr>
            </a:lvl1pPr>
          </a:lstStyle>
          <a:p>
            <a:r>
              <a:rPr lang="cs-CZ"/>
              <a:t>Kliknutím lze upravit styl.</a:t>
            </a:r>
            <a:endParaRPr lang="en-US" dirty="0"/>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cs-CZ"/>
              <a:t>Kliknutím lze upravit styly předlohy textu.</a:t>
            </a:r>
          </a:p>
        </p:txBody>
      </p:sp>
      <p:sp>
        <p:nvSpPr>
          <p:cNvPr id="5" name="Date Placeholder 4"/>
          <p:cNvSpPr>
            <a:spLocks noGrp="1"/>
          </p:cNvSpPr>
          <p:nvPr>
            <p:ph type="dt" sz="half" idx="10"/>
          </p:nvPr>
        </p:nvSpPr>
        <p:spPr/>
        <p:txBody>
          <a:bodyPr/>
          <a:lstStyle/>
          <a:p>
            <a:fld id="{33938BEC-55E3-4F9D-B5C5-76D23951C04A}" type="datetime1">
              <a:rPr lang="en-US" smtClean="0"/>
              <a:pPr/>
              <a:t>2/26/2017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B5ADC2-7248-4799-8E52-477E151C3EE9}" type="slidenum">
              <a:rPr lang="en-US" sz="1400" b="1" smtClean="0">
                <a:solidFill>
                  <a:srgbClr val="FFFFFF"/>
                </a:solidFill>
              </a:rPr>
              <a:pPr/>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
        <p:nvSpPr>
          <p:cNvPr id="9" name="Shap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2" name="Content Placeholder 11"/>
          <p:cNvSpPr>
            <a:spLocks noGrp="1"/>
          </p:cNvSpPr>
          <p:nvPr>
            <p:ph sz="quarter" idx="1"/>
          </p:nvPr>
        </p:nvSpPr>
        <p:spPr>
          <a:xfrm>
            <a:off x="304800" y="304800"/>
            <a:ext cx="5715000" cy="5715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cs-CZ"/>
              <a:t>Kliknutím lze upravit styl.</a:t>
            </a:r>
            <a:endParaRPr lang="en-US" dirty="0"/>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lang="cs-CZ" dirty="0"/>
              <a:t>Kliknutím na ikonu přidáte obrázek.</a:t>
            </a:r>
            <a:endParaRPr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a:r>
              <a:rPr lang="cs-CZ"/>
              <a:t>Kliknutím lze upravit styly předlohy textu.</a:t>
            </a:r>
          </a:p>
        </p:txBody>
      </p:sp>
      <p:sp>
        <p:nvSpPr>
          <p:cNvPr id="5" name="Date Placeholder 4"/>
          <p:cNvSpPr>
            <a:spLocks noGrp="1"/>
          </p:cNvSpPr>
          <p:nvPr>
            <p:ph type="dt" sz="half" idx="10"/>
          </p:nvPr>
        </p:nvSpPr>
        <p:spPr/>
        <p:txBody>
          <a:bodyPr/>
          <a:lstStyle/>
          <a:p>
            <a:fld id="{33938BEC-55E3-4F9D-B5C5-76D23951C04A}" type="datetime1">
              <a:rPr lang="en-US" smtClean="0"/>
              <a:pPr/>
              <a:t>2/26/2017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B5ADC2-7248-4799-8E52-477E151C3EE9}" type="slidenum">
              <a:rPr lang="en-US" sz="1400" b="1" smtClean="0">
                <a:solidFill>
                  <a:srgbClr val="FFFFFF"/>
                </a:solidFill>
              </a:rPr>
              <a:pPr/>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
        <p:nvSpPr>
          <p:cNvPr id="9" name="Shap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lang="cs-CZ"/>
              <a:t>Kliknutím lze upravit styl.</a:t>
            </a:r>
            <a:endParaRPr lang="en-US" dirty="0"/>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a:defRPr sz="1400">
                <a:solidFill>
                  <a:schemeClr val="tx2"/>
                </a:solidFill>
              </a:defRPr>
            </a:lvl1pPr>
          </a:lstStyle>
          <a:p>
            <a:fld id="{33938BEC-55E3-4F9D-B5C5-76D23951C04A}" type="datetime1">
              <a:rPr lang="en-US" smtClean="0"/>
              <a:pPr/>
              <a:t>2/26/2017</a:t>
            </a:fld>
            <a:endParaRPr lang="en-US" sz="1400" dirty="0">
              <a:solidFill>
                <a:schemeClr val="tx2"/>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a:defRPr sz="1400">
                <a:solidFill>
                  <a:schemeClr val="tx2"/>
                </a:solidFill>
              </a:defRPr>
            </a:lvl1pPr>
          </a:lstStyle>
          <a:p>
            <a:pPr algn="r"/>
            <a:endParaRPr lang="en-US" sz="1400" dirty="0">
              <a:solidFill>
                <a:schemeClr val="tx2"/>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a:defRPr sz="1400">
                <a:solidFill>
                  <a:schemeClr val="tx2"/>
                </a:solidFill>
              </a:defRPr>
            </a:lvl1pPr>
          </a:lstStyle>
          <a:p>
            <a:pPr algn="l"/>
            <a:fld id="{D4B5ADC2-7248-4799-8E52-477E151C3EE9}" type="slidenum">
              <a:rPr lang="en-US" sz="1400" b="1" smtClean="0">
                <a:solidFill>
                  <a:srgbClr val="FFFFFF"/>
                </a:solidFill>
              </a:rPr>
              <a:pPr algn="l"/>
              <a:t>‹#›</a:t>
            </a:fld>
            <a:endParaRPr lang="en-US" sz="1600" dirty="0">
              <a:solidFill>
                <a:schemeClr val="tx2"/>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
        <p:nvSpPr>
          <p:cNvPr id="10" name="Shap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l" rtl="0" eaLnBrk="1" latinLnBrk="0" hangingPunct="1">
        <a:spcBef>
          <a:spcPct val="0"/>
        </a:spcBef>
        <a:buNone/>
        <a:defRPr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lang="en-US" sz="1200" kern="1200" smtClean="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mailto:sirka@jabok.cz"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ctrTitle"/>
          </p:nvPr>
        </p:nvSpPr>
        <p:spPr>
          <a:xfrm>
            <a:off x="539552" y="3645024"/>
            <a:ext cx="7704856" cy="1224136"/>
          </a:xfrm>
        </p:spPr>
        <p:txBody>
          <a:bodyPr>
            <a:normAutofit/>
          </a:bodyPr>
          <a:lstStyle/>
          <a:p>
            <a:r>
              <a:rPr lang="pt-BR" sz="2800" b="1" dirty="0"/>
              <a:t>Práv</a:t>
            </a:r>
            <a:r>
              <a:rPr lang="cs-CZ" sz="2800" b="1" dirty="0"/>
              <a:t>a</a:t>
            </a:r>
            <a:r>
              <a:rPr lang="pt-BR" sz="2800" b="1" dirty="0"/>
              <a:t> osob se zdravotním postižením</a:t>
            </a:r>
            <a:br>
              <a:rPr lang="cs-CZ" dirty="0"/>
            </a:br>
            <a:endParaRPr lang="cs-CZ" sz="2500"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type="subTitle" idx="1"/>
          </p:nvPr>
        </p:nvSpPr>
        <p:spPr>
          <a:xfrm>
            <a:off x="1427341" y="5815561"/>
            <a:ext cx="6858000" cy="533400"/>
          </a:xfrm>
        </p:spPr>
        <p:txBody>
          <a:bodyPr/>
          <a:lstStyle/>
          <a:p>
            <a:r>
              <a:rPr lang="cs-CZ" sz="2000" kern="1200" dirty="0">
                <a:solidFill>
                  <a:schemeClr val="tx2"/>
                </a:solidFill>
              </a:rPr>
              <a:t>Mgr. Zdenko Š Širka, </a:t>
            </a:r>
            <a:r>
              <a:rPr lang="cs-CZ" sz="2000" kern="1200" dirty="0" err="1">
                <a:solidFill>
                  <a:schemeClr val="tx2"/>
                </a:solidFill>
              </a:rPr>
              <a:t>ThD</a:t>
            </a:r>
            <a:endParaRPr lang="cs-CZ" dirty="0"/>
          </a:p>
        </p:txBody>
      </p:sp>
      <p:sp>
        <p:nvSpPr>
          <p:cNvPr id="4" name="Obdélník 3"/>
          <p:cNvSpPr/>
          <p:nvPr/>
        </p:nvSpPr>
        <p:spPr>
          <a:xfrm>
            <a:off x="1127827" y="4983269"/>
            <a:ext cx="7128792" cy="830997"/>
          </a:xfrm>
          <a:prstGeom prst="rect">
            <a:avLst/>
          </a:prstGeom>
        </p:spPr>
        <p:txBody>
          <a:bodyPr wrap="square">
            <a:spAutoFit/>
          </a:bodyPr>
          <a:lstStyle/>
          <a:p>
            <a:pPr algn="r"/>
            <a:r>
              <a:rPr lang="cs-CZ" sz="2400" dirty="0"/>
              <a:t>Teologická etika 2</a:t>
            </a:r>
          </a:p>
          <a:p>
            <a:pPr algn="r"/>
            <a:r>
              <a:rPr lang="cs-CZ" sz="2400" dirty="0"/>
              <a:t> Jabok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chemeClr val="tx2">
                    <a:lumMod val="75000"/>
                  </a:schemeClr>
                </a:solidFill>
              </a:rPr>
              <a:t>2. Lidé s postižením - legislativa</a:t>
            </a:r>
            <a:endParaRPr lang="cs-CZ" dirty="0"/>
          </a:p>
        </p:txBody>
      </p:sp>
      <p:sp>
        <p:nvSpPr>
          <p:cNvPr id="3" name="Zástupný symbol pro obsah 2"/>
          <p:cNvSpPr>
            <a:spLocks noGrp="1"/>
          </p:cNvSpPr>
          <p:nvPr>
            <p:ph sz="quarter" idx="1"/>
          </p:nvPr>
        </p:nvSpPr>
        <p:spPr>
          <a:xfrm>
            <a:off x="457200" y="1219200"/>
            <a:ext cx="8229600" cy="5090120"/>
          </a:xfrm>
        </p:spPr>
        <p:txBody>
          <a:bodyPr>
            <a:normAutofit fontScale="92500" lnSpcReduction="20000"/>
          </a:bodyPr>
          <a:lstStyle/>
          <a:p>
            <a:r>
              <a:rPr lang="cs-CZ" b="1" dirty="0"/>
              <a:t>Deklarace práv mentálně postižených osob (</a:t>
            </a:r>
            <a:r>
              <a:rPr lang="cs-CZ" dirty="0"/>
              <a:t>1971, OSN):</a:t>
            </a:r>
          </a:p>
          <a:p>
            <a:endParaRPr lang="cs-CZ" dirty="0"/>
          </a:p>
          <a:p>
            <a:r>
              <a:rPr lang="cs-CZ" dirty="0"/>
              <a:t>mentálně postižená osoba má stejná práva jako ostatní občané, výslovně:</a:t>
            </a:r>
          </a:p>
          <a:p>
            <a:r>
              <a:rPr lang="cs-CZ" dirty="0"/>
              <a:t>§   právo na řádnou </a:t>
            </a:r>
            <a:r>
              <a:rPr lang="cs-CZ" i="1" dirty="0"/>
              <a:t>léčebnou péči</a:t>
            </a:r>
            <a:r>
              <a:rPr lang="cs-CZ" dirty="0"/>
              <a:t>, výuku a výchovu, které umožní v maximální míře rozvinout její možnosti a schopnosti</a:t>
            </a:r>
          </a:p>
          <a:p>
            <a:r>
              <a:rPr lang="cs-CZ" dirty="0"/>
              <a:t>§   plné právo </a:t>
            </a:r>
            <a:r>
              <a:rPr lang="cs-CZ" i="1" dirty="0"/>
              <a:t>pracovat</a:t>
            </a:r>
            <a:r>
              <a:rPr lang="cs-CZ" dirty="0"/>
              <a:t> podle svých možností nebo se zabývat jinou užitečnou činností a žít se svojí rodinou</a:t>
            </a:r>
          </a:p>
          <a:p>
            <a:r>
              <a:rPr lang="cs-CZ" dirty="0"/>
              <a:t>§   pokud je nevyhnutelné umístění ve speciálním zařízení, musí </a:t>
            </a:r>
            <a:r>
              <a:rPr lang="cs-CZ" i="1" dirty="0"/>
              <a:t>podmínky</a:t>
            </a:r>
            <a:r>
              <a:rPr lang="cs-CZ" dirty="0"/>
              <a:t> v něm co nejvíce odpovídat podmínkám normálního života</a:t>
            </a:r>
          </a:p>
          <a:p>
            <a:r>
              <a:rPr lang="cs-CZ" dirty="0"/>
              <a:t>§   omezení nebo </a:t>
            </a:r>
            <a:r>
              <a:rPr lang="cs-CZ" i="1" dirty="0"/>
              <a:t>zbavení způsobilosti </a:t>
            </a:r>
            <a:r>
              <a:rPr lang="cs-CZ" dirty="0"/>
              <a:t>k právním úkonům musí být jasně určeno a pravidelně kontrolováno, zároveň musí být stanoven kvalifikovaný opatrovník</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chemeClr val="tx2">
                    <a:lumMod val="75000"/>
                  </a:schemeClr>
                </a:solidFill>
              </a:rPr>
              <a:t>2. Lidé s postižením - legislativa</a:t>
            </a:r>
            <a:endParaRPr lang="cs-CZ" dirty="0"/>
          </a:p>
        </p:txBody>
      </p:sp>
      <p:sp>
        <p:nvSpPr>
          <p:cNvPr id="3" name="Zástupný symbol pro obsah 2"/>
          <p:cNvSpPr>
            <a:spLocks noGrp="1"/>
          </p:cNvSpPr>
          <p:nvPr>
            <p:ph sz="quarter" idx="1"/>
          </p:nvPr>
        </p:nvSpPr>
        <p:spPr/>
        <p:txBody>
          <a:bodyPr>
            <a:normAutofit lnSpcReduction="10000"/>
          </a:bodyPr>
          <a:lstStyle/>
          <a:p>
            <a:r>
              <a:rPr lang="cs-CZ" b="1" dirty="0"/>
              <a:t>Deklarace práv zdravotně postižených osob</a:t>
            </a:r>
            <a:r>
              <a:rPr lang="cs-CZ" dirty="0"/>
              <a:t> (OSN, 1975):</a:t>
            </a:r>
          </a:p>
          <a:p>
            <a:endParaRPr lang="cs-CZ" dirty="0"/>
          </a:p>
          <a:p>
            <a:r>
              <a:rPr lang="cs-CZ" dirty="0"/>
              <a:t> </a:t>
            </a:r>
            <a:r>
              <a:rPr lang="cs-CZ" i="1" dirty="0"/>
              <a:t>„Zdravotně postižení, bez ohledu na původ, povahu a závažnost svého postižení, mají stejná základní práva jako jejich vrstevníci, mezi něž patří v prvé řadě právo žít důstojný, pokud možno plnohodnotný, život.“</a:t>
            </a:r>
          </a:p>
          <a:p>
            <a:r>
              <a:rPr lang="cs-CZ" dirty="0"/>
              <a:t>poprvé řečeno, že problematika osob se zdravotním postižením je otázka lidských práv. </a:t>
            </a:r>
          </a:p>
          <a:p>
            <a:r>
              <a:rPr lang="cs-CZ" dirty="0"/>
              <a:t>Z hlediska dnešních požadavků se však nejednalo o dokument, který by zajišťoval lidem s postižením ochranu práv</a:t>
            </a:r>
          </a:p>
          <a:p>
            <a:endParaRPr lang="cs-CZ"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chemeClr val="tx2">
                    <a:lumMod val="75000"/>
                  </a:schemeClr>
                </a:solidFill>
              </a:rPr>
              <a:t>2. Lidé s postižením - legislativa</a:t>
            </a:r>
            <a:endParaRPr lang="cs-CZ" dirty="0"/>
          </a:p>
        </p:txBody>
      </p:sp>
      <p:sp>
        <p:nvSpPr>
          <p:cNvPr id="3" name="Zástupný symbol pro obsah 2"/>
          <p:cNvSpPr>
            <a:spLocks noGrp="1"/>
          </p:cNvSpPr>
          <p:nvPr>
            <p:ph sz="quarter" idx="1"/>
          </p:nvPr>
        </p:nvSpPr>
        <p:spPr>
          <a:xfrm>
            <a:off x="457200" y="1219200"/>
            <a:ext cx="8229600" cy="5378152"/>
          </a:xfrm>
        </p:spPr>
        <p:txBody>
          <a:bodyPr>
            <a:normAutofit fontScale="77500" lnSpcReduction="20000"/>
          </a:bodyPr>
          <a:lstStyle/>
          <a:p>
            <a:r>
              <a:rPr lang="cs-CZ" sz="3100" b="1" dirty="0"/>
              <a:t>Úmluva o právech dítěte (</a:t>
            </a:r>
            <a:r>
              <a:rPr lang="cs-CZ" sz="3100" dirty="0"/>
              <a:t>1989, OSN)</a:t>
            </a:r>
          </a:p>
          <a:p>
            <a:r>
              <a:rPr lang="cs-CZ" sz="3100" dirty="0"/>
              <a:t>čl. 23: </a:t>
            </a:r>
            <a:r>
              <a:rPr lang="cs-CZ" sz="3100" i="1" dirty="0"/>
              <a:t>„Duševně nebo tělesně postižené dítě má požívat plného a řádného života v podmínkách zabezpečujících důstojnost, podporujících sebedůvěru a umožňujících aktivní účast dítěte ve společnosti.“</a:t>
            </a:r>
          </a:p>
          <a:p>
            <a:endParaRPr lang="cs-CZ" sz="3100" i="1" dirty="0"/>
          </a:p>
          <a:p>
            <a:r>
              <a:rPr lang="cs-CZ" sz="3100" b="1" dirty="0"/>
              <a:t>Standardní pravidla pro vyrovnání příležitostí pro osoby se zdravotním postižením</a:t>
            </a:r>
            <a:r>
              <a:rPr lang="cs-CZ" sz="3100" dirty="0"/>
              <a:t> (1993, Valné shromáždění OSN)</a:t>
            </a:r>
          </a:p>
          <a:p>
            <a:r>
              <a:rPr lang="cs-CZ" sz="3100" dirty="0"/>
              <a:t>cíl: zajistit pro ZP stejná práva, jako mají ostatní, za tímto účelem mají být přijata příslušná opatření </a:t>
            </a:r>
            <a:r>
              <a:rPr lang="cs-CZ" sz="3100" i="1" dirty="0"/>
              <a:t>odstraňující překážky</a:t>
            </a:r>
            <a:r>
              <a:rPr lang="cs-CZ" sz="3100" dirty="0"/>
              <a:t>, které brání zdravotně postiženým v uplatňování těchto práv </a:t>
            </a:r>
          </a:p>
          <a:p>
            <a:r>
              <a:rPr lang="cs-CZ" sz="3100" dirty="0"/>
              <a:t>Standardní pravidla nejsou z hlediska mezinárodního práva závazná, pokud však budou aplikována velkým počtem států, mohou se stát mezinárodním obyčejovým právem.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chemeClr val="tx2">
                    <a:lumMod val="75000"/>
                  </a:schemeClr>
                </a:solidFill>
              </a:rPr>
              <a:t>2. Lidé s postižením - legislativa</a:t>
            </a:r>
            <a:endParaRPr lang="cs-CZ" dirty="0"/>
          </a:p>
        </p:txBody>
      </p:sp>
      <p:sp>
        <p:nvSpPr>
          <p:cNvPr id="3" name="Zástupný symbol pro obsah 2"/>
          <p:cNvSpPr>
            <a:spLocks noGrp="1"/>
          </p:cNvSpPr>
          <p:nvPr>
            <p:ph sz="quarter" idx="1"/>
          </p:nvPr>
        </p:nvSpPr>
        <p:spPr/>
        <p:txBody>
          <a:bodyPr/>
          <a:lstStyle/>
          <a:p>
            <a:r>
              <a:rPr lang="cs-CZ" b="1" dirty="0"/>
              <a:t>Helsinská deklarace o rovnosti a službách pro lidi s MP</a:t>
            </a:r>
            <a:r>
              <a:rPr lang="cs-CZ" dirty="0"/>
              <a:t> (1996):</a:t>
            </a:r>
          </a:p>
          <a:p>
            <a:pPr marL="0" indent="0">
              <a:buNone/>
            </a:pPr>
            <a:r>
              <a:rPr lang="cs-CZ" dirty="0"/>
              <a:t>   prosazuje zejména:</a:t>
            </a:r>
          </a:p>
          <a:p>
            <a:pPr marL="0" indent="0">
              <a:buNone/>
            </a:pPr>
            <a:endParaRPr lang="cs-CZ" dirty="0"/>
          </a:p>
          <a:p>
            <a:r>
              <a:rPr lang="cs-CZ" dirty="0"/>
              <a:t>§   přístup ke službám, které musí vycházet z potřeb lidí s MP, v místě bydliště</a:t>
            </a:r>
          </a:p>
          <a:p>
            <a:r>
              <a:rPr lang="cs-CZ" dirty="0"/>
              <a:t>§   život v co nejméně omezujícím prostředí a právo na soukromí</a:t>
            </a:r>
          </a:p>
          <a:p>
            <a:r>
              <a:rPr lang="cs-CZ" dirty="0"/>
              <a:t>§   alternativní služby komunitního typu.</a:t>
            </a:r>
          </a:p>
          <a:p>
            <a:endParaRPr lang="cs-CZ"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chemeClr val="tx2">
                    <a:lumMod val="75000"/>
                  </a:schemeClr>
                </a:solidFill>
              </a:rPr>
              <a:t>2. Lidé s postižením - legislativa</a:t>
            </a:r>
          </a:p>
        </p:txBody>
      </p:sp>
      <p:sp>
        <p:nvSpPr>
          <p:cNvPr id="3" name="Zástupný symbol pro obsah 2"/>
          <p:cNvSpPr>
            <a:spLocks noGrp="1"/>
          </p:cNvSpPr>
          <p:nvPr>
            <p:ph sz="quarter" idx="1"/>
          </p:nvPr>
        </p:nvSpPr>
        <p:spPr>
          <a:xfrm>
            <a:off x="457200" y="1219200"/>
            <a:ext cx="8435280" cy="4937760"/>
          </a:xfrm>
        </p:spPr>
        <p:txBody>
          <a:bodyPr>
            <a:normAutofit lnSpcReduction="10000"/>
          </a:bodyPr>
          <a:lstStyle/>
          <a:p>
            <a:r>
              <a:rPr lang="cs-CZ" b="1" dirty="0"/>
              <a:t>Listina základních práv a svobod (1993):</a:t>
            </a:r>
            <a:endParaRPr lang="cs-CZ" dirty="0"/>
          </a:p>
          <a:p>
            <a:pPr marL="0" indent="0">
              <a:buNone/>
            </a:pPr>
            <a:r>
              <a:rPr lang="cs-CZ" i="1" dirty="0"/>
              <a:t>   „Lidé jsou si rovni v důstojnosti a právech.“ </a:t>
            </a:r>
          </a:p>
          <a:p>
            <a:endParaRPr lang="cs-CZ" b="1" dirty="0"/>
          </a:p>
          <a:p>
            <a:r>
              <a:rPr lang="cs-CZ" dirty="0"/>
              <a:t>vychází z nedotknutelnosti a univerzálního charakteru přirozených lidských práv</a:t>
            </a:r>
          </a:p>
          <a:p>
            <a:r>
              <a:rPr lang="cs-CZ" dirty="0"/>
              <a:t>listina neobsahuje výslovné ustanovení o zákazu </a:t>
            </a:r>
            <a:r>
              <a:rPr lang="cs-CZ" i="1" dirty="0"/>
              <a:t>diskriminace</a:t>
            </a:r>
            <a:r>
              <a:rPr lang="cs-CZ" dirty="0"/>
              <a:t> z důvodu zdravotního postižení</a:t>
            </a:r>
          </a:p>
          <a:p>
            <a:r>
              <a:rPr lang="cs-CZ" dirty="0"/>
              <a:t>o osobách ZP hovoří přímo pouze čl. 29: </a:t>
            </a:r>
          </a:p>
          <a:p>
            <a:pPr>
              <a:buNone/>
            </a:pPr>
            <a:r>
              <a:rPr lang="cs-CZ" i="1" dirty="0"/>
              <a:t>   „právo na zvýšenou ochranu zdraví při práci a na zvláštní pracovní podmínky“ </a:t>
            </a:r>
            <a:r>
              <a:rPr lang="cs-CZ" dirty="0"/>
              <a:t>a </a:t>
            </a:r>
            <a:r>
              <a:rPr lang="cs-CZ" i="1" dirty="0"/>
              <a:t>„právo na zvláštní ochranu v pracovněprávních vztazích a na pomoc pří přípravě k povolání“</a:t>
            </a:r>
            <a:endParaRPr lang="cs-CZ" dirty="0"/>
          </a:p>
          <a:p>
            <a:endParaRPr lang="cs-CZ"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chemeClr val="tx2">
                    <a:lumMod val="75000"/>
                  </a:schemeClr>
                </a:solidFill>
              </a:rPr>
              <a:t>2. Lidé s postižením - legislativa</a:t>
            </a:r>
          </a:p>
        </p:txBody>
      </p:sp>
      <p:sp>
        <p:nvSpPr>
          <p:cNvPr id="3" name="Zástupný symbol pro obsah 2"/>
          <p:cNvSpPr>
            <a:spLocks noGrp="1"/>
          </p:cNvSpPr>
          <p:nvPr>
            <p:ph sz="quarter" idx="1"/>
          </p:nvPr>
        </p:nvSpPr>
        <p:spPr/>
        <p:txBody>
          <a:bodyPr>
            <a:normAutofit fontScale="92500" lnSpcReduction="20000"/>
          </a:bodyPr>
          <a:lstStyle/>
          <a:p>
            <a:r>
              <a:rPr lang="cs-CZ" dirty="0"/>
              <a:t> </a:t>
            </a:r>
            <a:r>
              <a:rPr lang="cs-CZ" b="1" dirty="0"/>
              <a:t>Vládní výbor pro zdravotně postižené občany</a:t>
            </a:r>
            <a:r>
              <a:rPr lang="cs-CZ" dirty="0"/>
              <a:t> od (1991):</a:t>
            </a:r>
          </a:p>
          <a:p>
            <a:pPr marL="0" indent="0">
              <a:buNone/>
            </a:pPr>
            <a:endParaRPr lang="cs-CZ" dirty="0"/>
          </a:p>
          <a:p>
            <a:r>
              <a:rPr lang="cs-CZ" i="1" dirty="0"/>
              <a:t>Národní plán pomoci zdravotně postiženým občanům </a:t>
            </a:r>
            <a:r>
              <a:rPr lang="cs-CZ" dirty="0"/>
              <a:t>(1993)</a:t>
            </a:r>
          </a:p>
          <a:p>
            <a:r>
              <a:rPr lang="cs-CZ" dirty="0"/>
              <a:t>Národní plán opatření pro snížení negativních důsledků zdravotního postižení</a:t>
            </a:r>
          </a:p>
          <a:p>
            <a:r>
              <a:rPr lang="cs-CZ" dirty="0"/>
              <a:t>vychází ze zkušeností získaných při plnění předchozího programu a klade větší důraz na adresnost poskytovaných finančních prostředků</a:t>
            </a:r>
          </a:p>
          <a:p>
            <a:r>
              <a:rPr lang="cs-CZ" dirty="0"/>
              <a:t>více podporuje vlastní iniciativu a aktivitu ZP a zainteresoval na odstraňování architektonických, orientačních, komunikačních a psychologických bariér </a:t>
            </a:r>
          </a:p>
          <a:p>
            <a:r>
              <a:rPr lang="cs-CZ" dirty="0"/>
              <a:t>některá z navrhovaných opatření však nebyla dosud realizována, mimo jiné i příprava zákona o těžce zdravotně postižených.</a:t>
            </a:r>
          </a:p>
          <a:p>
            <a:endParaRPr lang="cs-CZ"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chemeClr val="tx2">
                    <a:lumMod val="75000"/>
                  </a:schemeClr>
                </a:solidFill>
              </a:rPr>
              <a:t>2. Lidé s postižením - legislativa</a:t>
            </a:r>
            <a:endParaRPr lang="cs-CZ" dirty="0"/>
          </a:p>
        </p:txBody>
      </p:sp>
      <p:sp>
        <p:nvSpPr>
          <p:cNvPr id="4" name="Zástupný symbol pro obsah 2"/>
          <p:cNvSpPr>
            <a:spLocks noGrp="1"/>
          </p:cNvSpPr>
          <p:nvPr>
            <p:ph sz="quarter" idx="1"/>
          </p:nvPr>
        </p:nvSpPr>
        <p:spPr/>
        <p:txBody>
          <a:bodyPr>
            <a:normAutofit/>
          </a:bodyPr>
          <a:lstStyle/>
          <a:p>
            <a:pPr marL="0" indent="0">
              <a:buNone/>
            </a:pPr>
            <a:r>
              <a:rPr lang="cs-CZ" dirty="0"/>
              <a:t>   </a:t>
            </a:r>
            <a:r>
              <a:rPr lang="cs-CZ" u="sng" dirty="0"/>
              <a:t>Důsledky</a:t>
            </a:r>
            <a:r>
              <a:rPr lang="cs-CZ" dirty="0"/>
              <a:t>:</a:t>
            </a:r>
          </a:p>
          <a:p>
            <a:r>
              <a:rPr lang="cs-CZ" dirty="0"/>
              <a:t>Ochrana lidských práv osob se zdravotním postižením byla až do přijetí nové Úmluvy upravena na mezinárodní úrovni, ALE…</a:t>
            </a:r>
          </a:p>
          <a:p>
            <a:r>
              <a:rPr lang="cs-CZ" dirty="0"/>
              <a:t>V porovnání s některými dalšími zranitelnými skupinami osob, jako jsou např. ženy a děti, byly však osoby se zdravotním postižením v určitém </a:t>
            </a:r>
            <a:r>
              <a:rPr lang="cs-CZ" i="1" dirty="0"/>
              <a:t>nerovném postavení</a:t>
            </a:r>
            <a:r>
              <a:rPr lang="cs-CZ" dirty="0"/>
              <a:t>.</a:t>
            </a:r>
          </a:p>
          <a:p>
            <a:r>
              <a:rPr lang="cs-CZ" dirty="0"/>
              <a:t>Mezinárodní dokumenty, které až dosud specificky upravovaly lidská práva osob se zdravotním postižením, měly pouze nezávazný charakter </a:t>
            </a:r>
            <a:r>
              <a:rPr lang="cs-CZ" i="1" dirty="0"/>
              <a:t>v podobě deklarací a doporučení</a:t>
            </a:r>
            <a:r>
              <a:rPr lang="cs-CZ" dirty="0"/>
              <a:t>.</a:t>
            </a:r>
          </a:p>
          <a:p>
            <a:endParaRPr lang="cs-CZ"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435280" cy="990600"/>
          </a:xfrm>
        </p:spPr>
        <p:txBody>
          <a:bodyPr>
            <a:normAutofit fontScale="90000"/>
          </a:bodyPr>
          <a:lstStyle/>
          <a:p>
            <a:r>
              <a:rPr lang="cs-CZ" b="1" dirty="0">
                <a:solidFill>
                  <a:schemeClr val="tx2">
                    <a:lumMod val="75000"/>
                  </a:schemeClr>
                </a:solidFill>
              </a:rPr>
              <a:t>3. Úmluva OSN o právech osob se zdravotním postižením</a:t>
            </a:r>
          </a:p>
        </p:txBody>
      </p:sp>
      <p:sp>
        <p:nvSpPr>
          <p:cNvPr id="3" name="Zástupný symbol pro obsah 2"/>
          <p:cNvSpPr>
            <a:spLocks noGrp="1"/>
          </p:cNvSpPr>
          <p:nvPr>
            <p:ph sz="quarter" idx="1"/>
          </p:nvPr>
        </p:nvSpPr>
        <p:spPr>
          <a:xfrm>
            <a:off x="457200" y="1219200"/>
            <a:ext cx="8686800" cy="4937760"/>
          </a:xfrm>
        </p:spPr>
        <p:txBody>
          <a:bodyPr>
            <a:normAutofit/>
          </a:bodyPr>
          <a:lstStyle/>
          <a:p>
            <a:pPr marL="0" indent="0">
              <a:buNone/>
            </a:pPr>
            <a:r>
              <a:rPr lang="cs-CZ" b="1" dirty="0"/>
              <a:t> </a:t>
            </a:r>
            <a:r>
              <a:rPr lang="cs-CZ" b="1" dirty="0" err="1"/>
              <a:t>Convention</a:t>
            </a:r>
            <a:r>
              <a:rPr lang="cs-CZ" b="1" dirty="0"/>
              <a:t> on </a:t>
            </a:r>
            <a:r>
              <a:rPr lang="cs-CZ" b="1" dirty="0" err="1"/>
              <a:t>the</a:t>
            </a:r>
            <a:r>
              <a:rPr lang="cs-CZ" b="1" dirty="0"/>
              <a:t> </a:t>
            </a:r>
            <a:r>
              <a:rPr lang="cs-CZ" b="1" dirty="0" err="1"/>
              <a:t>Rights</a:t>
            </a:r>
            <a:r>
              <a:rPr lang="cs-CZ" b="1" dirty="0"/>
              <a:t> </a:t>
            </a:r>
            <a:r>
              <a:rPr lang="cs-CZ" b="1" dirty="0" err="1"/>
              <a:t>of</a:t>
            </a:r>
            <a:r>
              <a:rPr lang="cs-CZ" b="1" dirty="0"/>
              <a:t> </a:t>
            </a:r>
            <a:r>
              <a:rPr lang="cs-CZ" b="1" dirty="0" err="1"/>
              <a:t>Persons</a:t>
            </a:r>
            <a:r>
              <a:rPr lang="cs-CZ" b="1" dirty="0"/>
              <a:t> </a:t>
            </a:r>
            <a:r>
              <a:rPr lang="cs-CZ" b="1" dirty="0" err="1"/>
              <a:t>with</a:t>
            </a:r>
            <a:r>
              <a:rPr lang="cs-CZ" b="1" dirty="0"/>
              <a:t> </a:t>
            </a:r>
            <a:r>
              <a:rPr lang="cs-CZ" b="1" dirty="0" err="1"/>
              <a:t>Disabilities</a:t>
            </a:r>
            <a:endParaRPr lang="cs-CZ" b="1" dirty="0"/>
          </a:p>
          <a:p>
            <a:r>
              <a:rPr lang="cs-CZ" dirty="0"/>
              <a:t>Přijata 2006 (VZ OSN), vstoupila v platnost </a:t>
            </a:r>
            <a:r>
              <a:rPr lang="cs-CZ" b="1" dirty="0"/>
              <a:t>2008</a:t>
            </a:r>
          </a:p>
          <a:p>
            <a:r>
              <a:rPr lang="cs-CZ" dirty="0"/>
              <a:t>Ratifikovalo (do 2014) 147 států</a:t>
            </a:r>
          </a:p>
          <a:p>
            <a:r>
              <a:rPr lang="cs-CZ" dirty="0"/>
              <a:t>ČR: podepsali 2007, ratifikovali 2009 / od 2010 je součástí právního řádu ČR</a:t>
            </a:r>
          </a:p>
          <a:p>
            <a:r>
              <a:rPr lang="cs-CZ" dirty="0"/>
              <a:t>Na základě článku 10 Ústavy se stala Úmluva po svém vyhlášení dne 12. února 2010 součástí právního řádu ČR:</a:t>
            </a:r>
          </a:p>
          <a:p>
            <a:r>
              <a:rPr lang="cs-CZ" i="1" dirty="0"/>
              <a:t>„Vyhlášené mezinárodní smlouvy, k jejichž ratifikaci dal Parlament souhlas a jimiž je Česká republika vázána, jsou součástí právního řádu; stanoví-li mezinárodní smlouva něco jiného než zákon, použije se mezinárodní smlouva.“</a:t>
            </a:r>
            <a:endParaRPr lang="cs-CZ" dirty="0"/>
          </a:p>
          <a:p>
            <a:endParaRPr lang="cs-CZ" dirty="0"/>
          </a:p>
          <a:p>
            <a:endParaRPr lang="cs-CZ"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435280" cy="990600"/>
          </a:xfrm>
        </p:spPr>
        <p:txBody>
          <a:bodyPr>
            <a:normAutofit fontScale="90000"/>
          </a:bodyPr>
          <a:lstStyle/>
          <a:p>
            <a:r>
              <a:rPr lang="cs-CZ" dirty="0">
                <a:solidFill>
                  <a:schemeClr val="tx2">
                    <a:lumMod val="75000"/>
                  </a:schemeClr>
                </a:solidFill>
              </a:rPr>
              <a:t>3. Úmluva OSN o právech osob se zdravotním postižením</a:t>
            </a:r>
            <a:endParaRPr lang="cs-CZ" dirty="0"/>
          </a:p>
        </p:txBody>
      </p:sp>
      <p:sp>
        <p:nvSpPr>
          <p:cNvPr id="3" name="Zástupný symbol pro obsah 2"/>
          <p:cNvSpPr>
            <a:spLocks noGrp="1"/>
          </p:cNvSpPr>
          <p:nvPr>
            <p:ph sz="quarter" idx="1"/>
          </p:nvPr>
        </p:nvSpPr>
        <p:spPr/>
        <p:txBody>
          <a:bodyPr>
            <a:normAutofit fontScale="92500" lnSpcReduction="10000"/>
          </a:bodyPr>
          <a:lstStyle/>
          <a:p>
            <a:pPr marL="0" indent="0">
              <a:buNone/>
            </a:pPr>
            <a:r>
              <a:rPr lang="cs-CZ" dirty="0"/>
              <a:t>   OBSAH</a:t>
            </a:r>
          </a:p>
          <a:p>
            <a:r>
              <a:rPr lang="cs-CZ" dirty="0"/>
              <a:t>Skládá se z preambule a 50 článků. </a:t>
            </a:r>
          </a:p>
          <a:p>
            <a:r>
              <a:rPr lang="cs-CZ" dirty="0"/>
              <a:t>Úmluva připomíná základní práva, jakými jsou rovnost, svoboda, nediskriminace, dodržování lidských práv a právo na vzdělání</a:t>
            </a:r>
          </a:p>
          <a:p>
            <a:endParaRPr lang="cs-CZ" dirty="0"/>
          </a:p>
          <a:p>
            <a:r>
              <a:rPr lang="cs-CZ" dirty="0"/>
              <a:t>K Úmluvě byl přijat </a:t>
            </a:r>
            <a:r>
              <a:rPr lang="cs-CZ" b="1" dirty="0"/>
              <a:t>Opční protokol</a:t>
            </a:r>
            <a:r>
              <a:rPr lang="cs-CZ" dirty="0"/>
              <a:t> = dokument zaručující osobám se zdravotním postižením možnost podání stížnosti, pokud stát nedodržuje závazky plynoucí z Úmluvy. </a:t>
            </a:r>
          </a:p>
          <a:p>
            <a:r>
              <a:rPr lang="cs-CZ" dirty="0"/>
              <a:t>Stížnost může podat i osoba zbavená způsobilosti k právním úkonům. Dotyčný by si nejdříve měl podat žalobu k soudu, pokud by však řízení trvalo dlouho či neúspěšně, může stížnost podat k Výboru OSN pro práva osob se zdravotním postižením.</a:t>
            </a:r>
          </a:p>
          <a:p>
            <a:endParaRPr lang="cs-CZ"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507288" cy="990600"/>
          </a:xfrm>
        </p:spPr>
        <p:txBody>
          <a:bodyPr>
            <a:normAutofit fontScale="90000"/>
          </a:bodyPr>
          <a:lstStyle/>
          <a:p>
            <a:r>
              <a:rPr lang="cs-CZ" dirty="0">
                <a:solidFill>
                  <a:schemeClr val="tx2">
                    <a:lumMod val="75000"/>
                  </a:schemeClr>
                </a:solidFill>
              </a:rPr>
              <a:t>3. Úmluva OSN o právech osob se zdravotním postižením</a:t>
            </a:r>
            <a:endParaRPr lang="cs-CZ" dirty="0"/>
          </a:p>
        </p:txBody>
      </p:sp>
      <p:sp>
        <p:nvSpPr>
          <p:cNvPr id="3" name="Zástupný symbol pro obsah 2"/>
          <p:cNvSpPr>
            <a:spLocks noGrp="1"/>
          </p:cNvSpPr>
          <p:nvPr>
            <p:ph sz="quarter" idx="1"/>
          </p:nvPr>
        </p:nvSpPr>
        <p:spPr>
          <a:xfrm>
            <a:off x="457200" y="1219200"/>
            <a:ext cx="8507288" cy="4937760"/>
          </a:xfrm>
        </p:spPr>
        <p:txBody>
          <a:bodyPr>
            <a:normAutofit fontScale="92500"/>
          </a:bodyPr>
          <a:lstStyle/>
          <a:p>
            <a:pPr marL="0" indent="0">
              <a:buNone/>
            </a:pPr>
            <a:r>
              <a:rPr lang="cs-CZ" dirty="0"/>
              <a:t>    VŠEOBECNÁ CHARAKTERISTIKA</a:t>
            </a:r>
          </a:p>
          <a:p>
            <a:pPr marL="0" indent="0">
              <a:buNone/>
            </a:pPr>
            <a:endParaRPr lang="cs-CZ" dirty="0"/>
          </a:p>
          <a:p>
            <a:r>
              <a:rPr lang="cs-CZ" dirty="0"/>
              <a:t>významný krok na cestě ke zlepšení práv osob se zdravotním postižením nejen v Evropě, ale také v rozvojových zemích</a:t>
            </a:r>
          </a:p>
          <a:p>
            <a:r>
              <a:rPr lang="cs-CZ" dirty="0"/>
              <a:t>Na světě žije více než 600 milionů lidí se zdravotním postižením, 70-80% z nich v rozvojových zemích / lehce upadnou do pasti chudoby a jsou jim odpírána základní práva.</a:t>
            </a:r>
          </a:p>
          <a:p>
            <a:r>
              <a:rPr lang="cs-CZ" dirty="0"/>
              <a:t>Úmluva nezavádí žádná nová specifická práva / je založena na principu</a:t>
            </a:r>
            <a:r>
              <a:rPr lang="en-US" dirty="0"/>
              <a:t> </a:t>
            </a:r>
            <a:r>
              <a:rPr lang="cs-CZ" dirty="0"/>
              <a:t>rovnoprávnosti / zaručuje osobám se zdravotním postižením plné uplatnění všech lidských práv / a podporuje jejich aktivní zapojení do života</a:t>
            </a:r>
            <a:r>
              <a:rPr lang="en-US" dirty="0"/>
              <a:t> </a:t>
            </a:r>
            <a:r>
              <a:rPr lang="cs-CZ" dirty="0"/>
              <a:t>společnosti.</a:t>
            </a:r>
          </a:p>
          <a:p>
            <a:endParaRPr lang="cs-CZ" dirty="0"/>
          </a:p>
          <a:p>
            <a:endParaRPr lang="cs-CZ" dirty="0"/>
          </a:p>
          <a:p>
            <a:endParaRPr lang="cs-C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chemeClr val="tx2">
                    <a:lumMod val="75000"/>
                  </a:schemeClr>
                </a:solidFill>
              </a:rPr>
              <a:t>Hlavní struktura:</a:t>
            </a:r>
          </a:p>
        </p:txBody>
      </p:sp>
      <p:sp>
        <p:nvSpPr>
          <p:cNvPr id="3" name="Zástupný symbol pro obsah 2"/>
          <p:cNvSpPr>
            <a:spLocks noGrp="1"/>
          </p:cNvSpPr>
          <p:nvPr>
            <p:ph sz="quarter" idx="1"/>
          </p:nvPr>
        </p:nvSpPr>
        <p:spPr/>
        <p:txBody>
          <a:bodyPr/>
          <a:lstStyle/>
          <a:p>
            <a:endParaRPr lang="cs-CZ" dirty="0"/>
          </a:p>
          <a:p>
            <a:r>
              <a:rPr lang="cs-CZ" dirty="0"/>
              <a:t>1. Historické pozadí a souvislosti</a:t>
            </a:r>
          </a:p>
          <a:p>
            <a:r>
              <a:rPr lang="cs-CZ" dirty="0"/>
              <a:t>2. Lidé s postižením - legislativa</a:t>
            </a:r>
          </a:p>
          <a:p>
            <a:r>
              <a:rPr lang="cs-CZ" dirty="0"/>
              <a:t>3. Úmluva OSN o právech osob se zdravotním postižením</a:t>
            </a:r>
          </a:p>
          <a:p>
            <a:r>
              <a:rPr lang="cs-CZ" dirty="0"/>
              <a:t>4. Biblická ilustrace</a:t>
            </a:r>
          </a:p>
        </p:txBody>
      </p:sp>
    </p:spTree>
    <p:extLst>
      <p:ext uri="{BB962C8B-B14F-4D97-AF65-F5344CB8AC3E}">
        <p14:creationId xmlns:p14="http://schemas.microsoft.com/office/powerpoint/2010/main" val="4301415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435280" cy="990600"/>
          </a:xfrm>
        </p:spPr>
        <p:txBody>
          <a:bodyPr>
            <a:normAutofit fontScale="90000"/>
          </a:bodyPr>
          <a:lstStyle/>
          <a:p>
            <a:r>
              <a:rPr lang="cs-CZ" dirty="0">
                <a:solidFill>
                  <a:schemeClr val="tx2">
                    <a:lumMod val="75000"/>
                  </a:schemeClr>
                </a:solidFill>
              </a:rPr>
              <a:t>3. Úmluva OSN o právech osob se zdravotním postižením</a:t>
            </a:r>
            <a:endParaRPr lang="cs-CZ" dirty="0"/>
          </a:p>
        </p:txBody>
      </p:sp>
      <p:sp>
        <p:nvSpPr>
          <p:cNvPr id="3" name="Zástupný symbol pro obsah 2"/>
          <p:cNvSpPr>
            <a:spLocks noGrp="1"/>
          </p:cNvSpPr>
          <p:nvPr>
            <p:ph sz="quarter" idx="1"/>
          </p:nvPr>
        </p:nvSpPr>
        <p:spPr/>
        <p:txBody>
          <a:bodyPr>
            <a:normAutofit fontScale="92500"/>
          </a:bodyPr>
          <a:lstStyle/>
          <a:p>
            <a:endParaRPr lang="cs-CZ" dirty="0"/>
          </a:p>
          <a:p>
            <a:r>
              <a:rPr lang="cs-CZ" dirty="0"/>
              <a:t>Úmluva ukládá členským státům </a:t>
            </a:r>
            <a:r>
              <a:rPr lang="cs-CZ" u="sng" dirty="0"/>
              <a:t>povinnosti</a:t>
            </a:r>
            <a:r>
              <a:rPr lang="cs-CZ" dirty="0"/>
              <a:t> ve vztahu k občanským, politickým, hospodářským, sociálním a kulturním právům, zavazuje k obecnému zvyšování povědomí, přístupnosti a tedy i odstraňování bariér překážek a bariér, </a:t>
            </a:r>
          </a:p>
          <a:p>
            <a:r>
              <a:rPr lang="cs-CZ" dirty="0"/>
              <a:t>i když nevytváří žádná nová práva pro osoby se zdravotním postižením, </a:t>
            </a:r>
            <a:r>
              <a:rPr lang="cs-CZ" i="1" dirty="0"/>
              <a:t>upravuje aplikaci existujících práv </a:t>
            </a:r>
            <a:r>
              <a:rPr lang="cs-CZ" dirty="0"/>
              <a:t>na specifickou situaci osob se zdravotním postižením.</a:t>
            </a:r>
          </a:p>
          <a:p>
            <a:r>
              <a:rPr lang="cs-CZ" dirty="0"/>
              <a:t>Jedná se například o právo na rovnost před zákonem, právo na život, přístupnost prostředí, informací apod., svobodu a osobní bezpečnost, vzdělávání, svobodu pohybu, respektování soukromí, zdraví, zaměstnávání atd.</a:t>
            </a:r>
          </a:p>
          <a:p>
            <a:endParaRPr lang="cs-CZ" dirty="0"/>
          </a:p>
        </p:txBody>
      </p:sp>
    </p:spTree>
    <p:extLst>
      <p:ext uri="{BB962C8B-B14F-4D97-AF65-F5344CB8AC3E}">
        <p14:creationId xmlns:p14="http://schemas.microsoft.com/office/powerpoint/2010/main" val="7582294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507288" cy="990600"/>
          </a:xfrm>
        </p:spPr>
        <p:txBody>
          <a:bodyPr>
            <a:normAutofit fontScale="90000"/>
          </a:bodyPr>
          <a:lstStyle/>
          <a:p>
            <a:r>
              <a:rPr lang="cs-CZ" dirty="0">
                <a:solidFill>
                  <a:schemeClr val="tx2">
                    <a:lumMod val="75000"/>
                  </a:schemeClr>
                </a:solidFill>
              </a:rPr>
              <a:t>3. Úmluva OSN o právech osob se zdravotním postižením</a:t>
            </a:r>
            <a:endParaRPr lang="cs-CZ" dirty="0"/>
          </a:p>
        </p:txBody>
      </p:sp>
      <p:sp>
        <p:nvSpPr>
          <p:cNvPr id="3" name="Zástupný symbol pro obsah 2"/>
          <p:cNvSpPr>
            <a:spLocks noGrp="1"/>
          </p:cNvSpPr>
          <p:nvPr>
            <p:ph sz="quarter" idx="1"/>
          </p:nvPr>
        </p:nvSpPr>
        <p:spPr/>
        <p:txBody>
          <a:bodyPr/>
          <a:lstStyle/>
          <a:p>
            <a:endParaRPr lang="cs-CZ" dirty="0"/>
          </a:p>
          <a:p>
            <a:r>
              <a:rPr lang="cs-CZ" dirty="0"/>
              <a:t>uznává postižení jako součást lidského života a soužití, uznání i zvláštních způsobů jejich života, komunikace</a:t>
            </a:r>
          </a:p>
          <a:p>
            <a:r>
              <a:rPr lang="cs-CZ" dirty="0"/>
              <a:t>přispívá tím k humanizaci společnosti </a:t>
            </a:r>
          </a:p>
          <a:p>
            <a:pPr>
              <a:lnSpc>
                <a:spcPct val="90000"/>
              </a:lnSpc>
              <a:defRPr/>
            </a:pPr>
            <a:r>
              <a:rPr lang="cs-CZ" dirty="0"/>
              <a:t>překonání přístupu, který se primárně orientuje na deficit (přístup </a:t>
            </a:r>
            <a:r>
              <a:rPr lang="cs-CZ" i="1" dirty="0"/>
              <a:t>diversity, čl. 3), </a:t>
            </a:r>
            <a:r>
              <a:rPr lang="cs-CZ" dirty="0"/>
              <a:t>aniž by se ale popíraly či podceňovaly problémy, jimiž tito lidé trpí;</a:t>
            </a:r>
          </a:p>
          <a:p>
            <a:endParaRPr lang="cs-CZ" dirty="0"/>
          </a:p>
          <a:p>
            <a:endParaRPr lang="cs-CZ" dirty="0"/>
          </a:p>
        </p:txBody>
      </p:sp>
    </p:spTree>
    <p:extLst>
      <p:ext uri="{BB962C8B-B14F-4D97-AF65-F5344CB8AC3E}">
        <p14:creationId xmlns:p14="http://schemas.microsoft.com/office/powerpoint/2010/main" val="5686863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435280" cy="990600"/>
          </a:xfrm>
        </p:spPr>
        <p:txBody>
          <a:bodyPr>
            <a:normAutofit fontScale="90000"/>
          </a:bodyPr>
          <a:lstStyle/>
          <a:p>
            <a:r>
              <a:rPr lang="cs-CZ" dirty="0">
                <a:solidFill>
                  <a:schemeClr val="tx2">
                    <a:lumMod val="75000"/>
                  </a:schemeClr>
                </a:solidFill>
              </a:rPr>
              <a:t>3. Úmluva OSN o právech osob se zdravotním postižením</a:t>
            </a:r>
            <a:endParaRPr lang="cs-CZ" dirty="0"/>
          </a:p>
        </p:txBody>
      </p:sp>
      <p:sp>
        <p:nvSpPr>
          <p:cNvPr id="3" name="Zástupný symbol pro obsah 2"/>
          <p:cNvSpPr>
            <a:spLocks noGrp="1"/>
          </p:cNvSpPr>
          <p:nvPr>
            <p:ph sz="quarter" idx="1"/>
          </p:nvPr>
        </p:nvSpPr>
        <p:spPr/>
        <p:txBody>
          <a:bodyPr/>
          <a:lstStyle/>
          <a:p>
            <a:pPr marL="0" indent="0">
              <a:buNone/>
            </a:pPr>
            <a:r>
              <a:rPr lang="cs-CZ" dirty="0"/>
              <a:t>   Přijatá Úmluva má několik </a:t>
            </a:r>
            <a:r>
              <a:rPr lang="cs-CZ" b="1" dirty="0"/>
              <a:t>prvenství</a:t>
            </a:r>
            <a:r>
              <a:rPr lang="cs-CZ" dirty="0"/>
              <a:t>. </a:t>
            </a:r>
          </a:p>
          <a:p>
            <a:pPr marL="0" indent="0">
              <a:buNone/>
            </a:pPr>
            <a:endParaRPr lang="cs-CZ" dirty="0"/>
          </a:p>
          <a:p>
            <a:r>
              <a:rPr lang="cs-CZ" dirty="0"/>
              <a:t>Jedná se o nejrychleji sjednanou úmluvu v historii OSN,</a:t>
            </a:r>
          </a:p>
          <a:p>
            <a:r>
              <a:rPr lang="cs-CZ" dirty="0"/>
              <a:t>poprvé se jednání Ad Hoc výboru účastnily po celou dobu nevládní organizace, </a:t>
            </a:r>
          </a:p>
          <a:p>
            <a:r>
              <a:rPr lang="cs-CZ" dirty="0"/>
              <a:t>poprvé jsou v textu Úmluvy názvy článků</a:t>
            </a:r>
          </a:p>
          <a:p>
            <a:r>
              <a:rPr lang="cs-CZ" dirty="0"/>
              <a:t>poprvé bude smluvní stranou lidskoprávní úmluvy také Evropské společenství.</a:t>
            </a:r>
          </a:p>
          <a:p>
            <a:endParaRPr lang="cs-CZ" dirty="0"/>
          </a:p>
        </p:txBody>
      </p:sp>
    </p:spTree>
    <p:extLst>
      <p:ext uri="{BB962C8B-B14F-4D97-AF65-F5344CB8AC3E}">
        <p14:creationId xmlns:p14="http://schemas.microsoft.com/office/powerpoint/2010/main" val="86468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435280" cy="990600"/>
          </a:xfrm>
        </p:spPr>
        <p:txBody>
          <a:bodyPr>
            <a:normAutofit fontScale="90000"/>
          </a:bodyPr>
          <a:lstStyle/>
          <a:p>
            <a:r>
              <a:rPr lang="cs-CZ" dirty="0">
                <a:solidFill>
                  <a:schemeClr val="tx2">
                    <a:lumMod val="75000"/>
                  </a:schemeClr>
                </a:solidFill>
              </a:rPr>
              <a:t>3. Úmluva OSN o právech osob se zdravotním postižením</a:t>
            </a:r>
            <a:endParaRPr lang="cs-CZ" dirty="0"/>
          </a:p>
        </p:txBody>
      </p:sp>
      <p:sp>
        <p:nvSpPr>
          <p:cNvPr id="3" name="Zástupný symbol pro obsah 2"/>
          <p:cNvSpPr>
            <a:spLocks noGrp="1"/>
          </p:cNvSpPr>
          <p:nvPr>
            <p:ph sz="quarter" idx="1"/>
          </p:nvPr>
        </p:nvSpPr>
        <p:spPr>
          <a:xfrm>
            <a:off x="457200" y="1219200"/>
            <a:ext cx="8229600" cy="5162128"/>
          </a:xfrm>
        </p:spPr>
        <p:txBody>
          <a:bodyPr>
            <a:normAutofit fontScale="92500" lnSpcReduction="10000"/>
          </a:bodyPr>
          <a:lstStyle/>
          <a:p>
            <a:pPr marL="0" indent="0">
              <a:buNone/>
            </a:pPr>
            <a:r>
              <a:rPr lang="cs-CZ" dirty="0"/>
              <a:t>   </a:t>
            </a:r>
            <a:r>
              <a:rPr lang="cs-CZ" u="sng" dirty="0"/>
              <a:t>Příprava textu Úmluvy</a:t>
            </a:r>
          </a:p>
          <a:p>
            <a:pPr marL="0" indent="0">
              <a:buNone/>
            </a:pPr>
            <a:endParaRPr lang="cs-CZ" dirty="0"/>
          </a:p>
          <a:p>
            <a:r>
              <a:rPr lang="cs-CZ" dirty="0"/>
              <a:t>Možnost existence samostatné úmluvy byla v rámci OSN i mezinárodních nevládních organizací diskutována řadu let,</a:t>
            </a:r>
          </a:p>
          <a:p>
            <a:r>
              <a:rPr lang="cs-CZ" dirty="0"/>
              <a:t>veškeré iniciativy byly však zamítány s odůvodněním, že již přijaté úmluvy poskytují principem rovnosti a zákazu diskriminace sice obecnou, ale dostačující ochranu i lidských práv osob se </a:t>
            </a:r>
            <a:r>
              <a:rPr lang="pt-BR" dirty="0"/>
              <a:t>zdravotním postižením. </a:t>
            </a:r>
            <a:endParaRPr lang="cs-CZ" dirty="0"/>
          </a:p>
          <a:p>
            <a:r>
              <a:rPr lang="pt-BR" dirty="0"/>
              <a:t>Postupem doby však myšlenka existence samostatné úmluvy</a:t>
            </a:r>
            <a:r>
              <a:rPr lang="cs-CZ" dirty="0"/>
              <a:t> nacházela stále větší podporu.</a:t>
            </a:r>
          </a:p>
          <a:p>
            <a:r>
              <a:rPr lang="cs-CZ" dirty="0"/>
              <a:t>Resolucí  Valného shromáždění z 2001 byl pak ustaven Ad Hoc výbor (AHC) „pro posouzení návrhů na komplexní mezinárodní úmluvu na prosazování a ochranu práv a důstojnosti osob se zdravotním postižením“</a:t>
            </a:r>
          </a:p>
        </p:txBody>
      </p:sp>
    </p:spTree>
    <p:extLst>
      <p:ext uri="{BB962C8B-B14F-4D97-AF65-F5344CB8AC3E}">
        <p14:creationId xmlns:p14="http://schemas.microsoft.com/office/powerpoint/2010/main" val="22356237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507288" cy="990600"/>
          </a:xfrm>
        </p:spPr>
        <p:txBody>
          <a:bodyPr>
            <a:normAutofit fontScale="90000"/>
          </a:bodyPr>
          <a:lstStyle/>
          <a:p>
            <a:r>
              <a:rPr lang="cs-CZ" dirty="0">
                <a:solidFill>
                  <a:schemeClr val="tx2">
                    <a:lumMod val="75000"/>
                  </a:schemeClr>
                </a:solidFill>
              </a:rPr>
              <a:t>3. Úmluva OSN o právech osob se zdravotním postižením</a:t>
            </a:r>
            <a:endParaRPr lang="cs-CZ" dirty="0"/>
          </a:p>
        </p:txBody>
      </p:sp>
      <p:sp>
        <p:nvSpPr>
          <p:cNvPr id="3" name="Zástupný symbol pro obsah 2"/>
          <p:cNvSpPr>
            <a:spLocks noGrp="1"/>
          </p:cNvSpPr>
          <p:nvPr>
            <p:ph sz="quarter" idx="1"/>
          </p:nvPr>
        </p:nvSpPr>
        <p:spPr/>
        <p:txBody>
          <a:bodyPr>
            <a:normAutofit fontScale="92500" lnSpcReduction="20000"/>
          </a:bodyPr>
          <a:lstStyle/>
          <a:p>
            <a:pPr marL="0" indent="0">
              <a:buNone/>
            </a:pPr>
            <a:r>
              <a:rPr lang="cs-CZ" dirty="0"/>
              <a:t>   </a:t>
            </a:r>
            <a:r>
              <a:rPr lang="cs-CZ" u="sng" dirty="0"/>
              <a:t>Evropská unie</a:t>
            </a:r>
          </a:p>
          <a:p>
            <a:pPr marL="0" indent="0">
              <a:buNone/>
            </a:pPr>
            <a:endParaRPr lang="cs-CZ" u="sng" dirty="0"/>
          </a:p>
          <a:p>
            <a:r>
              <a:rPr lang="cs-CZ" dirty="0"/>
              <a:t>Již v roce 2006 přijal Evropský parlament rezoluci o zdravotním postižení a rozvoji, ve které vyzval Evropskou komisi a členské státy EU k začlenění této problematiky do všech iniciativ rozvojové spolupráce.</a:t>
            </a:r>
          </a:p>
          <a:p>
            <a:r>
              <a:rPr lang="cs-CZ" dirty="0"/>
              <a:t>EU podepsala Úmluvu OSN o právech osob se zdravotním postižením hned první den, tedy 2007. </a:t>
            </a:r>
          </a:p>
          <a:p>
            <a:r>
              <a:rPr lang="cs-CZ" dirty="0"/>
              <a:t>Evropská unie dokončila proces ratifikace a stala se tak první mezinárodní organizací, která se stala oficiální smluvní stranou této úmluvy </a:t>
            </a:r>
          </a:p>
          <a:p>
            <a:r>
              <a:rPr lang="cs-CZ" dirty="0"/>
              <a:t>Jde o první komplexní úmluvu o lidských právech, kterou EU jako celek ratifikovala a projevila tak odhodlání zajistit, aby lidé se zdravotním postižením na celém světě nebyli ve svém každodenním životě vystaveni dalším překážkám.</a:t>
            </a:r>
          </a:p>
          <a:p>
            <a:endParaRPr lang="cs-CZ"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579296" cy="990600"/>
          </a:xfrm>
        </p:spPr>
        <p:txBody>
          <a:bodyPr>
            <a:normAutofit fontScale="90000"/>
          </a:bodyPr>
          <a:lstStyle/>
          <a:p>
            <a:r>
              <a:rPr lang="cs-CZ" dirty="0">
                <a:solidFill>
                  <a:schemeClr val="tx2">
                    <a:lumMod val="75000"/>
                  </a:schemeClr>
                </a:solidFill>
              </a:rPr>
              <a:t>3. Úmluva OSN o právech osob se zdravotním postižením</a:t>
            </a:r>
            <a:endParaRPr lang="cs-CZ" dirty="0"/>
          </a:p>
        </p:txBody>
      </p:sp>
      <p:sp>
        <p:nvSpPr>
          <p:cNvPr id="3" name="Zástupný symbol pro obsah 2"/>
          <p:cNvSpPr>
            <a:spLocks noGrp="1"/>
          </p:cNvSpPr>
          <p:nvPr>
            <p:ph sz="quarter" idx="1"/>
          </p:nvPr>
        </p:nvSpPr>
        <p:spPr>
          <a:xfrm>
            <a:off x="457200" y="1219200"/>
            <a:ext cx="8435280" cy="4937760"/>
          </a:xfrm>
        </p:spPr>
        <p:txBody>
          <a:bodyPr>
            <a:normAutofit fontScale="92500" lnSpcReduction="10000"/>
          </a:bodyPr>
          <a:lstStyle/>
          <a:p>
            <a:r>
              <a:rPr lang="cs-CZ" dirty="0"/>
              <a:t>K vytvoření Úmluvy vedly </a:t>
            </a:r>
            <a:r>
              <a:rPr lang="cs-CZ" b="1" dirty="0"/>
              <a:t>4 základní důvody</a:t>
            </a:r>
            <a:r>
              <a:rPr lang="cs-CZ" dirty="0"/>
              <a:t>.</a:t>
            </a:r>
          </a:p>
          <a:p>
            <a:endParaRPr lang="cs-CZ" dirty="0"/>
          </a:p>
          <a:p>
            <a:r>
              <a:rPr lang="cs-CZ" b="1" dirty="0"/>
              <a:t>1</a:t>
            </a:r>
            <a:r>
              <a:rPr lang="cs-CZ" dirty="0"/>
              <a:t>.Prvním z nich bylo </a:t>
            </a:r>
            <a:r>
              <a:rPr lang="cs-CZ" i="1" dirty="0"/>
              <a:t>zviditelnění problematiky </a:t>
            </a:r>
            <a:r>
              <a:rPr lang="cs-CZ" dirty="0"/>
              <a:t>lidských práv osob se zdravotním postižením. </a:t>
            </a:r>
          </a:p>
          <a:p>
            <a:r>
              <a:rPr lang="cs-CZ" b="1" dirty="0"/>
              <a:t>2</a:t>
            </a:r>
            <a:r>
              <a:rPr lang="cs-CZ" dirty="0"/>
              <a:t>. Druhým pak značná </a:t>
            </a:r>
            <a:r>
              <a:rPr lang="cs-CZ" i="1" dirty="0"/>
              <a:t>specifika</a:t>
            </a:r>
            <a:r>
              <a:rPr lang="cs-CZ" dirty="0"/>
              <a:t> těchto práv. Běžně je kritizována nepružnost právních norem.  / Potřeba vytvořit speciální dokument stanovující, upravující a ochraňující jejich práva byl tedy více než na místě. </a:t>
            </a:r>
          </a:p>
          <a:p>
            <a:r>
              <a:rPr lang="cs-CZ" b="1" dirty="0"/>
              <a:t>3.</a:t>
            </a:r>
            <a:r>
              <a:rPr lang="cs-CZ" dirty="0"/>
              <a:t> Dalším bylo vytvořit </a:t>
            </a:r>
            <a:r>
              <a:rPr lang="cs-CZ" i="1" dirty="0"/>
              <a:t>jednotnou</a:t>
            </a:r>
            <a:r>
              <a:rPr lang="cs-CZ" dirty="0"/>
              <a:t> právní úpravu práv osob se zdravotním postižením, jelikož zmínky o těchto právech byly rozptýleny do různých dokumentů. </a:t>
            </a:r>
          </a:p>
          <a:p>
            <a:r>
              <a:rPr lang="cs-CZ" b="1" dirty="0"/>
              <a:t>4.</a:t>
            </a:r>
            <a:r>
              <a:rPr lang="cs-CZ" dirty="0"/>
              <a:t> Čtvrtým důvodem pak bylo získání údajů o problematice osob se zdravotním postižením.</a:t>
            </a:r>
          </a:p>
          <a:p>
            <a:endParaRPr lang="cs-CZ"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579296" cy="990600"/>
          </a:xfrm>
        </p:spPr>
        <p:txBody>
          <a:bodyPr>
            <a:normAutofit fontScale="90000"/>
          </a:bodyPr>
          <a:lstStyle/>
          <a:p>
            <a:r>
              <a:rPr lang="cs-CZ" dirty="0">
                <a:solidFill>
                  <a:schemeClr val="tx2">
                    <a:lumMod val="75000"/>
                  </a:schemeClr>
                </a:solidFill>
              </a:rPr>
              <a:t>3. Úmluva OSN o právech osob se zdravotním postižením</a:t>
            </a:r>
            <a:endParaRPr lang="cs-CZ" dirty="0"/>
          </a:p>
        </p:txBody>
      </p:sp>
      <p:sp>
        <p:nvSpPr>
          <p:cNvPr id="3" name="Zástupný symbol pro obsah 2"/>
          <p:cNvSpPr>
            <a:spLocks noGrp="1"/>
          </p:cNvSpPr>
          <p:nvPr>
            <p:ph sz="quarter" idx="1"/>
          </p:nvPr>
        </p:nvSpPr>
        <p:spPr/>
        <p:txBody>
          <a:bodyPr>
            <a:normAutofit lnSpcReduction="10000"/>
          </a:bodyPr>
          <a:lstStyle/>
          <a:p>
            <a:endParaRPr lang="cs-CZ" dirty="0"/>
          </a:p>
          <a:p>
            <a:pPr marL="0" indent="0">
              <a:buNone/>
            </a:pPr>
            <a:r>
              <a:rPr lang="cs-CZ" dirty="0"/>
              <a:t>   Založena na třech základních </a:t>
            </a:r>
            <a:r>
              <a:rPr lang="cs-CZ" b="1" dirty="0"/>
              <a:t>principech</a:t>
            </a:r>
            <a:r>
              <a:rPr lang="cs-CZ" dirty="0"/>
              <a:t>, pilířích: (č.1):</a:t>
            </a:r>
          </a:p>
          <a:p>
            <a:r>
              <a:rPr lang="cs-CZ" dirty="0"/>
              <a:t>1) podporovat, 2) chránit a 3) zajistit práva osob se zdravotním postižením.</a:t>
            </a:r>
          </a:p>
          <a:p>
            <a:r>
              <a:rPr lang="cs-CZ" dirty="0"/>
              <a:t>Členské státy úmluvy nejsou pouze povinny se určité činnosti v neprospěch osob se zdravotním postižením zdržet (něco nedělat; tzv. </a:t>
            </a:r>
            <a:r>
              <a:rPr lang="cs-CZ" i="1" dirty="0"/>
              <a:t>negativní závazky</a:t>
            </a:r>
            <a:r>
              <a:rPr lang="cs-CZ" dirty="0"/>
              <a:t>, které jsou tradiční pro lidskoprávní dokumenty), ale i </a:t>
            </a:r>
            <a:r>
              <a:rPr lang="cs-CZ" b="1" dirty="0"/>
              <a:t>aktivně vystupovat a přijímat opatření </a:t>
            </a:r>
            <a:r>
              <a:rPr lang="cs-CZ" dirty="0"/>
              <a:t>pro naplňování práv osob se zdravotním postižením (něco dělat, tzv. </a:t>
            </a:r>
            <a:r>
              <a:rPr lang="cs-CZ" i="1" dirty="0"/>
              <a:t>pozitivní závazky</a:t>
            </a:r>
            <a:r>
              <a:rPr lang="cs-CZ" dirty="0"/>
              <a:t>, které jsou méně tradiční pro lidskoprávní dokumenty).</a:t>
            </a:r>
          </a:p>
          <a:p>
            <a:endParaRPr lang="cs-CZ" dirty="0"/>
          </a:p>
          <a:p>
            <a:endParaRPr lang="cs-CZ"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507288" cy="990600"/>
          </a:xfrm>
        </p:spPr>
        <p:txBody>
          <a:bodyPr>
            <a:normAutofit fontScale="90000"/>
          </a:bodyPr>
          <a:lstStyle/>
          <a:p>
            <a:r>
              <a:rPr lang="cs-CZ" dirty="0">
                <a:solidFill>
                  <a:schemeClr val="tx2">
                    <a:lumMod val="75000"/>
                  </a:schemeClr>
                </a:solidFill>
              </a:rPr>
              <a:t>3. Úmluva OSN o právech osob se zdravotním postižením</a:t>
            </a:r>
            <a:endParaRPr lang="cs-CZ" dirty="0"/>
          </a:p>
        </p:txBody>
      </p:sp>
      <p:sp>
        <p:nvSpPr>
          <p:cNvPr id="3" name="Zástupný symbol pro obsah 2"/>
          <p:cNvSpPr>
            <a:spLocks noGrp="1"/>
          </p:cNvSpPr>
          <p:nvPr>
            <p:ph sz="quarter" idx="1"/>
          </p:nvPr>
        </p:nvSpPr>
        <p:spPr>
          <a:xfrm>
            <a:off x="457200" y="1219200"/>
            <a:ext cx="8229600" cy="5162128"/>
          </a:xfrm>
        </p:spPr>
        <p:txBody>
          <a:bodyPr>
            <a:normAutofit fontScale="92500"/>
          </a:bodyPr>
          <a:lstStyle/>
          <a:p>
            <a:pPr marL="0" indent="0">
              <a:buNone/>
            </a:pPr>
            <a:r>
              <a:rPr lang="cs-CZ" b="1" dirty="0"/>
              <a:t>   Zásady</a:t>
            </a:r>
            <a:r>
              <a:rPr lang="cs-CZ" dirty="0"/>
              <a:t> </a:t>
            </a:r>
            <a:r>
              <a:rPr lang="cs-CZ" i="1" dirty="0"/>
              <a:t>Úmluvy</a:t>
            </a:r>
            <a:r>
              <a:rPr lang="cs-CZ" dirty="0"/>
              <a:t> jsou následující (čl. 3):</a:t>
            </a:r>
          </a:p>
          <a:p>
            <a:pPr lvl="0"/>
            <a:r>
              <a:rPr lang="cs-CZ" dirty="0"/>
              <a:t>respektovat přirozenou důstojnost, osobní nezávislost, zahrnující také svobodu volby, a samostatnost osob;</a:t>
            </a:r>
          </a:p>
          <a:p>
            <a:pPr lvl="0"/>
            <a:r>
              <a:rPr lang="cs-CZ" dirty="0"/>
              <a:t>nediskriminace;</a:t>
            </a:r>
          </a:p>
          <a:p>
            <a:pPr lvl="0"/>
            <a:r>
              <a:rPr lang="cs-CZ" dirty="0"/>
              <a:t>plné a účinné zapojení a začlenění do společnosti;</a:t>
            </a:r>
          </a:p>
          <a:p>
            <a:pPr lvl="0"/>
            <a:r>
              <a:rPr lang="cs-CZ" dirty="0"/>
              <a:t>respektování odlišnosti a přijímání osob se zdravotním postižením jako součásti lidské různorodosti a přirozenosti;</a:t>
            </a:r>
          </a:p>
          <a:p>
            <a:pPr lvl="0"/>
            <a:r>
              <a:rPr lang="cs-CZ" dirty="0"/>
              <a:t>rovnost příležitostí;</a:t>
            </a:r>
          </a:p>
          <a:p>
            <a:pPr lvl="0"/>
            <a:r>
              <a:rPr lang="cs-CZ" dirty="0"/>
              <a:t>přístupnost;</a:t>
            </a:r>
          </a:p>
          <a:p>
            <a:pPr lvl="0"/>
            <a:r>
              <a:rPr lang="cs-CZ" dirty="0"/>
              <a:t>rovnoprávnost mužů a žen</a:t>
            </a:r>
          </a:p>
          <a:p>
            <a:pPr lvl="0"/>
            <a:r>
              <a:rPr lang="cs-CZ" dirty="0"/>
              <a:t>respektování rozvíjejících se schopností dětí se zdravotním postižením a jejich práva na zachování identity.</a:t>
            </a:r>
          </a:p>
          <a:p>
            <a:pPr marL="0" indent="0">
              <a:buNone/>
            </a:pPr>
            <a:endParaRPr lang="cs-CZ" dirty="0"/>
          </a:p>
        </p:txBody>
      </p:sp>
    </p:spTree>
    <p:extLst>
      <p:ext uri="{BB962C8B-B14F-4D97-AF65-F5344CB8AC3E}">
        <p14:creationId xmlns:p14="http://schemas.microsoft.com/office/powerpoint/2010/main" val="10863841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686800" cy="990600"/>
          </a:xfrm>
        </p:spPr>
        <p:txBody>
          <a:bodyPr>
            <a:normAutofit fontScale="90000"/>
          </a:bodyPr>
          <a:lstStyle/>
          <a:p>
            <a:r>
              <a:rPr lang="cs-CZ" dirty="0">
                <a:solidFill>
                  <a:schemeClr val="tx2">
                    <a:lumMod val="75000"/>
                  </a:schemeClr>
                </a:solidFill>
              </a:rPr>
              <a:t>3. Úmluva OSN o právech osob se zdravotním postižením</a:t>
            </a:r>
            <a:endParaRPr lang="cs-CZ" dirty="0"/>
          </a:p>
        </p:txBody>
      </p:sp>
      <p:sp>
        <p:nvSpPr>
          <p:cNvPr id="3" name="Zástupný symbol pro obsah 2"/>
          <p:cNvSpPr>
            <a:spLocks noGrp="1"/>
          </p:cNvSpPr>
          <p:nvPr>
            <p:ph sz="quarter" idx="1"/>
          </p:nvPr>
        </p:nvSpPr>
        <p:spPr/>
        <p:txBody>
          <a:bodyPr>
            <a:normAutofit/>
          </a:bodyPr>
          <a:lstStyle/>
          <a:p>
            <a:pPr marL="0" indent="0">
              <a:buNone/>
            </a:pPr>
            <a:r>
              <a:rPr lang="cs-CZ" b="1" dirty="0"/>
              <a:t>   Kdo je postižený? </a:t>
            </a:r>
            <a:r>
              <a:rPr lang="cs-CZ" dirty="0"/>
              <a:t>(čl.1)</a:t>
            </a:r>
          </a:p>
          <a:p>
            <a:pPr marL="0" indent="0">
              <a:buNone/>
            </a:pPr>
            <a:endParaRPr lang="cs-CZ" b="1" dirty="0"/>
          </a:p>
          <a:p>
            <a:r>
              <a:rPr lang="pt-BR" dirty="0"/>
              <a:t>Úmluva neobsahuje definici zdravotního postižení ani osob se zdravotním</a:t>
            </a:r>
            <a:r>
              <a:rPr lang="cs-CZ" dirty="0"/>
              <a:t> postižením, toto vymezení ponechává v pravomoci členských států. </a:t>
            </a:r>
          </a:p>
          <a:p>
            <a:r>
              <a:rPr lang="cs-CZ" dirty="0"/>
              <a:t>Z textu článku 1 nicméně vyplývá, že se Úmluva vztahuje na osoby, které v souvislosti se svým postižením čelí nejrůznějším překážkám ve všech oblastech života a nemohou plně užívat svá základní lidská práva. </a:t>
            </a:r>
          </a:p>
          <a:p>
            <a:endParaRPr lang="cs-CZ" dirty="0"/>
          </a:p>
        </p:txBody>
      </p:sp>
    </p:spTree>
    <p:extLst>
      <p:ext uri="{BB962C8B-B14F-4D97-AF65-F5344CB8AC3E}">
        <p14:creationId xmlns:p14="http://schemas.microsoft.com/office/powerpoint/2010/main" val="33891097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686800" cy="990600"/>
          </a:xfrm>
        </p:spPr>
        <p:txBody>
          <a:bodyPr>
            <a:normAutofit fontScale="90000"/>
          </a:bodyPr>
          <a:lstStyle/>
          <a:p>
            <a:r>
              <a:rPr lang="cs-CZ" dirty="0">
                <a:solidFill>
                  <a:schemeClr val="tx2">
                    <a:lumMod val="75000"/>
                  </a:schemeClr>
                </a:solidFill>
              </a:rPr>
              <a:t>3. Úmluva OSN o právech osob se zdravotním postižením</a:t>
            </a:r>
            <a:endParaRPr lang="cs-CZ" dirty="0"/>
          </a:p>
        </p:txBody>
      </p:sp>
      <p:sp>
        <p:nvSpPr>
          <p:cNvPr id="3" name="Zástupný symbol pro obsah 2"/>
          <p:cNvSpPr>
            <a:spLocks noGrp="1"/>
          </p:cNvSpPr>
          <p:nvPr>
            <p:ph sz="quarter" idx="1"/>
          </p:nvPr>
        </p:nvSpPr>
        <p:spPr/>
        <p:txBody>
          <a:bodyPr/>
          <a:lstStyle/>
          <a:p>
            <a:pPr>
              <a:lnSpc>
                <a:spcPct val="80000"/>
              </a:lnSpc>
              <a:defRPr/>
            </a:pPr>
            <a:endParaRPr lang="cs-CZ" dirty="0"/>
          </a:p>
          <a:p>
            <a:pPr>
              <a:lnSpc>
                <a:spcPct val="80000"/>
              </a:lnSpc>
              <a:defRPr/>
            </a:pPr>
            <a:r>
              <a:rPr lang="cs-CZ" dirty="0"/>
              <a:t>Minimální standard, že „</a:t>
            </a:r>
            <a:r>
              <a:rPr lang="cs-CZ" i="1" dirty="0"/>
              <a:t>Osoby se zdravotním postižením zahrnují osoby mající dlouhodobé fyzické, duševní, mentální nebo smyslové postižení, které v interakci různými překážkami může bránit jejich plnému a účinnému zapojení do společnosti na rovnoprávném základě s ostatními“ (čl. 1).</a:t>
            </a:r>
            <a:endParaRPr lang="cs-CZ" dirty="0"/>
          </a:p>
          <a:p>
            <a:pPr>
              <a:lnSpc>
                <a:spcPct val="80000"/>
              </a:lnSpc>
              <a:defRPr/>
            </a:pPr>
            <a:endParaRPr lang="cs-CZ" b="1" dirty="0"/>
          </a:p>
          <a:p>
            <a:pPr>
              <a:lnSpc>
                <a:spcPct val="80000"/>
              </a:lnSpc>
              <a:defRPr/>
            </a:pPr>
            <a:r>
              <a:rPr lang="cs-CZ" b="1" dirty="0"/>
              <a:t>Postižení jako společenská konstrukce:</a:t>
            </a:r>
            <a:endParaRPr lang="cs-CZ" dirty="0"/>
          </a:p>
          <a:p>
            <a:pPr>
              <a:lnSpc>
                <a:spcPct val="80000"/>
              </a:lnSpc>
              <a:defRPr/>
            </a:pPr>
            <a:r>
              <a:rPr lang="cs-CZ" dirty="0"/>
              <a:t>postižení je výsledkem vztahu mezi osobami </a:t>
            </a:r>
            <a:br>
              <a:rPr lang="cs-CZ" dirty="0"/>
            </a:br>
            <a:r>
              <a:rPr lang="cs-CZ" dirty="0"/>
              <a:t>s poruchami (</a:t>
            </a:r>
            <a:r>
              <a:rPr lang="cs-CZ" dirty="0" err="1"/>
              <a:t>impairments</a:t>
            </a:r>
            <a:r>
              <a:rPr lang="cs-CZ" dirty="0"/>
              <a:t>) a bariérami, které spočívají v postojích a faktorech prostředí - brání rovnoprávné úplné a účinné účasti dotyčných ve společnosti</a:t>
            </a:r>
          </a:p>
          <a:p>
            <a:endParaRPr lang="cs-CZ" dirty="0"/>
          </a:p>
        </p:txBody>
      </p:sp>
    </p:spTree>
    <p:extLst>
      <p:ext uri="{BB962C8B-B14F-4D97-AF65-F5344CB8AC3E}">
        <p14:creationId xmlns:p14="http://schemas.microsoft.com/office/powerpoint/2010/main" val="516013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solidFill>
                  <a:schemeClr val="tx2">
                    <a:lumMod val="75000"/>
                  </a:schemeClr>
                </a:solidFill>
              </a:rPr>
              <a:t>1. Vybrané historické pozadí a souvislosti</a:t>
            </a:r>
          </a:p>
        </p:txBody>
      </p:sp>
      <p:sp>
        <p:nvSpPr>
          <p:cNvPr id="3" name="Zástupný symbol pro obsah 2"/>
          <p:cNvSpPr>
            <a:spLocks noGrp="1"/>
          </p:cNvSpPr>
          <p:nvPr>
            <p:ph sz="quarter" idx="1"/>
          </p:nvPr>
        </p:nvSpPr>
        <p:spPr/>
        <p:txBody>
          <a:bodyPr>
            <a:normAutofit lnSpcReduction="10000"/>
          </a:bodyPr>
          <a:lstStyle/>
          <a:p>
            <a:pPr>
              <a:defRPr/>
            </a:pPr>
            <a:r>
              <a:rPr lang="cs-CZ" dirty="0"/>
              <a:t>1933, </a:t>
            </a:r>
            <a:r>
              <a:rPr lang="cs-CZ" u="sng" dirty="0"/>
              <a:t>nacionální socialisté </a:t>
            </a:r>
            <a:r>
              <a:rPr lang="cs-CZ" dirty="0"/>
              <a:t>v SRN: „Zákon k zabránění dědičně nemocného potomstva“ jako základ pro pronásledování a zabíjení lidí s mentálním a tělesným postižením, psychicky nemocných</a:t>
            </a:r>
          </a:p>
          <a:p>
            <a:pPr>
              <a:defRPr/>
            </a:pPr>
            <a:r>
              <a:rPr lang="cs-CZ" dirty="0"/>
              <a:t>Tzv. balastní existence, zátěž pro péči o obyvatelstvo</a:t>
            </a:r>
          </a:p>
          <a:p>
            <a:pPr>
              <a:defRPr/>
            </a:pPr>
            <a:r>
              <a:rPr lang="cs-CZ" dirty="0"/>
              <a:t>1939: zmocňovací listina – vraždění postižených – označeno jako program Euthanasie</a:t>
            </a:r>
          </a:p>
          <a:p>
            <a:pPr>
              <a:defRPr/>
            </a:pPr>
            <a:r>
              <a:rPr lang="cs-CZ" dirty="0"/>
              <a:t>Vymýcení lidí, kteří nebyli schopni pracovat (asi 70 000 mentálně postižených a psychicky nemocných v německých léčebných ústavech zavražděno)</a:t>
            </a:r>
          </a:p>
          <a:p>
            <a:pPr>
              <a:defRPr/>
            </a:pPr>
            <a:r>
              <a:rPr lang="cs-CZ" dirty="0">
                <a:cs typeface="Arial" pitchFamily="34" charset="0"/>
              </a:rPr>
              <a:t>Likvidace „života, který nestojí za to žít“; „konečné řešení sociálních problémů“</a:t>
            </a:r>
            <a:endParaRPr lang="cs-CZ" dirty="0"/>
          </a:p>
          <a:p>
            <a:endParaRPr lang="cs-CZ" dirty="0"/>
          </a:p>
          <a:p>
            <a:pPr marL="0" indent="0">
              <a:buNone/>
            </a:pPr>
            <a:endParaRPr lang="cs-CZ" dirty="0"/>
          </a:p>
        </p:txBody>
      </p:sp>
    </p:spTree>
    <p:extLst>
      <p:ext uri="{BB962C8B-B14F-4D97-AF65-F5344CB8AC3E}">
        <p14:creationId xmlns:p14="http://schemas.microsoft.com/office/powerpoint/2010/main" val="18290905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579296" cy="990600"/>
          </a:xfrm>
        </p:spPr>
        <p:txBody>
          <a:bodyPr>
            <a:normAutofit fontScale="90000"/>
          </a:bodyPr>
          <a:lstStyle/>
          <a:p>
            <a:r>
              <a:rPr lang="cs-CZ" dirty="0">
                <a:solidFill>
                  <a:schemeClr val="tx2">
                    <a:lumMod val="75000"/>
                  </a:schemeClr>
                </a:solidFill>
              </a:rPr>
              <a:t>3. Úmluva OSN o právech osob se zdravotním postižením</a:t>
            </a:r>
            <a:endParaRPr lang="cs-CZ" dirty="0"/>
          </a:p>
        </p:txBody>
      </p:sp>
      <p:sp>
        <p:nvSpPr>
          <p:cNvPr id="3" name="Zástupný symbol pro obsah 2"/>
          <p:cNvSpPr>
            <a:spLocks noGrp="1"/>
          </p:cNvSpPr>
          <p:nvPr>
            <p:ph sz="quarter" idx="1"/>
          </p:nvPr>
        </p:nvSpPr>
        <p:spPr/>
        <p:txBody>
          <a:bodyPr/>
          <a:lstStyle/>
          <a:p>
            <a:pPr marL="0" indent="0">
              <a:buNone/>
            </a:pPr>
            <a:r>
              <a:rPr lang="cs-CZ" altLang="cs-CZ" b="1" dirty="0"/>
              <a:t>   Požadavek </a:t>
            </a:r>
            <a:r>
              <a:rPr lang="cs-CZ" altLang="cs-CZ" b="1" u="sng" dirty="0"/>
              <a:t>sociální inkluze</a:t>
            </a:r>
            <a:r>
              <a:rPr lang="cs-CZ" altLang="cs-CZ" b="1" dirty="0"/>
              <a:t>:</a:t>
            </a:r>
          </a:p>
          <a:p>
            <a:pPr marL="0" indent="0">
              <a:buNone/>
            </a:pPr>
            <a:endParaRPr lang="cs-CZ" altLang="cs-CZ" b="1" dirty="0"/>
          </a:p>
          <a:p>
            <a:r>
              <a:rPr lang="cs-CZ" altLang="cs-CZ" dirty="0"/>
              <a:t>Preambule (m): cíl </a:t>
            </a:r>
            <a:r>
              <a:rPr lang="cs-CZ" altLang="cs-CZ" i="1" dirty="0"/>
              <a:t>„</a:t>
            </a:r>
            <a:r>
              <a:rPr lang="cs-CZ" altLang="cs-CZ" i="1" dirty="0" err="1"/>
              <a:t>enhanced</a:t>
            </a:r>
            <a:r>
              <a:rPr lang="cs-CZ" altLang="cs-CZ" i="1" dirty="0"/>
              <a:t> </a:t>
            </a:r>
            <a:r>
              <a:rPr lang="cs-CZ" altLang="cs-CZ" i="1" dirty="0" err="1"/>
              <a:t>sense</a:t>
            </a:r>
            <a:r>
              <a:rPr lang="cs-CZ" altLang="cs-CZ" i="1" dirty="0"/>
              <a:t> </a:t>
            </a:r>
            <a:r>
              <a:rPr lang="cs-CZ" altLang="cs-CZ" i="1" dirty="0" err="1"/>
              <a:t>of</a:t>
            </a:r>
            <a:r>
              <a:rPr lang="cs-CZ" altLang="cs-CZ" i="1" dirty="0"/>
              <a:t> </a:t>
            </a:r>
            <a:r>
              <a:rPr lang="cs-CZ" altLang="cs-CZ" i="1" dirty="0" err="1"/>
              <a:t>belonging</a:t>
            </a:r>
            <a:r>
              <a:rPr lang="cs-CZ" altLang="cs-CZ" i="1" dirty="0"/>
              <a:t>“</a:t>
            </a:r>
            <a:r>
              <a:rPr lang="cs-CZ" altLang="cs-CZ" dirty="0"/>
              <a:t> – zvýšený </a:t>
            </a:r>
            <a:r>
              <a:rPr lang="cs-CZ" altLang="cs-CZ" i="1" dirty="0"/>
              <a:t>pocit sounáležitosti </a:t>
            </a:r>
            <a:endParaRPr lang="cs-CZ" altLang="cs-CZ" dirty="0"/>
          </a:p>
          <a:p>
            <a:r>
              <a:rPr lang="cs-CZ" altLang="cs-CZ" dirty="0"/>
              <a:t>proti zkušenostem bezpráví sociálního vyloučení požadavek </a:t>
            </a:r>
            <a:r>
              <a:rPr lang="cs-CZ" altLang="cs-CZ" i="1" dirty="0"/>
              <a:t>svobodné a rovnoprávné sociální inkluze</a:t>
            </a:r>
          </a:p>
          <a:p>
            <a:r>
              <a:rPr lang="cs-CZ" altLang="cs-CZ" dirty="0"/>
              <a:t>už v základních principech</a:t>
            </a:r>
            <a:r>
              <a:rPr lang="cs-CZ" altLang="cs-CZ" i="1" dirty="0"/>
              <a:t> (srov. čl. 3 písm. (c):...“úplná a účinná participace a inkluze ve společnosti“</a:t>
            </a:r>
            <a:endParaRPr lang="cs-CZ" dirty="0"/>
          </a:p>
        </p:txBody>
      </p:sp>
    </p:spTree>
    <p:extLst>
      <p:ext uri="{BB962C8B-B14F-4D97-AF65-F5344CB8AC3E}">
        <p14:creationId xmlns:p14="http://schemas.microsoft.com/office/powerpoint/2010/main" val="30058966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686800" cy="990600"/>
          </a:xfrm>
        </p:spPr>
        <p:txBody>
          <a:bodyPr>
            <a:normAutofit fontScale="90000"/>
          </a:bodyPr>
          <a:lstStyle/>
          <a:p>
            <a:r>
              <a:rPr lang="cs-CZ" dirty="0">
                <a:solidFill>
                  <a:schemeClr val="tx2">
                    <a:lumMod val="75000"/>
                  </a:schemeClr>
                </a:solidFill>
              </a:rPr>
              <a:t>3. Úmluva OSN o právech osob se zdravotním postižením</a:t>
            </a:r>
            <a:endParaRPr lang="cs-CZ" dirty="0"/>
          </a:p>
        </p:txBody>
      </p:sp>
      <p:sp>
        <p:nvSpPr>
          <p:cNvPr id="3" name="Zástupný symbol pro obsah 2"/>
          <p:cNvSpPr>
            <a:spLocks noGrp="1"/>
          </p:cNvSpPr>
          <p:nvPr>
            <p:ph sz="quarter" idx="1"/>
          </p:nvPr>
        </p:nvSpPr>
        <p:spPr>
          <a:xfrm>
            <a:off x="457200" y="1219200"/>
            <a:ext cx="8507288" cy="4937760"/>
          </a:xfrm>
        </p:spPr>
        <p:txBody>
          <a:bodyPr>
            <a:normAutofit/>
          </a:bodyPr>
          <a:lstStyle/>
          <a:p>
            <a:pPr marL="0" indent="0">
              <a:buNone/>
            </a:pPr>
            <a:r>
              <a:rPr lang="cs-CZ" b="1" dirty="0"/>
              <a:t>   Příklady konkrétní podoby principu sociální inkluze:</a:t>
            </a:r>
          </a:p>
          <a:p>
            <a:pPr marL="0" indent="0">
              <a:buNone/>
            </a:pPr>
            <a:endParaRPr lang="cs-CZ" b="1" dirty="0"/>
          </a:p>
          <a:p>
            <a:pPr>
              <a:lnSpc>
                <a:spcPct val="90000"/>
              </a:lnSpc>
            </a:pPr>
            <a:r>
              <a:rPr lang="cs-CZ" altLang="cs-CZ" dirty="0"/>
              <a:t>rovnoprávný přístup na pracovní trh (čl. 27)</a:t>
            </a:r>
          </a:p>
          <a:p>
            <a:pPr>
              <a:lnSpc>
                <a:spcPct val="90000"/>
              </a:lnSpc>
            </a:pPr>
            <a:r>
              <a:rPr lang="cs-CZ" altLang="cs-CZ" dirty="0"/>
              <a:t>podle možností účast na kulturním životě (čl. 30)</a:t>
            </a:r>
          </a:p>
          <a:p>
            <a:pPr>
              <a:lnSpc>
                <a:spcPct val="90000"/>
              </a:lnSpc>
            </a:pPr>
            <a:r>
              <a:rPr lang="cs-CZ" altLang="cs-CZ" dirty="0"/>
              <a:t>inkluzivní vzdělání (čl. 24)</a:t>
            </a:r>
          </a:p>
          <a:p>
            <a:pPr>
              <a:lnSpc>
                <a:spcPct val="90000"/>
              </a:lnSpc>
            </a:pPr>
            <a:r>
              <a:rPr lang="cs-CZ" altLang="cs-CZ" dirty="0"/>
              <a:t>rovnoprávné spolupůsobení v politice (čl. 29)</a:t>
            </a:r>
          </a:p>
          <a:p>
            <a:pPr>
              <a:lnSpc>
                <a:spcPct val="90000"/>
              </a:lnSpc>
            </a:pPr>
            <a:r>
              <a:rPr lang="cs-CZ" altLang="cs-CZ" dirty="0"/>
              <a:t>právo na manželství a rodičovství (čl. 23 odst. 1)</a:t>
            </a:r>
          </a:p>
        </p:txBody>
      </p:sp>
    </p:spTree>
    <p:extLst>
      <p:ext uri="{BB962C8B-B14F-4D97-AF65-F5344CB8AC3E}">
        <p14:creationId xmlns:p14="http://schemas.microsoft.com/office/powerpoint/2010/main" val="27580517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507288" cy="990600"/>
          </a:xfrm>
        </p:spPr>
        <p:txBody>
          <a:bodyPr>
            <a:normAutofit fontScale="90000"/>
          </a:bodyPr>
          <a:lstStyle/>
          <a:p>
            <a:r>
              <a:rPr lang="cs-CZ" dirty="0">
                <a:solidFill>
                  <a:schemeClr val="tx2">
                    <a:lumMod val="75000"/>
                  </a:schemeClr>
                </a:solidFill>
              </a:rPr>
              <a:t>3. Úmluva OSN o právech osob se zdravotním postižením</a:t>
            </a:r>
            <a:endParaRPr lang="cs-CZ" dirty="0"/>
          </a:p>
        </p:txBody>
      </p:sp>
      <p:sp>
        <p:nvSpPr>
          <p:cNvPr id="3" name="Zástupný symbol pro obsah 2"/>
          <p:cNvSpPr>
            <a:spLocks noGrp="1"/>
          </p:cNvSpPr>
          <p:nvPr>
            <p:ph sz="quarter" idx="1"/>
          </p:nvPr>
        </p:nvSpPr>
        <p:spPr/>
        <p:txBody>
          <a:bodyPr>
            <a:normAutofit lnSpcReduction="10000"/>
          </a:bodyPr>
          <a:lstStyle/>
          <a:p>
            <a:r>
              <a:rPr lang="cs-CZ" b="1" dirty="0"/>
              <a:t>Konkrétně</a:t>
            </a:r>
            <a:r>
              <a:rPr lang="cs-CZ" dirty="0"/>
              <a:t> v jednotlivých článcích vypichuje </a:t>
            </a:r>
            <a:r>
              <a:rPr lang="cs-CZ" i="1" dirty="0"/>
              <a:t>práva žen se zdravotním postižením</a:t>
            </a:r>
            <a:r>
              <a:rPr lang="cs-CZ" dirty="0"/>
              <a:t>, které se často stávají terčem zneužívání a práva dětí se zdravotním postižením, které by měly mít stejná práva a možnosti jako ostatní děti. </a:t>
            </a:r>
          </a:p>
          <a:p>
            <a:r>
              <a:rPr lang="cs-CZ" dirty="0"/>
              <a:t>Článek 8 pak </a:t>
            </a:r>
            <a:r>
              <a:rPr lang="cs-CZ" i="1" dirty="0"/>
              <a:t>ukládá zvyšování povědomí veřejnosti</a:t>
            </a:r>
            <a:r>
              <a:rPr lang="cs-CZ" dirty="0"/>
              <a:t>, s cílem vychovávat k vnímavosti k právům osob se zdravotním postižením, jejich pozitivnímu vnímání, podporování uznání, dovedností, zásluh a schopností. </a:t>
            </a:r>
          </a:p>
          <a:p>
            <a:r>
              <a:rPr lang="cs-CZ" dirty="0"/>
              <a:t>Úmluva nezapomíná ani na </a:t>
            </a:r>
            <a:r>
              <a:rPr lang="cs-CZ" i="1" dirty="0"/>
              <a:t>přístupnost služeb</a:t>
            </a:r>
            <a:r>
              <a:rPr lang="cs-CZ" dirty="0"/>
              <a:t>, rovnost před zákonem a ochranu proti mučení a jinému krutému, nelidskému či ponižujícímu zacházení nebo trestání zmíněnou v článku 15. </a:t>
            </a:r>
          </a:p>
        </p:txBody>
      </p:sp>
    </p:spTree>
    <p:extLst>
      <p:ext uri="{BB962C8B-B14F-4D97-AF65-F5344CB8AC3E}">
        <p14:creationId xmlns:p14="http://schemas.microsoft.com/office/powerpoint/2010/main" val="18742133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686800" cy="990600"/>
          </a:xfrm>
        </p:spPr>
        <p:txBody>
          <a:bodyPr>
            <a:normAutofit fontScale="90000"/>
          </a:bodyPr>
          <a:lstStyle/>
          <a:p>
            <a:r>
              <a:rPr lang="cs-CZ" dirty="0">
                <a:solidFill>
                  <a:schemeClr val="tx2">
                    <a:lumMod val="75000"/>
                  </a:schemeClr>
                </a:solidFill>
              </a:rPr>
              <a:t>3. Úmluva OSN o právech osob se zdravotním postižením</a:t>
            </a:r>
            <a:endParaRPr lang="cs-CZ" dirty="0"/>
          </a:p>
        </p:txBody>
      </p:sp>
      <p:sp>
        <p:nvSpPr>
          <p:cNvPr id="3" name="Zástupný symbol pro obsah 2"/>
          <p:cNvSpPr>
            <a:spLocks noGrp="1"/>
          </p:cNvSpPr>
          <p:nvPr>
            <p:ph sz="quarter" idx="1"/>
          </p:nvPr>
        </p:nvSpPr>
        <p:spPr>
          <a:xfrm>
            <a:off x="611560" y="1219200"/>
            <a:ext cx="8208912" cy="4937760"/>
          </a:xfrm>
        </p:spPr>
        <p:txBody>
          <a:bodyPr>
            <a:normAutofit/>
          </a:bodyPr>
          <a:lstStyle/>
          <a:p>
            <a:pPr marL="0" indent="0">
              <a:buNone/>
            </a:pPr>
            <a:r>
              <a:rPr lang="cs-CZ" b="1" dirty="0"/>
              <a:t>Spojení autonomie a sociální inkluze </a:t>
            </a:r>
            <a:r>
              <a:rPr lang="cs-CZ" dirty="0"/>
              <a:t>(</a:t>
            </a:r>
            <a:r>
              <a:rPr lang="cs-CZ" dirty="0"/>
              <a:t>čl. 19</a:t>
            </a:r>
            <a:r>
              <a:rPr lang="cs-CZ" dirty="0"/>
              <a:t>):</a:t>
            </a:r>
          </a:p>
          <a:p>
            <a:pPr marL="0" indent="0">
              <a:buNone/>
            </a:pPr>
            <a:endParaRPr lang="cs-CZ" b="1" dirty="0"/>
          </a:p>
          <a:p>
            <a:pPr>
              <a:defRPr/>
            </a:pPr>
            <a:r>
              <a:rPr lang="cs-CZ" dirty="0"/>
              <a:t>Jsou neoddělitelné</a:t>
            </a:r>
            <a:endParaRPr lang="cs-CZ" dirty="0"/>
          </a:p>
          <a:p>
            <a:pPr>
              <a:defRPr/>
            </a:pPr>
            <a:r>
              <a:rPr lang="cs-CZ" dirty="0"/>
              <a:t>individuální autonomie a sociální inkluze zde patří neoddělitelně k sobě (srov. čl. 19: </a:t>
            </a:r>
            <a:r>
              <a:rPr lang="cs-CZ" i="1" dirty="0"/>
              <a:t>„nezávislý způsob života a zapojeni do společnosti “</a:t>
            </a:r>
            <a:r>
              <a:rPr lang="cs-CZ" dirty="0"/>
              <a:t>) při porozumění i praktickém uskutečňování</a:t>
            </a:r>
          </a:p>
          <a:p>
            <a:pPr>
              <a:defRPr/>
            </a:pPr>
            <a:r>
              <a:rPr lang="cs-CZ" dirty="0"/>
              <a:t>vzájemně se podmiňují: </a:t>
            </a:r>
          </a:p>
          <a:p>
            <a:pPr>
              <a:defRPr/>
            </a:pPr>
            <a:r>
              <a:rPr lang="cs-CZ" dirty="0"/>
              <a:t>bez sociální inkluze nelze prakticky žít autonomii</a:t>
            </a:r>
          </a:p>
          <a:p>
            <a:pPr>
              <a:defRPr/>
            </a:pPr>
            <a:r>
              <a:rPr lang="cs-CZ" dirty="0"/>
              <a:t>bez autonomie přebírá sociální inkluze skoro nutně rysy poručníkování.</a:t>
            </a:r>
          </a:p>
          <a:p>
            <a:endParaRPr lang="cs-CZ" dirty="0"/>
          </a:p>
        </p:txBody>
      </p:sp>
    </p:spTree>
    <p:extLst>
      <p:ext uri="{BB962C8B-B14F-4D97-AF65-F5344CB8AC3E}">
        <p14:creationId xmlns:p14="http://schemas.microsoft.com/office/powerpoint/2010/main" val="29631817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507288" cy="990600"/>
          </a:xfrm>
        </p:spPr>
        <p:txBody>
          <a:bodyPr>
            <a:normAutofit fontScale="90000"/>
          </a:bodyPr>
          <a:lstStyle/>
          <a:p>
            <a:r>
              <a:rPr lang="cs-CZ" dirty="0">
                <a:solidFill>
                  <a:schemeClr val="tx2">
                    <a:lumMod val="75000"/>
                  </a:schemeClr>
                </a:solidFill>
              </a:rPr>
              <a:t>3. Úmluva OSN o právech osob se zdravotním postižením</a:t>
            </a:r>
            <a:endParaRPr lang="cs-CZ" dirty="0"/>
          </a:p>
        </p:txBody>
      </p:sp>
      <p:sp>
        <p:nvSpPr>
          <p:cNvPr id="3" name="Zástupný symbol pro obsah 2"/>
          <p:cNvSpPr>
            <a:spLocks noGrp="1"/>
          </p:cNvSpPr>
          <p:nvPr>
            <p:ph sz="quarter" idx="1"/>
          </p:nvPr>
        </p:nvSpPr>
        <p:spPr/>
        <p:txBody>
          <a:bodyPr/>
          <a:lstStyle/>
          <a:p>
            <a:pPr marL="0" indent="0">
              <a:buNone/>
            </a:pPr>
            <a:r>
              <a:rPr lang="cs-CZ" dirty="0"/>
              <a:t>    </a:t>
            </a:r>
            <a:r>
              <a:rPr lang="cs-CZ" u="sng" dirty="0"/>
              <a:t>Úmluva ve vztahu k sociálním službám</a:t>
            </a:r>
          </a:p>
          <a:p>
            <a:endParaRPr lang="cs-CZ" dirty="0"/>
          </a:p>
          <a:p>
            <a:r>
              <a:rPr lang="cs-CZ" dirty="0"/>
              <a:t>Přijetí Úmluvy a její ratifikace Českou republikou bude mít nepochybně vliv i na oblast sociálních služeb poskytovaných osobám se zdravotním postižením. </a:t>
            </a:r>
          </a:p>
          <a:p>
            <a:endParaRPr lang="cs-CZ" dirty="0"/>
          </a:p>
          <a:p>
            <a:r>
              <a:rPr lang="cs-CZ" dirty="0"/>
              <a:t>V této souvislosti je zapotřebí zmínit zejména dva články Úmluvy – článek 12 „Rovnost před zákonem“ a článek 19 „Nezávislý způsob života a zapojení do společnosti“.</a:t>
            </a:r>
          </a:p>
        </p:txBody>
      </p:sp>
    </p:spTree>
    <p:extLst>
      <p:ext uri="{BB962C8B-B14F-4D97-AF65-F5344CB8AC3E}">
        <p14:creationId xmlns:p14="http://schemas.microsoft.com/office/powerpoint/2010/main" val="7601363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579296" cy="990600"/>
          </a:xfrm>
        </p:spPr>
        <p:txBody>
          <a:bodyPr>
            <a:normAutofit fontScale="90000"/>
          </a:bodyPr>
          <a:lstStyle/>
          <a:p>
            <a:r>
              <a:rPr lang="cs-CZ" dirty="0">
                <a:solidFill>
                  <a:schemeClr val="tx2">
                    <a:lumMod val="75000"/>
                  </a:schemeClr>
                </a:solidFill>
              </a:rPr>
              <a:t>3. Úmluva OSN o právech osob se zdravotním postižením</a:t>
            </a:r>
            <a:endParaRPr lang="cs-CZ" dirty="0"/>
          </a:p>
        </p:txBody>
      </p:sp>
      <p:sp>
        <p:nvSpPr>
          <p:cNvPr id="3" name="Zástupný symbol pro obsah 2"/>
          <p:cNvSpPr>
            <a:spLocks noGrp="1"/>
          </p:cNvSpPr>
          <p:nvPr>
            <p:ph sz="quarter" idx="1"/>
          </p:nvPr>
        </p:nvSpPr>
        <p:spPr/>
        <p:txBody>
          <a:bodyPr>
            <a:normAutofit fontScale="92500" lnSpcReduction="10000"/>
          </a:bodyPr>
          <a:lstStyle/>
          <a:p>
            <a:endParaRPr lang="cs-CZ" u="sng" dirty="0"/>
          </a:p>
          <a:p>
            <a:pPr marL="0" indent="0">
              <a:buNone/>
            </a:pPr>
            <a:r>
              <a:rPr lang="cs-CZ" dirty="0"/>
              <a:t>    Rozhodující význam má </a:t>
            </a:r>
            <a:r>
              <a:rPr lang="cs-CZ" b="1" dirty="0"/>
              <a:t>článek 12 </a:t>
            </a:r>
            <a:r>
              <a:rPr lang="cs-CZ" dirty="0"/>
              <a:t>Úmluvy </a:t>
            </a:r>
            <a:r>
              <a:rPr lang="cs-CZ" u="sng" dirty="0"/>
              <a:t>(Rovnost před zákonem</a:t>
            </a:r>
            <a:r>
              <a:rPr lang="cs-CZ" dirty="0"/>
              <a:t>)</a:t>
            </a:r>
          </a:p>
          <a:p>
            <a:r>
              <a:rPr lang="cs-CZ" dirty="0"/>
              <a:t> Tento článek ukládá smluvním stranám uznat </a:t>
            </a:r>
            <a:r>
              <a:rPr lang="cs-CZ" i="1" dirty="0"/>
              <a:t>způsobilost</a:t>
            </a:r>
            <a:r>
              <a:rPr lang="cs-CZ" dirty="0"/>
              <a:t> osob se zdravotním postižením mít práva a povinnosti a dále jejich právní způsobilost ve všech oblastech života.</a:t>
            </a:r>
          </a:p>
          <a:p>
            <a:r>
              <a:rPr lang="cs-CZ" dirty="0"/>
              <a:t>V případech, kdy osoby se zdravotním postižením potřebují </a:t>
            </a:r>
            <a:r>
              <a:rPr lang="cs-CZ" i="1" dirty="0"/>
              <a:t>podporu</a:t>
            </a:r>
            <a:r>
              <a:rPr lang="cs-CZ" dirty="0"/>
              <a:t>, aby mohly svoji právní způsobilost uplatnit, mají smluvní strany </a:t>
            </a:r>
            <a:r>
              <a:rPr lang="cs-CZ" i="1" dirty="0"/>
              <a:t>povinnost tuto podporu zajistit </a:t>
            </a:r>
            <a:r>
              <a:rPr lang="cs-CZ" dirty="0"/>
              <a:t>a vytvořit i vhodné a účinné mechanismy bránící jejímu případnému zneužití. </a:t>
            </a:r>
          </a:p>
          <a:p>
            <a:r>
              <a:rPr lang="pl-PL" dirty="0"/>
              <a:t>Viditělný posun od modelu náhradního rozhodování za osoby se </a:t>
            </a:r>
            <a:r>
              <a:rPr lang="cs-CZ" dirty="0"/>
              <a:t>zdravotním postižením k novému modelu jejich podpory při rozhodování!</a:t>
            </a:r>
          </a:p>
        </p:txBody>
      </p:sp>
    </p:spTree>
    <p:extLst>
      <p:ext uri="{BB962C8B-B14F-4D97-AF65-F5344CB8AC3E}">
        <p14:creationId xmlns:p14="http://schemas.microsoft.com/office/powerpoint/2010/main" val="42233777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507288" cy="990600"/>
          </a:xfrm>
        </p:spPr>
        <p:txBody>
          <a:bodyPr>
            <a:normAutofit fontScale="90000"/>
          </a:bodyPr>
          <a:lstStyle/>
          <a:p>
            <a:r>
              <a:rPr lang="cs-CZ" dirty="0">
                <a:solidFill>
                  <a:schemeClr val="tx2">
                    <a:lumMod val="75000"/>
                  </a:schemeClr>
                </a:solidFill>
              </a:rPr>
              <a:t>3. Úmluva OSN o právech osob se zdravotním postižením</a:t>
            </a:r>
            <a:endParaRPr lang="cs-CZ" dirty="0"/>
          </a:p>
        </p:txBody>
      </p:sp>
      <p:sp>
        <p:nvSpPr>
          <p:cNvPr id="3" name="Zástupný symbol pro obsah 2"/>
          <p:cNvSpPr>
            <a:spLocks noGrp="1"/>
          </p:cNvSpPr>
          <p:nvPr>
            <p:ph sz="quarter" idx="1"/>
          </p:nvPr>
        </p:nvSpPr>
        <p:spPr>
          <a:xfrm>
            <a:off x="457200" y="1219200"/>
            <a:ext cx="8435280" cy="4937760"/>
          </a:xfrm>
        </p:spPr>
        <p:txBody>
          <a:bodyPr>
            <a:normAutofit lnSpcReduction="10000"/>
          </a:bodyPr>
          <a:lstStyle/>
          <a:p>
            <a:pPr marL="0" indent="0">
              <a:buNone/>
            </a:pPr>
            <a:endParaRPr lang="cs-CZ" dirty="0"/>
          </a:p>
          <a:p>
            <a:pPr marL="0" indent="0">
              <a:buNone/>
            </a:pPr>
            <a:r>
              <a:rPr lang="cs-CZ" b="1" dirty="0"/>
              <a:t>Článek 19 (Nezávislý způsob života) </a:t>
            </a:r>
          </a:p>
          <a:p>
            <a:r>
              <a:rPr lang="cs-CZ" dirty="0"/>
              <a:t>uznává právo všech osob se zdravotním postižením žít v rámci společenství a začlenit se do společnosti a dále právo zvolit si na rovnoprávném základě s ostatními místo pobytu, tedy kde a s kým budou žít. </a:t>
            </a:r>
          </a:p>
          <a:p>
            <a:r>
              <a:rPr lang="cs-CZ" dirty="0"/>
              <a:t>Pro realizaci uvedených práv je nezbytné, aby osoby se zdravotním postižením měly přístup k </a:t>
            </a:r>
            <a:r>
              <a:rPr lang="cs-CZ" i="1" dirty="0"/>
              <a:t>podpůrným službám</a:t>
            </a:r>
            <a:r>
              <a:rPr lang="cs-CZ" dirty="0"/>
              <a:t>, a to včetně osobní asistence, která má pro nezávislý způsob života a začlenění do společnosti zásadní význam. </a:t>
            </a:r>
          </a:p>
          <a:p>
            <a:r>
              <a:rPr lang="cs-CZ" dirty="0"/>
              <a:t>Neméně důležité je i </a:t>
            </a:r>
            <a:r>
              <a:rPr lang="cs-CZ" i="1" dirty="0"/>
              <a:t>zajištění přístupu </a:t>
            </a:r>
            <a:r>
              <a:rPr lang="cs-CZ" dirty="0"/>
              <a:t>ke komunitním službám a zařízením, která jsou určena veřejnosti. </a:t>
            </a:r>
          </a:p>
        </p:txBody>
      </p:sp>
    </p:spTree>
    <p:extLst>
      <p:ext uri="{BB962C8B-B14F-4D97-AF65-F5344CB8AC3E}">
        <p14:creationId xmlns:p14="http://schemas.microsoft.com/office/powerpoint/2010/main" val="37788947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152400"/>
            <a:ext cx="8579296" cy="990600"/>
          </a:xfrm>
        </p:spPr>
        <p:txBody>
          <a:bodyPr>
            <a:normAutofit fontScale="90000"/>
          </a:bodyPr>
          <a:lstStyle/>
          <a:p>
            <a:r>
              <a:rPr lang="cs-CZ" dirty="0">
                <a:solidFill>
                  <a:schemeClr val="tx2">
                    <a:lumMod val="75000"/>
                  </a:schemeClr>
                </a:solidFill>
              </a:rPr>
              <a:t>3. Úmluva OSN o právech osob se zdravotním postižením</a:t>
            </a:r>
            <a:endParaRPr lang="cs-CZ" dirty="0"/>
          </a:p>
        </p:txBody>
      </p:sp>
      <p:sp>
        <p:nvSpPr>
          <p:cNvPr id="3" name="Zástupný symbol pro obsah 2"/>
          <p:cNvSpPr>
            <a:spLocks noGrp="1"/>
          </p:cNvSpPr>
          <p:nvPr>
            <p:ph sz="quarter" idx="1"/>
          </p:nvPr>
        </p:nvSpPr>
        <p:spPr/>
        <p:txBody>
          <a:bodyPr>
            <a:normAutofit/>
          </a:bodyPr>
          <a:lstStyle/>
          <a:p>
            <a:pPr marL="0" indent="0">
              <a:buNone/>
            </a:pPr>
            <a:r>
              <a:rPr lang="cs-CZ" b="1" dirty="0"/>
              <a:t>    Aspekty </a:t>
            </a:r>
            <a:r>
              <a:rPr lang="cs-CZ" b="1" i="1" dirty="0"/>
              <a:t>inovačního potenciálu </a:t>
            </a:r>
            <a:r>
              <a:rPr lang="cs-CZ" b="1" dirty="0"/>
              <a:t>ve shrnutí:</a:t>
            </a:r>
          </a:p>
          <a:p>
            <a:pPr>
              <a:lnSpc>
                <a:spcPct val="80000"/>
              </a:lnSpc>
              <a:defRPr/>
            </a:pPr>
            <a:endParaRPr lang="cs-CZ" dirty="0"/>
          </a:p>
          <a:p>
            <a:pPr>
              <a:lnSpc>
                <a:spcPct val="80000"/>
              </a:lnSpc>
              <a:defRPr/>
            </a:pPr>
            <a:r>
              <a:rPr lang="cs-CZ" dirty="0"/>
              <a:t>lidská důstojnost-autonomie</a:t>
            </a:r>
          </a:p>
          <a:p>
            <a:pPr>
              <a:lnSpc>
                <a:spcPct val="80000"/>
              </a:lnSpc>
              <a:defRPr/>
            </a:pPr>
            <a:r>
              <a:rPr lang="cs-CZ" dirty="0"/>
              <a:t>(dobrovolná) sociální inkluze</a:t>
            </a:r>
          </a:p>
          <a:p>
            <a:pPr>
              <a:lnSpc>
                <a:spcPct val="80000"/>
              </a:lnSpc>
              <a:defRPr/>
            </a:pPr>
            <a:r>
              <a:rPr lang="cs-CZ" dirty="0"/>
              <a:t>rovnoprávnost</a:t>
            </a:r>
          </a:p>
          <a:p>
            <a:pPr>
              <a:lnSpc>
                <a:spcPct val="80000"/>
              </a:lnSpc>
              <a:defRPr/>
            </a:pPr>
            <a:r>
              <a:rPr lang="cs-CZ" dirty="0"/>
              <a:t>účast/podíl</a:t>
            </a:r>
          </a:p>
          <a:p>
            <a:pPr>
              <a:lnSpc>
                <a:spcPct val="80000"/>
              </a:lnSpc>
              <a:defRPr/>
            </a:pPr>
            <a:r>
              <a:rPr lang="cs-CZ" dirty="0"/>
              <a:t>konkretizace a precizace mezinárodní LP-ochrany vzhledem ke zvláštním situacím ohrožení lidí s postižením</a:t>
            </a:r>
          </a:p>
          <a:p>
            <a:pPr>
              <a:lnSpc>
                <a:spcPct val="80000"/>
              </a:lnSpc>
              <a:defRPr/>
            </a:pPr>
            <a:r>
              <a:rPr lang="cs-CZ" dirty="0"/>
              <a:t>humanizace společnosti (osvobozuje od pohledu na sebe jako deficitních, i společnost od špatně chápané fixace na kult zdraví).</a:t>
            </a:r>
          </a:p>
        </p:txBody>
      </p:sp>
    </p:spTree>
    <p:extLst>
      <p:ext uri="{BB962C8B-B14F-4D97-AF65-F5344CB8AC3E}">
        <p14:creationId xmlns:p14="http://schemas.microsoft.com/office/powerpoint/2010/main" val="20199611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4. Biblická inspirace</a:t>
            </a:r>
          </a:p>
        </p:txBody>
      </p:sp>
      <p:sp>
        <p:nvSpPr>
          <p:cNvPr id="3" name="Zástupný symbol pro obsah 2"/>
          <p:cNvSpPr>
            <a:spLocks noGrp="1"/>
          </p:cNvSpPr>
          <p:nvPr>
            <p:ph sz="quarter" idx="1"/>
          </p:nvPr>
        </p:nvSpPr>
        <p:spPr/>
        <p:txBody>
          <a:bodyPr>
            <a:normAutofit/>
          </a:bodyPr>
          <a:lstStyle/>
          <a:p>
            <a:pPr marL="0" indent="0">
              <a:buNone/>
            </a:pPr>
            <a:r>
              <a:rPr lang="cs-CZ" dirty="0"/>
              <a:t>    Výklad postižení.</a:t>
            </a:r>
          </a:p>
          <a:p>
            <a:pPr marL="0" indent="0">
              <a:buNone/>
            </a:pPr>
            <a:endParaRPr lang="cs-CZ" dirty="0"/>
          </a:p>
          <a:p>
            <a:r>
              <a:rPr lang="cs-CZ" dirty="0"/>
              <a:t>Biblické texty neznají zevšeobecněný pojem postižení, ani systematické rozlišování postižení a nemoci. Objevují a reflektují se jednotlivé formy postižení (slepota, deformace, ochrnutí, pomatení, hluchota, hluchoněmost atd.) a horizont víry v Boha.</a:t>
            </a:r>
          </a:p>
          <a:p>
            <a:r>
              <a:rPr lang="cs-CZ" dirty="0"/>
              <a:t>Hlavním motivem většiny pozdějších interpretací se stává souvislost nemoci, resp. postižení jako tresty za spáchané hříchy ve smyslu ekvivalence viny a trestu (srov. např. </a:t>
            </a:r>
            <a:r>
              <a:rPr lang="cs-CZ" dirty="0" err="1"/>
              <a:t>Dt</a:t>
            </a:r>
            <a:r>
              <a:rPr lang="cs-CZ" dirty="0"/>
              <a:t> 28,15.28).</a:t>
            </a:r>
          </a:p>
        </p:txBody>
      </p:sp>
    </p:spTree>
    <p:extLst>
      <p:ext uri="{BB962C8B-B14F-4D97-AF65-F5344CB8AC3E}">
        <p14:creationId xmlns:p14="http://schemas.microsoft.com/office/powerpoint/2010/main" val="35598629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Biblická inspirace</a:t>
            </a:r>
          </a:p>
        </p:txBody>
      </p:sp>
      <p:sp>
        <p:nvSpPr>
          <p:cNvPr id="3" name="Zástupný symbol pro obsah 2"/>
          <p:cNvSpPr>
            <a:spLocks noGrp="1"/>
          </p:cNvSpPr>
          <p:nvPr>
            <p:ph sz="quarter" idx="1"/>
          </p:nvPr>
        </p:nvSpPr>
        <p:spPr/>
        <p:txBody>
          <a:bodyPr>
            <a:normAutofit lnSpcReduction="10000"/>
          </a:bodyPr>
          <a:lstStyle/>
          <a:p>
            <a:pPr marL="0" indent="0">
              <a:buNone/>
            </a:pPr>
            <a:r>
              <a:rPr lang="cs-CZ" dirty="0"/>
              <a:t>    </a:t>
            </a:r>
            <a:r>
              <a:rPr lang="cs-CZ" u="sng" dirty="0"/>
              <a:t>Starý zákon:</a:t>
            </a:r>
          </a:p>
          <a:p>
            <a:endParaRPr lang="cs-CZ" dirty="0"/>
          </a:p>
          <a:p>
            <a:r>
              <a:rPr lang="cs-CZ" dirty="0"/>
              <a:t>V </a:t>
            </a:r>
            <a:r>
              <a:rPr lang="cs-CZ" dirty="0" err="1"/>
              <a:t>poexilní</a:t>
            </a:r>
            <a:r>
              <a:rPr lang="cs-CZ" dirty="0"/>
              <a:t> době v prorocké a mudroslovné literatuře se stává předmětem kontroverzních diskusí; př. kniha Job.</a:t>
            </a:r>
          </a:p>
          <a:p>
            <a:r>
              <a:rPr lang="cs-CZ" dirty="0"/>
              <a:t>V prorocké literatuře se objevuje myšlenka zástupného </a:t>
            </a:r>
            <a:r>
              <a:rPr lang="cs-CZ" i="1" dirty="0"/>
              <a:t>utrpení nevinného Božího </a:t>
            </a:r>
            <a:r>
              <a:rPr lang="pt-BR" dirty="0"/>
              <a:t>služebníka (srov. Iz 53,15, resp. vůbec 52,13–53,12). Zde se ona figura předpokládá</a:t>
            </a:r>
            <a:r>
              <a:rPr lang="cs-CZ" dirty="0"/>
              <a:t> a současně se ruší tím, že Boží služebník je nevinen a nese zástupně trest jako nemoc, resp. postižení</a:t>
            </a:r>
          </a:p>
          <a:p>
            <a:r>
              <a:rPr lang="cs-CZ" dirty="0"/>
              <a:t>V proroctví spásy (srov. např. </a:t>
            </a:r>
            <a:r>
              <a:rPr lang="cs-CZ" dirty="0" err="1"/>
              <a:t>Iz</a:t>
            </a:r>
            <a:r>
              <a:rPr lang="cs-CZ" dirty="0"/>
              <a:t> 35,6) se stává odstranění postižení jedním ze znamení mesiášské doby spásy (srov. </a:t>
            </a:r>
            <a:r>
              <a:rPr lang="cs-CZ" dirty="0" err="1"/>
              <a:t>Iz</a:t>
            </a:r>
            <a:r>
              <a:rPr lang="cs-CZ" dirty="0"/>
              <a:t> 35,4–6).</a:t>
            </a:r>
          </a:p>
        </p:txBody>
      </p:sp>
    </p:spTree>
    <p:extLst>
      <p:ext uri="{BB962C8B-B14F-4D97-AF65-F5344CB8AC3E}">
        <p14:creationId xmlns:p14="http://schemas.microsoft.com/office/powerpoint/2010/main" val="851750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1. </a:t>
            </a:r>
            <a:r>
              <a:rPr lang="cs-CZ" dirty="0">
                <a:solidFill>
                  <a:schemeClr val="tx2">
                    <a:lumMod val="75000"/>
                  </a:schemeClr>
                </a:solidFill>
              </a:rPr>
              <a:t>Vybrané historické pozadí a souvislosti</a:t>
            </a:r>
            <a:endParaRPr lang="cs-CZ" dirty="0"/>
          </a:p>
        </p:txBody>
      </p:sp>
      <p:sp>
        <p:nvSpPr>
          <p:cNvPr id="3" name="Zástupný symbol pro obsah 2"/>
          <p:cNvSpPr>
            <a:spLocks noGrp="1"/>
          </p:cNvSpPr>
          <p:nvPr>
            <p:ph sz="quarter" idx="1"/>
          </p:nvPr>
        </p:nvSpPr>
        <p:spPr>
          <a:xfrm>
            <a:off x="457200" y="1219200"/>
            <a:ext cx="8435280" cy="4937760"/>
          </a:xfrm>
        </p:spPr>
        <p:txBody>
          <a:bodyPr>
            <a:normAutofit fontScale="92500"/>
          </a:bodyPr>
          <a:lstStyle/>
          <a:p>
            <a:r>
              <a:rPr lang="cs-CZ" dirty="0"/>
              <a:t>Až do konce 2. světové války převládal ze strany společnosti k osobám se zdravotním postižením </a:t>
            </a:r>
            <a:r>
              <a:rPr lang="cs-CZ" u="sng" dirty="0"/>
              <a:t>dvojí přístup</a:t>
            </a:r>
            <a:r>
              <a:rPr lang="cs-CZ" dirty="0"/>
              <a:t>.</a:t>
            </a:r>
          </a:p>
          <a:p>
            <a:r>
              <a:rPr lang="cs-CZ" dirty="0"/>
              <a:t>Prvním byl </a:t>
            </a:r>
            <a:r>
              <a:rPr lang="cs-CZ" b="1" dirty="0"/>
              <a:t>přístup medicínský</a:t>
            </a:r>
            <a:r>
              <a:rPr lang="cs-CZ" dirty="0"/>
              <a:t>, který se zaměřoval prvotně na zdravotní postižení jako na medicínský problém a až druhotně na osobu, která je jeho nositelem. </a:t>
            </a:r>
          </a:p>
          <a:p>
            <a:r>
              <a:rPr lang="cs-CZ" dirty="0"/>
              <a:t>Člověk se zdravotním postižením byl příjemcem péče, objektem, který byl léčen. V centru pozornosti stála jeho nemoc, kterou bylo třeba odstranit nebo alespoň zajistit, aby nedošlo k jejímu zhoršování. </a:t>
            </a:r>
          </a:p>
          <a:p>
            <a:r>
              <a:rPr lang="cs-CZ" dirty="0"/>
              <a:t>Druhý byl </a:t>
            </a:r>
            <a:r>
              <a:rPr lang="cs-CZ" b="1" dirty="0"/>
              <a:t>přístup charitativní</a:t>
            </a:r>
            <a:r>
              <a:rPr lang="cs-CZ" dirty="0"/>
              <a:t>, který se vyznačoval prokazováním milosrdenství či laskavostí osobám se zdravotním postižením.</a:t>
            </a:r>
          </a:p>
        </p:txBody>
      </p:sp>
    </p:spTree>
    <p:extLst>
      <p:ext uri="{BB962C8B-B14F-4D97-AF65-F5344CB8AC3E}">
        <p14:creationId xmlns:p14="http://schemas.microsoft.com/office/powerpoint/2010/main" val="18675900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Biblická inspirace</a:t>
            </a:r>
          </a:p>
        </p:txBody>
      </p:sp>
      <p:sp>
        <p:nvSpPr>
          <p:cNvPr id="3" name="Zástupný symbol pro obsah 2"/>
          <p:cNvSpPr>
            <a:spLocks noGrp="1"/>
          </p:cNvSpPr>
          <p:nvPr>
            <p:ph sz="quarter" idx="1"/>
          </p:nvPr>
        </p:nvSpPr>
        <p:spPr/>
        <p:txBody>
          <a:bodyPr>
            <a:normAutofit fontScale="92500"/>
          </a:bodyPr>
          <a:lstStyle/>
          <a:p>
            <a:pPr marL="0" indent="0">
              <a:buNone/>
            </a:pPr>
            <a:r>
              <a:rPr lang="cs-CZ" dirty="0"/>
              <a:t>    </a:t>
            </a:r>
            <a:r>
              <a:rPr lang="cs-CZ" u="sng" dirty="0"/>
              <a:t>Nový zákon:</a:t>
            </a:r>
          </a:p>
          <a:p>
            <a:endParaRPr lang="cs-CZ" dirty="0"/>
          </a:p>
          <a:p>
            <a:r>
              <a:rPr lang="cs-CZ" dirty="0"/>
              <a:t>Evangelia představují mesiánskou dobu spásy, která nastává Ježíšovým příchodem, jako naplnění proroctví o odstranění postižení (srov. např. </a:t>
            </a:r>
            <a:r>
              <a:rPr lang="cs-CZ" dirty="0" err="1"/>
              <a:t>Mt</a:t>
            </a:r>
            <a:r>
              <a:rPr lang="cs-CZ" dirty="0"/>
              <a:t> 11,5; </a:t>
            </a:r>
            <a:r>
              <a:rPr lang="cs-CZ" dirty="0" err="1"/>
              <a:t>Lk</a:t>
            </a:r>
            <a:r>
              <a:rPr lang="cs-CZ" dirty="0"/>
              <a:t> 4).</a:t>
            </a:r>
          </a:p>
          <a:p>
            <a:r>
              <a:rPr lang="cs-CZ" dirty="0"/>
              <a:t>Příběhy o uzdravování je třeba chápat na tomto pozadí (srov. např. </a:t>
            </a:r>
            <a:r>
              <a:rPr lang="cs-CZ" dirty="0" err="1"/>
              <a:t>Mk</a:t>
            </a:r>
            <a:r>
              <a:rPr lang="cs-CZ" dirty="0"/>
              <a:t> 2,1–12; </a:t>
            </a:r>
            <a:r>
              <a:rPr lang="cs-CZ" dirty="0" err="1"/>
              <a:t>Lk</a:t>
            </a:r>
            <a:r>
              <a:rPr lang="cs-CZ" dirty="0"/>
              <a:t> 18,35–43). </a:t>
            </a:r>
          </a:p>
          <a:p>
            <a:r>
              <a:rPr lang="cs-CZ" dirty="0"/>
              <a:t>Příběhy o uzdravování mají taky sociální dimenzi: lidé, kteří jsou společensky vyloučení, stojí ve středu společenství </a:t>
            </a:r>
          </a:p>
          <a:p>
            <a:r>
              <a:rPr lang="cs-CZ" dirty="0"/>
              <a:t>tito lidé kromě toho nabývají díky setkání s Ježíšem ztracené schopnosti (způsobilosti) a posiluje se jejich postavení subjektu (jsou někdo) (srov. např. </a:t>
            </a:r>
            <a:r>
              <a:rPr lang="cs-CZ" dirty="0" err="1"/>
              <a:t>Lk</a:t>
            </a:r>
            <a:r>
              <a:rPr lang="cs-CZ" dirty="0"/>
              <a:t> 13,10–17).</a:t>
            </a:r>
          </a:p>
        </p:txBody>
      </p:sp>
    </p:spTree>
    <p:extLst>
      <p:ext uri="{BB962C8B-B14F-4D97-AF65-F5344CB8AC3E}">
        <p14:creationId xmlns:p14="http://schemas.microsoft.com/office/powerpoint/2010/main" val="26211763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Biblická inspirace</a:t>
            </a:r>
          </a:p>
        </p:txBody>
      </p:sp>
      <p:sp>
        <p:nvSpPr>
          <p:cNvPr id="3" name="Zástupný symbol pro obsah 2"/>
          <p:cNvSpPr>
            <a:spLocks noGrp="1"/>
          </p:cNvSpPr>
          <p:nvPr>
            <p:ph sz="quarter" idx="1"/>
          </p:nvPr>
        </p:nvSpPr>
        <p:spPr/>
        <p:txBody>
          <a:bodyPr/>
          <a:lstStyle/>
          <a:p>
            <a:endParaRPr lang="cs-CZ" dirty="0"/>
          </a:p>
          <a:p>
            <a:r>
              <a:rPr lang="cs-CZ" dirty="0"/>
              <a:t>Biblické pojetí tak ruší spojení osobního jednání (vina) a postižení (trest) i diskriminace: postižení se tak už neinterpretuje jako Boží trest. </a:t>
            </a:r>
          </a:p>
          <a:p>
            <a:r>
              <a:rPr lang="cs-CZ" dirty="0"/>
              <a:t>Naopak: Bůh není vzdálen těmto lidem, ale účastní se jejich životní situace (sdílí ji). Lidé, kteří se naučili vnímat své postižení jako slabost (slabou stránku), mohou díky víře odhalovat své silné stránky. </a:t>
            </a:r>
          </a:p>
          <a:p>
            <a:endParaRPr lang="cs-CZ" dirty="0"/>
          </a:p>
        </p:txBody>
      </p:sp>
    </p:spTree>
    <p:extLst>
      <p:ext uri="{BB962C8B-B14F-4D97-AF65-F5344CB8AC3E}">
        <p14:creationId xmlns:p14="http://schemas.microsoft.com/office/powerpoint/2010/main" val="32321899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Biblická inspirace</a:t>
            </a:r>
          </a:p>
        </p:txBody>
      </p:sp>
      <p:sp>
        <p:nvSpPr>
          <p:cNvPr id="3" name="Zástupný symbol pro obsah 2"/>
          <p:cNvSpPr>
            <a:spLocks noGrp="1"/>
          </p:cNvSpPr>
          <p:nvPr>
            <p:ph sz="quarter" idx="1"/>
          </p:nvPr>
        </p:nvSpPr>
        <p:spPr/>
        <p:txBody>
          <a:bodyPr>
            <a:normAutofit fontScale="92500" lnSpcReduction="10000"/>
          </a:bodyPr>
          <a:lstStyle/>
          <a:p>
            <a:r>
              <a:rPr lang="cs-CZ" dirty="0"/>
              <a:t>Ilustrativní příklad – Jan 9,1–17: </a:t>
            </a:r>
            <a:r>
              <a:rPr lang="cs-CZ" b="1" dirty="0"/>
              <a:t>Uzdravení slepého od narození</a:t>
            </a:r>
          </a:p>
          <a:p>
            <a:r>
              <a:rPr lang="cs-CZ" i="1" dirty="0"/>
              <a:t>„2Jeho učedníci se ho zeptali: „Mistře, kdo se prohřešil, že se ten člověk narodil slepý? On sám, nebo jeho rodiče?“ 3Ježíš odpověděl: „Nezhřešil ani on ani jeho rodiče; je slepý, aby se na něm zjevily skutky Boží</a:t>
            </a:r>
            <a:r>
              <a:rPr lang="cs-CZ" dirty="0"/>
              <a:t>.“</a:t>
            </a:r>
          </a:p>
          <a:p>
            <a:r>
              <a:rPr lang="cs-CZ" dirty="0"/>
              <a:t>Učedníci se domnívají, stejně jako Židé, že nemoc je zapříčiněna hříchem, že je Božím trestem za zločin vlastní nebo rodičů. Zvláště tělesné postižení dětí bylo rabíny považováno za Boží trest pro rodiče, kteří hřešili.</a:t>
            </a:r>
          </a:p>
          <a:p>
            <a:r>
              <a:rPr lang="cs-CZ" dirty="0"/>
              <a:t>Ježíš tento názor jednoznačně odmítá. Podstatná není otázka viny, ale na slepci se má zjevit spásná Boží vůle. Ježíš nezkoumá příčinu nemoci, ale hledí k cíli.</a:t>
            </a:r>
          </a:p>
        </p:txBody>
      </p:sp>
    </p:spTree>
    <p:extLst>
      <p:ext uri="{BB962C8B-B14F-4D97-AF65-F5344CB8AC3E}">
        <p14:creationId xmlns:p14="http://schemas.microsoft.com/office/powerpoint/2010/main" val="39307771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endParaRPr lang="cs-CZ"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lstStyle/>
          <a:p>
            <a:endParaRPr lang="cs-CZ" dirty="0"/>
          </a:p>
          <a:p>
            <a:r>
              <a:rPr lang="cs-CZ" dirty="0"/>
              <a:t>Případné otázky, konzultace, dodatečné informace na </a:t>
            </a:r>
            <a:r>
              <a:rPr lang="cs-CZ" dirty="0">
                <a:hlinkClick r:id="rId3"/>
              </a:rPr>
              <a:t>sirka@jabok.cz</a:t>
            </a:r>
            <a:r>
              <a:rPr lang="cs-CZ" dirty="0"/>
              <a:t> </a:t>
            </a:r>
          </a:p>
          <a:p>
            <a:endParaRPr lang="cs-CZ" dirty="0"/>
          </a:p>
        </p:txBody>
      </p:sp>
    </p:spTree>
    <p:extLst>
      <p:ext uri="{BB962C8B-B14F-4D97-AF65-F5344CB8AC3E}">
        <p14:creationId xmlns:p14="http://schemas.microsoft.com/office/powerpoint/2010/main" val="3855535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1. </a:t>
            </a:r>
            <a:r>
              <a:rPr lang="cs-CZ" dirty="0">
                <a:solidFill>
                  <a:schemeClr val="tx2">
                    <a:lumMod val="75000"/>
                  </a:schemeClr>
                </a:solidFill>
              </a:rPr>
              <a:t>Vybrané historické pozadí a souvislosti</a:t>
            </a:r>
            <a:endParaRPr lang="cs-CZ" dirty="0"/>
          </a:p>
        </p:txBody>
      </p:sp>
      <p:sp>
        <p:nvSpPr>
          <p:cNvPr id="3" name="Zástupný symbol pro obsah 2"/>
          <p:cNvSpPr>
            <a:spLocks noGrp="1"/>
          </p:cNvSpPr>
          <p:nvPr>
            <p:ph sz="quarter" idx="1"/>
          </p:nvPr>
        </p:nvSpPr>
        <p:spPr/>
        <p:txBody>
          <a:bodyPr>
            <a:noAutofit/>
          </a:bodyPr>
          <a:lstStyle/>
          <a:p>
            <a:endParaRPr lang="cs-CZ" sz="2400" dirty="0"/>
          </a:p>
          <a:p>
            <a:r>
              <a:rPr lang="cs-CZ" sz="2400" dirty="0"/>
              <a:t>Oba dva přístupy mají v historii své nezastupitelné místo,</a:t>
            </a:r>
          </a:p>
          <a:p>
            <a:r>
              <a:rPr lang="cs-CZ" sz="2400" dirty="0"/>
              <a:t>s rozvojem lidských práv,  zejména po 2. světové válce, dochází k pozvolné, ale zato stále sílící </a:t>
            </a:r>
            <a:r>
              <a:rPr lang="cs-CZ" sz="2400" u="sng" dirty="0"/>
              <a:t>změně paradigmatu</a:t>
            </a:r>
            <a:r>
              <a:rPr lang="cs-CZ" sz="2400" dirty="0"/>
              <a:t>. </a:t>
            </a:r>
          </a:p>
          <a:p>
            <a:pPr marL="0" indent="0">
              <a:buNone/>
            </a:pPr>
            <a:r>
              <a:rPr lang="cs-CZ" sz="2400" dirty="0"/>
              <a:t>    </a:t>
            </a:r>
            <a:r>
              <a:rPr lang="cs-CZ" sz="2400" b="1" dirty="0"/>
              <a:t>ZMĚNA</a:t>
            </a:r>
          </a:p>
          <a:p>
            <a:pPr marL="0" indent="0">
              <a:buNone/>
            </a:pPr>
            <a:endParaRPr lang="cs-CZ" sz="2400" dirty="0"/>
          </a:p>
          <a:p>
            <a:r>
              <a:rPr lang="cs-CZ" sz="2400" i="1" dirty="0"/>
              <a:t>Objekt se mění v subjekt</a:t>
            </a:r>
            <a:r>
              <a:rPr lang="cs-CZ" sz="2400" dirty="0"/>
              <a:t>; člověk s postižením již není příjemcem, objektem péče, a až v druhé řadě člověkem, </a:t>
            </a:r>
          </a:p>
          <a:p>
            <a:r>
              <a:rPr lang="cs-CZ" sz="2400" dirty="0"/>
              <a:t>ale je především na prvním místě člověkem a až druhotně zdravotně postiženým. Tak jako všem ostatním lidem mu náleží, a vždy náležela, lidská práva.  </a:t>
            </a:r>
          </a:p>
        </p:txBody>
      </p:sp>
    </p:spTree>
    <p:extLst>
      <p:ext uri="{BB962C8B-B14F-4D97-AF65-F5344CB8AC3E}">
        <p14:creationId xmlns:p14="http://schemas.microsoft.com/office/powerpoint/2010/main" val="1690690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1. </a:t>
            </a:r>
            <a:r>
              <a:rPr lang="cs-CZ" dirty="0">
                <a:solidFill>
                  <a:schemeClr val="tx2">
                    <a:lumMod val="75000"/>
                  </a:schemeClr>
                </a:solidFill>
              </a:rPr>
              <a:t>Vybrané historické pozadí a souvislosti</a:t>
            </a:r>
            <a:endParaRPr lang="cs-CZ" dirty="0"/>
          </a:p>
        </p:txBody>
      </p:sp>
      <p:sp>
        <p:nvSpPr>
          <p:cNvPr id="3" name="Zástupný symbol pro obsah 2"/>
          <p:cNvSpPr>
            <a:spLocks noGrp="1"/>
          </p:cNvSpPr>
          <p:nvPr>
            <p:ph sz="quarter" idx="1"/>
          </p:nvPr>
        </p:nvSpPr>
        <p:spPr>
          <a:xfrm>
            <a:off x="457200" y="1219200"/>
            <a:ext cx="8229600" cy="5378152"/>
          </a:xfrm>
        </p:spPr>
        <p:txBody>
          <a:bodyPr>
            <a:normAutofit fontScale="92500" lnSpcReduction="10000"/>
          </a:bodyPr>
          <a:lstStyle/>
          <a:p>
            <a:r>
              <a:rPr lang="cs-CZ" sz="2800" dirty="0"/>
              <a:t>Lidská práva jsou nezávislá na skutečnosti, zda je osobě se zdravotním postižením ostatní přiřknou či udělí ostatní lidé – lidská práva jsou každému člověku </a:t>
            </a:r>
            <a:r>
              <a:rPr lang="cs-CZ" sz="2800" i="1" dirty="0"/>
              <a:t>daná bez rozdílu </a:t>
            </a:r>
            <a:r>
              <a:rPr lang="cs-CZ" sz="2800" dirty="0"/>
              <a:t>již od jeho narození (resp. i před narozením).</a:t>
            </a:r>
          </a:p>
          <a:p>
            <a:r>
              <a:rPr lang="cs-CZ" sz="2800" dirty="0"/>
              <a:t>Osoba se zdravotním postižením má nárok zapojit se do společnosti v </a:t>
            </a:r>
            <a:r>
              <a:rPr lang="cs-CZ" sz="2800" i="1" dirty="0"/>
              <a:t>maximální možné míře</a:t>
            </a:r>
            <a:r>
              <a:rPr lang="cs-CZ" sz="2800" dirty="0"/>
              <a:t>; ostatní osoby, které postižení nemají, jí neprokazují svou podporou v tomto snažení, nýbrž umožňují realizaci jejích lidských práv. </a:t>
            </a:r>
          </a:p>
          <a:p>
            <a:r>
              <a:rPr lang="cs-CZ" sz="2800" dirty="0"/>
              <a:t>Proto se již přestává hovořit o invalidech či zdravotně postižených osobách, ale začíná se hovořit o ‚</a:t>
            </a:r>
            <a:r>
              <a:rPr lang="cs-CZ" sz="2800" i="1" dirty="0"/>
              <a:t>osobách </a:t>
            </a:r>
            <a:r>
              <a:rPr lang="cs-CZ" sz="2800" i="1" u="sng" dirty="0"/>
              <a:t>se</a:t>
            </a:r>
            <a:r>
              <a:rPr lang="cs-CZ" sz="2800" i="1" dirty="0"/>
              <a:t> zdravotním postižením</a:t>
            </a:r>
            <a:r>
              <a:rPr lang="cs-CZ" sz="2800" dirty="0"/>
              <a:t>‘, záměrem je zdůraznit, že na prvním místě je lidství, a až na druhém místě je řečeno, že tyto osoby jsou nositeli zdravotního postižení.</a:t>
            </a:r>
          </a:p>
          <a:p>
            <a:endParaRPr lang="cs-CZ" dirty="0"/>
          </a:p>
        </p:txBody>
      </p:sp>
    </p:spTree>
    <p:extLst>
      <p:ext uri="{BB962C8B-B14F-4D97-AF65-F5344CB8AC3E}">
        <p14:creationId xmlns:p14="http://schemas.microsoft.com/office/powerpoint/2010/main" val="3046346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1. </a:t>
            </a:r>
            <a:r>
              <a:rPr lang="cs-CZ" dirty="0">
                <a:solidFill>
                  <a:schemeClr val="tx2">
                    <a:lumMod val="75000"/>
                  </a:schemeClr>
                </a:solidFill>
              </a:rPr>
              <a:t>Vybrané historické pozadí a souvislosti</a:t>
            </a:r>
            <a:endParaRPr lang="cs-CZ" dirty="0"/>
          </a:p>
        </p:txBody>
      </p:sp>
      <p:sp>
        <p:nvSpPr>
          <p:cNvPr id="3" name="Zástupný symbol pro obsah 2"/>
          <p:cNvSpPr>
            <a:spLocks noGrp="1"/>
          </p:cNvSpPr>
          <p:nvPr>
            <p:ph sz="quarter" idx="1"/>
          </p:nvPr>
        </p:nvSpPr>
        <p:spPr>
          <a:xfrm>
            <a:off x="323528" y="1268760"/>
            <a:ext cx="8686800" cy="4937760"/>
          </a:xfrm>
        </p:spPr>
        <p:txBody>
          <a:bodyPr>
            <a:normAutofit/>
          </a:bodyPr>
          <a:lstStyle/>
          <a:p>
            <a:r>
              <a:rPr lang="cs-CZ" dirty="0"/>
              <a:t>Začíná převládat tzv. </a:t>
            </a:r>
            <a:r>
              <a:rPr lang="cs-CZ" b="1" dirty="0"/>
              <a:t>přístup sociální</a:t>
            </a:r>
            <a:r>
              <a:rPr lang="cs-CZ" dirty="0"/>
              <a:t>, pro který je charakteristický důraz na co nejširší zapojení osob se zdravotním postižením do všech složek celospolečenského života. / Na významu získává princip </a:t>
            </a:r>
            <a:r>
              <a:rPr lang="cs-CZ" i="1" dirty="0"/>
              <a:t>rovnosti příležitostí</a:t>
            </a:r>
            <a:r>
              <a:rPr lang="cs-CZ" dirty="0"/>
              <a:t>, tj. zajištění situace, aby všichni lidé měli možnost „stát na stejné startovní čáře“.</a:t>
            </a:r>
          </a:p>
          <a:p>
            <a:r>
              <a:rPr lang="cs-CZ" dirty="0"/>
              <a:t>Pomoc se mění v </a:t>
            </a:r>
            <a:r>
              <a:rPr lang="cs-CZ" b="1" dirty="0"/>
              <a:t>podporu</a:t>
            </a:r>
            <a:r>
              <a:rPr lang="cs-CZ" dirty="0"/>
              <a:t>, respektive pomoc může být jednou z řady složek, ze kterých se podpora osobě se zdravotním postižením skládá.  / Úkolem společnosti již není zajistit přežití těchto osob, ale umožnit jim, aby v co nejvyšší možné míře mohlo docházet k naplňování jejich celkového potenciálu.</a:t>
            </a:r>
          </a:p>
        </p:txBody>
      </p:sp>
    </p:spTree>
    <p:extLst>
      <p:ext uri="{BB962C8B-B14F-4D97-AF65-F5344CB8AC3E}">
        <p14:creationId xmlns:p14="http://schemas.microsoft.com/office/powerpoint/2010/main" val="4187470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solidFill>
                  <a:schemeClr val="tx2">
                    <a:lumMod val="75000"/>
                  </a:schemeClr>
                </a:solidFill>
              </a:rPr>
              <a:t>2. Lidé s postižením - legislativa</a:t>
            </a:r>
          </a:p>
        </p:txBody>
      </p:sp>
      <p:sp>
        <p:nvSpPr>
          <p:cNvPr id="3" name="Zástupný symbol pro obsah 2"/>
          <p:cNvSpPr>
            <a:spLocks noGrp="1"/>
          </p:cNvSpPr>
          <p:nvPr>
            <p:ph sz="quarter" idx="1"/>
          </p:nvPr>
        </p:nvSpPr>
        <p:spPr>
          <a:xfrm>
            <a:off x="457200" y="1219200"/>
            <a:ext cx="8229600" cy="5090120"/>
          </a:xfrm>
        </p:spPr>
        <p:txBody>
          <a:bodyPr>
            <a:normAutofit lnSpcReduction="10000"/>
          </a:bodyPr>
          <a:lstStyle/>
          <a:p>
            <a:r>
              <a:rPr lang="cs-CZ" dirty="0"/>
              <a:t>Všechny současné právní dokumenty -</a:t>
            </a:r>
            <a:r>
              <a:rPr lang="cs-CZ" dirty="0">
                <a:latin typeface="Times New Roman"/>
                <a:cs typeface="Times New Roman"/>
              </a:rPr>
              <a:t>&gt; </a:t>
            </a:r>
            <a:r>
              <a:rPr lang="cs-CZ" dirty="0"/>
              <a:t>snaha o trvalé zlepšování životních podmínek, zajištění rovnoprávného postavení a naplnění jejich základních a specifických potřeb.</a:t>
            </a:r>
          </a:p>
          <a:p>
            <a:endParaRPr lang="cs-CZ" dirty="0"/>
          </a:p>
          <a:p>
            <a:r>
              <a:rPr lang="cs-CZ" b="1" dirty="0"/>
              <a:t>Všeobecná deklarace lidských práv (1948)</a:t>
            </a:r>
          </a:p>
          <a:p>
            <a:endParaRPr lang="cs-CZ" b="1" dirty="0"/>
          </a:p>
          <a:p>
            <a:r>
              <a:rPr lang="cs-CZ" dirty="0"/>
              <a:t>čl. 1: </a:t>
            </a:r>
            <a:r>
              <a:rPr lang="cs-CZ" i="1" dirty="0"/>
              <a:t>„všichni lidé se rodí svobodní a rovní v důstojnosti a právech“</a:t>
            </a:r>
            <a:endParaRPr lang="cs-CZ" dirty="0"/>
          </a:p>
          <a:p>
            <a:r>
              <a:rPr lang="cs-CZ" dirty="0"/>
              <a:t>cíl: přimět každého jednotlivce i příslušné orgány k prosazování úcty k právům a svobodám občanů prostřednictvím výchovy a vzdělávání</a:t>
            </a:r>
          </a:p>
          <a:p>
            <a:endParaRPr lang="cs-CZ" dirty="0"/>
          </a:p>
          <a:p>
            <a:endParaRPr lang="cs-CZ"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chemeClr val="tx2">
                    <a:lumMod val="75000"/>
                  </a:schemeClr>
                </a:solidFill>
              </a:rPr>
              <a:t>2. Lidé s postižením - legislativa</a:t>
            </a:r>
            <a:endParaRPr lang="cs-CZ" dirty="0"/>
          </a:p>
        </p:txBody>
      </p:sp>
      <p:sp>
        <p:nvSpPr>
          <p:cNvPr id="3" name="Zástupný symbol pro obsah 2"/>
          <p:cNvSpPr>
            <a:spLocks noGrp="1"/>
          </p:cNvSpPr>
          <p:nvPr>
            <p:ph sz="quarter" idx="1"/>
          </p:nvPr>
        </p:nvSpPr>
        <p:spPr/>
        <p:txBody>
          <a:bodyPr/>
          <a:lstStyle/>
          <a:p>
            <a:r>
              <a:rPr lang="cs-CZ" b="1" dirty="0"/>
              <a:t>Evropská sociální charta</a:t>
            </a:r>
            <a:r>
              <a:rPr lang="cs-CZ" dirty="0"/>
              <a:t> (1961, </a:t>
            </a:r>
            <a:r>
              <a:rPr lang="cs-CZ" dirty="0" err="1"/>
              <a:t>rev</a:t>
            </a:r>
            <a:r>
              <a:rPr lang="cs-CZ" dirty="0"/>
              <a:t>. 1996):</a:t>
            </a:r>
          </a:p>
          <a:p>
            <a:endParaRPr lang="cs-CZ" dirty="0"/>
          </a:p>
          <a:p>
            <a:r>
              <a:rPr lang="cs-CZ" dirty="0"/>
              <a:t>vymezuje a definuje obsah jednotlivých práv a zvlášť zdůrazňuje práva určitých kategorií osob vyžadujících zvláštní ochranu</a:t>
            </a:r>
          </a:p>
          <a:p>
            <a:r>
              <a:rPr lang="cs-CZ" dirty="0"/>
              <a:t>výslovně zmiňuje právo na </a:t>
            </a:r>
            <a:r>
              <a:rPr lang="cs-CZ" i="1" dirty="0"/>
              <a:t>zaměstnání</a:t>
            </a:r>
            <a:r>
              <a:rPr lang="cs-CZ" dirty="0"/>
              <a:t> osob se zdravotním postižením: </a:t>
            </a:r>
          </a:p>
          <a:p>
            <a:pPr>
              <a:buNone/>
            </a:pPr>
            <a:r>
              <a:rPr lang="cs-CZ" i="1" dirty="0"/>
              <a:t>   „Osoby zdravotně postižené mají právo na přípravu k výkonu zaměstnání a na profesní a sociální </a:t>
            </a:r>
            <a:r>
              <a:rPr lang="cs-CZ" i="1" dirty="0" err="1"/>
              <a:t>readaptaci</a:t>
            </a:r>
            <a:r>
              <a:rPr lang="cs-CZ" i="1" dirty="0"/>
              <a:t>, bez ohledu na původ a povahu jejich postižení.“</a:t>
            </a:r>
            <a:endParaRPr lang="cs-CZ" dirty="0"/>
          </a:p>
          <a:p>
            <a:endParaRPr lang="cs-CZ"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ůvod">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3A82912-2D86-4F50-9E2B-8B60C2F73EE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Prezentace Školicí seminář</Template>
  <TotalTime>0</TotalTime>
  <Words>3164</Words>
  <Application>Microsoft Office PowerPoint</Application>
  <PresentationFormat>Předvádění na obrazovce (4:3)</PresentationFormat>
  <Paragraphs>267</Paragraphs>
  <Slides>43</Slides>
  <Notes>2</Notes>
  <HiddenSlides>0</HiddenSlides>
  <MMClips>0</MMClips>
  <ScaleCrop>false</ScaleCrop>
  <HeadingPairs>
    <vt:vector size="6" baseType="variant">
      <vt:variant>
        <vt:lpstr>Použitá písma</vt:lpstr>
      </vt:variant>
      <vt:variant>
        <vt:i4>7</vt:i4>
      </vt:variant>
      <vt:variant>
        <vt:lpstr>Motiv</vt:lpstr>
      </vt:variant>
      <vt:variant>
        <vt:i4>1</vt:i4>
      </vt:variant>
      <vt:variant>
        <vt:lpstr>Nadpisy snímků</vt:lpstr>
      </vt:variant>
      <vt:variant>
        <vt:i4>43</vt:i4>
      </vt:variant>
    </vt:vector>
  </HeadingPairs>
  <TitlesOfParts>
    <vt:vector size="51" baseType="lpstr">
      <vt:lpstr>Arial</vt:lpstr>
      <vt:lpstr>Bookman Old Style</vt:lpstr>
      <vt:lpstr>Calibri</vt:lpstr>
      <vt:lpstr>Gill Sans MT</vt:lpstr>
      <vt:lpstr>Times New Roman</vt:lpstr>
      <vt:lpstr>Wingdings</vt:lpstr>
      <vt:lpstr>Wingdings 3</vt:lpstr>
      <vt:lpstr>Původ</vt:lpstr>
      <vt:lpstr>Práva osob se zdravotním postižením </vt:lpstr>
      <vt:lpstr>Hlavní struktura:</vt:lpstr>
      <vt:lpstr>1. Vybrané historické pozadí a souvislosti</vt:lpstr>
      <vt:lpstr>1. Vybrané historické pozadí a souvislosti</vt:lpstr>
      <vt:lpstr>1. Vybrané historické pozadí a souvislosti</vt:lpstr>
      <vt:lpstr>1. Vybrané historické pozadí a souvislosti</vt:lpstr>
      <vt:lpstr>1. Vybrané historické pozadí a souvislosti</vt:lpstr>
      <vt:lpstr>2. Lidé s postižením - legislativa</vt:lpstr>
      <vt:lpstr>2. Lidé s postižením - legislativa</vt:lpstr>
      <vt:lpstr>2. Lidé s postižením - legislativa</vt:lpstr>
      <vt:lpstr>2. Lidé s postižením - legislativa</vt:lpstr>
      <vt:lpstr>2. Lidé s postižením - legislativa</vt:lpstr>
      <vt:lpstr>2. Lidé s postižením - legislativa</vt:lpstr>
      <vt:lpstr>2. Lidé s postižením - legislativa</vt:lpstr>
      <vt:lpstr>2. Lidé s postižením - legislativa</vt:lpstr>
      <vt:lpstr>2. Lidé s postižením - legislativa</vt:lpstr>
      <vt:lpstr>3. Úmluva OSN o právech osob se zdravotním postižením</vt:lpstr>
      <vt:lpstr>3. Úmluva OSN o právech osob se zdravotním postižením</vt:lpstr>
      <vt:lpstr>3. Úmluva OSN o právech osob se zdravotním postižením</vt:lpstr>
      <vt:lpstr>3. Úmluva OSN o právech osob se zdravotním postižením</vt:lpstr>
      <vt:lpstr>3. Úmluva OSN o právech osob se zdravotním postižením</vt:lpstr>
      <vt:lpstr>3. Úmluva OSN o právech osob se zdravotním postižením</vt:lpstr>
      <vt:lpstr>3. Úmluva OSN o právech osob se zdravotním postižením</vt:lpstr>
      <vt:lpstr>3. Úmluva OSN o právech osob se zdravotním postižením</vt:lpstr>
      <vt:lpstr>3. Úmluva OSN o právech osob se zdravotním postižením</vt:lpstr>
      <vt:lpstr>3. Úmluva OSN o právech osob se zdravotním postižením</vt:lpstr>
      <vt:lpstr>3. Úmluva OSN o právech osob se zdravotním postižením</vt:lpstr>
      <vt:lpstr>3. Úmluva OSN o právech osob se zdravotním postižením</vt:lpstr>
      <vt:lpstr>3. Úmluva OSN o právech osob se zdravotním postižením</vt:lpstr>
      <vt:lpstr>3. Úmluva OSN o právech osob se zdravotním postižením</vt:lpstr>
      <vt:lpstr>3. Úmluva OSN o právech osob se zdravotním postižením</vt:lpstr>
      <vt:lpstr>3. Úmluva OSN o právech osob se zdravotním postižením</vt:lpstr>
      <vt:lpstr>3. Úmluva OSN o právech osob se zdravotním postižením</vt:lpstr>
      <vt:lpstr>3. Úmluva OSN o právech osob se zdravotním postižením</vt:lpstr>
      <vt:lpstr>3. Úmluva OSN o právech osob se zdravotním postižením</vt:lpstr>
      <vt:lpstr>3. Úmluva OSN o právech osob se zdravotním postižením</vt:lpstr>
      <vt:lpstr>3. Úmluva OSN o právech osob se zdravotním postižením</vt:lpstr>
      <vt:lpstr>4. Biblická inspirace</vt:lpstr>
      <vt:lpstr>4. Biblická inspirace</vt:lpstr>
      <vt:lpstr>4. Biblická inspirace</vt:lpstr>
      <vt:lpstr>4. Biblická inspirace</vt:lpstr>
      <vt:lpstr>4. Biblická inspirace</vt:lpstr>
      <vt:lpstr>Prezentace aplikace PowerPoint</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2015-11-22T16:03:58Z</dcterms:created>
  <dcterms:modified xsi:type="dcterms:W3CDTF">2017-02-26T23:59:41Z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TC101671269990</vt:lpwstr>
  </property>
</Properties>
</file>