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0"/>
  </p:notesMasterIdLst>
  <p:sldIdLst>
    <p:sldId id="256" r:id="rId3"/>
    <p:sldId id="303" r:id="rId4"/>
    <p:sldId id="305" r:id="rId5"/>
    <p:sldId id="304" r:id="rId6"/>
    <p:sldId id="306" r:id="rId7"/>
    <p:sldId id="308" r:id="rId8"/>
    <p:sldId id="309" r:id="rId9"/>
    <p:sldId id="312" r:id="rId10"/>
    <p:sldId id="310" r:id="rId11"/>
    <p:sldId id="307" r:id="rId12"/>
    <p:sldId id="311" r:id="rId13"/>
    <p:sldId id="313" r:id="rId14"/>
    <p:sldId id="314" r:id="rId15"/>
    <p:sldId id="315" r:id="rId16"/>
    <p:sldId id="316" r:id="rId17"/>
    <p:sldId id="317" r:id="rId18"/>
    <p:sldId id="302" r:id="rId19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3"/>
            <p14:sldId id="305"/>
            <p14:sldId id="304"/>
            <p14:sldId id="306"/>
            <p14:sldId id="308"/>
            <p14:sldId id="309"/>
            <p14:sldId id="312"/>
            <p14:sldId id="310"/>
            <p14:sldId id="307"/>
            <p14:sldId id="311"/>
            <p14:sldId id="313"/>
            <p14:sldId id="314"/>
            <p14:sldId id="315"/>
            <p14:sldId id="316"/>
            <p14:sldId id="317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5/2/2017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5/2/2017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Etika světových náboženství</a:t>
            </a:r>
            <a:br>
              <a:rPr lang="cs-CZ" b="1" dirty="0"/>
            </a:b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>
                <a:solidFill>
                  <a:schemeClr val="tx2"/>
                </a:solidFill>
              </a:rPr>
              <a:t>Mgr. Zdenko Š Širka, ThD</a:t>
            </a:r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/>
              <a:t>Teologická etika 2</a:t>
            </a:r>
            <a:br>
              <a:rPr lang="cs-CZ" sz="2400"/>
            </a:br>
            <a:r>
              <a:rPr lang="cs-CZ" sz="240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Politický postoj: pevnost v pravdě (tzv. pasivní odpor) / pravda je cíl, nenásilí je nástroj</a:t>
            </a:r>
          </a:p>
          <a:p>
            <a:r>
              <a:rPr lang="cs-CZ" dirty="0"/>
              <a:t>Sociální poměry: kasty (knězi, bojovníci, obchodníci, sluhové), s tým spojené povinnosti, co s chudobou?</a:t>
            </a:r>
          </a:p>
          <a:p>
            <a:r>
              <a:rPr lang="cs-CZ" dirty="0"/>
              <a:t>Tolerantní Indie? Ani ne. </a:t>
            </a:r>
          </a:p>
        </p:txBody>
      </p:sp>
    </p:spTree>
    <p:extLst>
      <p:ext uri="{BB962C8B-B14F-4D97-AF65-F5344CB8AC3E}">
        <p14:creationId xmlns:p14="http://schemas.microsoft.com/office/powerpoint/2010/main" val="33867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4. Budhismus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Ne-teistické náboženství</a:t>
            </a:r>
          </a:p>
          <a:p>
            <a:r>
              <a:rPr lang="cs-CZ" dirty="0" err="1"/>
              <a:t>Sidhárta</a:t>
            </a:r>
            <a:r>
              <a:rPr lang="cs-CZ" dirty="0"/>
              <a:t> – příběh – osvícený</a:t>
            </a:r>
          </a:p>
          <a:p>
            <a:r>
              <a:rPr lang="cs-CZ" dirty="0"/>
              <a:t>Cíl: vykoupení z utrpení (</a:t>
            </a:r>
            <a:r>
              <a:rPr lang="cs-CZ" dirty="0" err="1"/>
              <a:t>nírvana</a:t>
            </a:r>
            <a:r>
              <a:rPr lang="cs-CZ" dirty="0"/>
              <a:t>), </a:t>
            </a:r>
            <a:r>
              <a:rPr lang="cs-CZ" dirty="0" err="1"/>
              <a:t>pomocou</a:t>
            </a:r>
            <a:r>
              <a:rPr lang="cs-CZ" dirty="0"/>
              <a:t>:</a:t>
            </a:r>
          </a:p>
          <a:p>
            <a:r>
              <a:rPr lang="cs-CZ" dirty="0" err="1"/>
              <a:t>vykúpenie</a:t>
            </a:r>
            <a:r>
              <a:rPr lang="cs-CZ" dirty="0"/>
              <a:t> z </a:t>
            </a:r>
            <a:r>
              <a:rPr lang="cs-CZ" dirty="0" err="1"/>
              <a:t>utrpenia</a:t>
            </a:r>
            <a:r>
              <a:rPr lang="cs-CZ" dirty="0"/>
              <a:t> (o nirvánu), </a:t>
            </a:r>
            <a:r>
              <a:rPr lang="cs-CZ" dirty="0" err="1"/>
              <a:t>čo</a:t>
            </a:r>
            <a:r>
              <a:rPr lang="cs-CZ" dirty="0"/>
              <a:t> dosahuje </a:t>
            </a:r>
            <a:r>
              <a:rPr lang="cs-CZ" dirty="0" err="1"/>
              <a:t>pomocou</a:t>
            </a:r>
            <a:r>
              <a:rPr lang="cs-CZ" dirty="0"/>
              <a:t> „</a:t>
            </a:r>
            <a:r>
              <a:rPr lang="cs-CZ" dirty="0" err="1"/>
              <a:t>štyroch</a:t>
            </a:r>
            <a:r>
              <a:rPr lang="cs-CZ" dirty="0"/>
              <a:t> vznešených </a:t>
            </a:r>
            <a:r>
              <a:rPr lang="cs-CZ" dirty="0" err="1"/>
              <a:t>právd</a:t>
            </a:r>
            <a:r>
              <a:rPr lang="cs-CZ" dirty="0"/>
              <a:t>“:</a:t>
            </a:r>
          </a:p>
          <a:p>
            <a:r>
              <a:rPr lang="pl-PL" dirty="0"/>
              <a:t>1. Všetko je utrpenie (dukha): „Narodenie je utrpenie, choroba je utrpenie, smrť je utrpenie“.</a:t>
            </a:r>
          </a:p>
          <a:p>
            <a:r>
              <a:rPr lang="cs-CZ" dirty="0"/>
              <a:t>2. </a:t>
            </a:r>
            <a:r>
              <a:rPr lang="cs-CZ" dirty="0" err="1"/>
              <a:t>Pôvod</a:t>
            </a:r>
            <a:r>
              <a:rPr lang="cs-CZ" dirty="0"/>
              <a:t> </a:t>
            </a:r>
            <a:r>
              <a:rPr lang="cs-CZ" dirty="0" err="1"/>
              <a:t>utrpenia</a:t>
            </a:r>
            <a:r>
              <a:rPr lang="cs-CZ" dirty="0"/>
              <a:t> je v </a:t>
            </a:r>
            <a:r>
              <a:rPr lang="cs-CZ" dirty="0" err="1"/>
              <a:t>žiadosti</a:t>
            </a:r>
            <a:r>
              <a:rPr lang="cs-CZ" dirty="0"/>
              <a:t> (</a:t>
            </a:r>
            <a:r>
              <a:rPr lang="cs-CZ" dirty="0" err="1"/>
              <a:t>tršna</a:t>
            </a:r>
            <a:r>
              <a:rPr lang="cs-CZ" dirty="0"/>
              <a:t>).</a:t>
            </a:r>
          </a:p>
          <a:p>
            <a:r>
              <a:rPr lang="cs-CZ" dirty="0"/>
              <a:t>3. </a:t>
            </a:r>
            <a:r>
              <a:rPr lang="cs-CZ" dirty="0" err="1"/>
              <a:t>Utrpenie</a:t>
            </a:r>
            <a:r>
              <a:rPr lang="cs-CZ" dirty="0"/>
              <a:t> </a:t>
            </a:r>
            <a:r>
              <a:rPr lang="cs-CZ" dirty="0" err="1"/>
              <a:t>sa</a:t>
            </a:r>
            <a:r>
              <a:rPr lang="cs-CZ" dirty="0"/>
              <a:t> ruší </a:t>
            </a:r>
            <a:r>
              <a:rPr lang="cs-CZ" dirty="0" err="1"/>
              <a:t>odstránením</a:t>
            </a:r>
            <a:r>
              <a:rPr lang="cs-CZ" dirty="0"/>
              <a:t> </a:t>
            </a:r>
            <a:r>
              <a:rPr lang="cs-CZ" dirty="0" err="1"/>
              <a:t>žiadosti</a:t>
            </a:r>
            <a:r>
              <a:rPr lang="cs-CZ" dirty="0"/>
              <a:t>.</a:t>
            </a:r>
          </a:p>
          <a:p>
            <a:r>
              <a:rPr lang="cs-CZ" dirty="0"/>
              <a:t>4. K </a:t>
            </a:r>
            <a:r>
              <a:rPr lang="cs-CZ" dirty="0" err="1"/>
              <a:t>odstráneniu</a:t>
            </a:r>
            <a:r>
              <a:rPr lang="cs-CZ" dirty="0"/>
              <a:t> </a:t>
            </a:r>
            <a:r>
              <a:rPr lang="cs-CZ" dirty="0" err="1"/>
              <a:t>utrpenia</a:t>
            </a:r>
            <a:r>
              <a:rPr lang="cs-CZ" dirty="0"/>
              <a:t> </a:t>
            </a:r>
            <a:r>
              <a:rPr lang="cs-CZ" dirty="0" err="1"/>
              <a:t>vedie</a:t>
            </a:r>
            <a:r>
              <a:rPr lang="cs-CZ" dirty="0"/>
              <a:t> </a:t>
            </a:r>
            <a:r>
              <a:rPr lang="cs-CZ" dirty="0" err="1"/>
              <a:t>osemdielna</a:t>
            </a:r>
            <a:r>
              <a:rPr lang="cs-CZ" dirty="0"/>
              <a:t> cesta, kde </a:t>
            </a:r>
            <a:r>
              <a:rPr lang="cs-CZ" dirty="0" err="1"/>
              <a:t>človek</a:t>
            </a:r>
            <a:r>
              <a:rPr lang="cs-CZ" dirty="0"/>
              <a:t> </a:t>
            </a:r>
            <a:r>
              <a:rPr lang="cs-CZ" dirty="0" err="1"/>
              <a:t>zvláda</a:t>
            </a:r>
            <a:r>
              <a:rPr lang="cs-CZ" dirty="0"/>
              <a:t>: názor· </a:t>
            </a:r>
            <a:r>
              <a:rPr lang="cs-CZ" dirty="0" err="1"/>
              <a:t>myslenie</a:t>
            </a:r>
            <a:r>
              <a:rPr lang="cs-CZ" dirty="0"/>
              <a:t>· </a:t>
            </a:r>
            <a:r>
              <a:rPr lang="cs-CZ" dirty="0" err="1"/>
              <a:t>reč</a:t>
            </a:r>
            <a:r>
              <a:rPr lang="cs-CZ" dirty="0"/>
              <a:t>· </a:t>
            </a:r>
            <a:r>
              <a:rPr lang="cs-CZ" dirty="0" err="1"/>
              <a:t>jednanie</a:t>
            </a:r>
            <a:r>
              <a:rPr lang="cs-CZ" dirty="0"/>
              <a:t>· </a:t>
            </a:r>
            <a:r>
              <a:rPr lang="cs-CZ" dirty="0" err="1"/>
              <a:t>živobytie</a:t>
            </a:r>
            <a:r>
              <a:rPr lang="cs-CZ" dirty="0"/>
              <a:t>· </a:t>
            </a:r>
            <a:r>
              <a:rPr lang="cs-CZ" dirty="0" err="1"/>
              <a:t>usilovanie</a:t>
            </a:r>
            <a:r>
              <a:rPr lang="cs-CZ" dirty="0"/>
              <a:t>· </a:t>
            </a:r>
            <a:r>
              <a:rPr lang="cs-CZ" dirty="0" err="1"/>
              <a:t>pozornosť</a:t>
            </a:r>
            <a:r>
              <a:rPr lang="cs-CZ" dirty="0"/>
              <a:t>· </a:t>
            </a:r>
            <a:r>
              <a:rPr lang="cs-CZ" dirty="0" err="1"/>
              <a:t>rozjímanie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04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„Budhistické patero“:</a:t>
            </a:r>
          </a:p>
          <a:p>
            <a:r>
              <a:rPr lang="cs-CZ" dirty="0"/>
              <a:t>· </a:t>
            </a:r>
            <a:r>
              <a:rPr lang="cs-CZ" dirty="0" err="1"/>
              <a:t>nezabíjať</a:t>
            </a:r>
            <a:r>
              <a:rPr lang="cs-CZ" dirty="0"/>
              <a:t> živé tvory</a:t>
            </a:r>
          </a:p>
          <a:p>
            <a:r>
              <a:rPr lang="cs-CZ" dirty="0"/>
              <a:t>· </a:t>
            </a:r>
            <a:r>
              <a:rPr lang="cs-CZ" dirty="0" err="1"/>
              <a:t>nekradnúť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necudzoložiť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neklamať</a:t>
            </a:r>
            <a:endParaRPr lang="cs-CZ" dirty="0"/>
          </a:p>
          <a:p>
            <a:r>
              <a:rPr lang="cs-CZ" dirty="0"/>
              <a:t>· </a:t>
            </a:r>
            <a:r>
              <a:rPr lang="cs-CZ" dirty="0" err="1"/>
              <a:t>nepiť</a:t>
            </a:r>
            <a:r>
              <a:rPr lang="cs-CZ" dirty="0"/>
              <a:t> opojné nápoje.</a:t>
            </a:r>
          </a:p>
          <a:p>
            <a:endParaRPr lang="cs-CZ" dirty="0"/>
          </a:p>
          <a:p>
            <a:r>
              <a:rPr lang="cs-CZ" dirty="0"/>
              <a:t>Vývoj: </a:t>
            </a:r>
            <a:r>
              <a:rPr lang="cs-CZ" dirty="0" err="1"/>
              <a:t>mahajánska</a:t>
            </a:r>
            <a:r>
              <a:rPr lang="cs-CZ" dirty="0"/>
              <a:t> etika – míň sobecká, cítí zodpovědnost i za utrpení celého lidství / spekulace o bozích </a:t>
            </a:r>
            <a:r>
              <a:rPr lang="cs-CZ" dirty="0" err="1"/>
              <a:t>Bodhisatvach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380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50901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r>
              <a:rPr lang="cs-CZ" dirty="0" err="1"/>
              <a:t>přiroda</a:t>
            </a:r>
            <a:r>
              <a:rPr lang="cs-CZ" dirty="0"/>
              <a:t>: </a:t>
            </a:r>
            <a:r>
              <a:rPr lang="cs-CZ" dirty="0" err="1"/>
              <a:t>teravedský</a:t>
            </a:r>
            <a:r>
              <a:rPr lang="cs-CZ" dirty="0"/>
              <a:t> budhismus se moc nestará, pro </a:t>
            </a:r>
            <a:r>
              <a:rPr lang="cs-CZ" dirty="0" err="1"/>
              <a:t>mahajánský</a:t>
            </a:r>
            <a:r>
              <a:rPr lang="cs-CZ" dirty="0"/>
              <a:t> je příroda tak blízko jako vlastní osobnost, „nech jsou šťastné všechny tvory“</a:t>
            </a:r>
          </a:p>
          <a:p>
            <a:r>
              <a:rPr lang="cs-CZ" dirty="0"/>
              <a:t>Zvířata: zákaz zabíjení</a:t>
            </a:r>
          </a:p>
          <a:p>
            <a:r>
              <a:rPr lang="cs-CZ" dirty="0"/>
              <a:t>Vysoké ohodnocení manželů</a:t>
            </a:r>
          </a:p>
          <a:p>
            <a:r>
              <a:rPr lang="cs-CZ" dirty="0"/>
              <a:t>Sexualita: žádostivost je příčinou utrpení / askeze je cestou</a:t>
            </a:r>
          </a:p>
          <a:p>
            <a:r>
              <a:rPr lang="cs-CZ" dirty="0"/>
              <a:t>Buddha varoval před: spánkem , alkoholem a sexem</a:t>
            </a:r>
          </a:p>
          <a:p>
            <a:r>
              <a:rPr lang="cs-CZ" dirty="0" err="1"/>
              <a:t>Teravédský</a:t>
            </a:r>
            <a:r>
              <a:rPr lang="cs-CZ" dirty="0"/>
              <a:t> – celibát mnichů // </a:t>
            </a:r>
            <a:r>
              <a:rPr lang="cs-CZ" dirty="0" err="1"/>
              <a:t>mahajánský</a:t>
            </a:r>
            <a:r>
              <a:rPr lang="cs-CZ" dirty="0"/>
              <a:t> – </a:t>
            </a:r>
            <a:r>
              <a:rPr lang="cs-CZ" dirty="0" err="1"/>
              <a:t>pohl</a:t>
            </a:r>
            <a:r>
              <a:rPr lang="cs-CZ" dirty="0"/>
              <a:t>. akt jako obraz mystického spojení s božstvím</a:t>
            </a:r>
          </a:p>
          <a:p>
            <a:r>
              <a:rPr lang="cs-CZ" dirty="0"/>
              <a:t>Vysoké hodnocení práce</a:t>
            </a:r>
          </a:p>
          <a:p>
            <a:r>
              <a:rPr lang="cs-CZ" dirty="0"/>
              <a:t>Vojna: </a:t>
            </a:r>
            <a:r>
              <a:rPr lang="cs-CZ" dirty="0" err="1"/>
              <a:t>teravedský</a:t>
            </a:r>
            <a:r>
              <a:rPr lang="cs-CZ" dirty="0"/>
              <a:t> pacifismus, </a:t>
            </a:r>
            <a:r>
              <a:rPr lang="cs-CZ" dirty="0" err="1"/>
              <a:t>mahajána</a:t>
            </a:r>
            <a:r>
              <a:rPr lang="cs-CZ" dirty="0"/>
              <a:t> obranná vojna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826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</a:t>
            </a:r>
            <a:r>
              <a:rPr lang="cs-CZ" b="1" dirty="0" err="1"/>
              <a:t>Islam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Život a dílo Mohammada</a:t>
            </a:r>
          </a:p>
          <a:p>
            <a:r>
              <a:rPr lang="cs-CZ" dirty="0"/>
              <a:t>Formální principy:</a:t>
            </a:r>
          </a:p>
          <a:p>
            <a:pPr marL="0" indent="0">
              <a:buNone/>
            </a:pPr>
            <a:r>
              <a:rPr lang="cs-CZ" dirty="0"/>
              <a:t>          - Korán</a:t>
            </a:r>
          </a:p>
          <a:p>
            <a:pPr marL="0" indent="0">
              <a:buNone/>
            </a:pPr>
            <a:r>
              <a:rPr lang="cs-CZ" dirty="0"/>
              <a:t>	-  sunna a hadíth</a:t>
            </a:r>
          </a:p>
          <a:p>
            <a:pPr marL="0" indent="0">
              <a:buNone/>
            </a:pPr>
            <a:r>
              <a:rPr lang="cs-CZ" dirty="0"/>
              <a:t>	- právo</a:t>
            </a:r>
          </a:p>
          <a:p>
            <a:r>
              <a:rPr lang="cs-CZ" dirty="0"/>
              <a:t>Obsah: boří jedinost – proroci – život po smrti – předurčení a fatalismus </a:t>
            </a:r>
          </a:p>
        </p:txBody>
      </p:sp>
    </p:spTree>
    <p:extLst>
      <p:ext uri="{BB962C8B-B14F-4D97-AF65-F5344CB8AC3E}">
        <p14:creationId xmlns:p14="http://schemas.microsoft.com/office/powerpoint/2010/main" val="2323649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5 pilířů islámu: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šaháda - vyznání víry,</a:t>
            </a:r>
          </a:p>
          <a:p>
            <a:r>
              <a:rPr lang="cs-CZ" dirty="0"/>
              <a:t>salát - rituální modlitba,</a:t>
            </a:r>
          </a:p>
          <a:p>
            <a:r>
              <a:rPr lang="cs-CZ" dirty="0"/>
              <a:t>zakát - almužna, daň,</a:t>
            </a:r>
          </a:p>
          <a:p>
            <a:r>
              <a:rPr lang="cs-CZ" dirty="0"/>
              <a:t>saum - půst v měsíci ramadánu a</a:t>
            </a:r>
          </a:p>
          <a:p>
            <a:r>
              <a:rPr lang="cs-CZ" dirty="0"/>
              <a:t>hadždž - pouť do Mekky.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126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r>
              <a:rPr lang="cs-CZ" dirty="0"/>
              <a:t>Ekologické otázky?</a:t>
            </a:r>
          </a:p>
          <a:p>
            <a:r>
              <a:rPr lang="cs-CZ" dirty="0"/>
              <a:t>Manželství z lásky je samozřejmostí / středobod je výchova a plození dětí // víceženství?</a:t>
            </a:r>
          </a:p>
          <a:p>
            <a:r>
              <a:rPr lang="cs-CZ" dirty="0"/>
              <a:t>Sexualita: pozitivní, předchuť rajské blaženosti</a:t>
            </a:r>
          </a:p>
          <a:p>
            <a:r>
              <a:rPr lang="cs-CZ" dirty="0"/>
              <a:t>Rovnocennost muže a ženy?</a:t>
            </a:r>
          </a:p>
          <a:p>
            <a:r>
              <a:rPr lang="cs-CZ" dirty="0"/>
              <a:t>Politický postoj: islám jako politické náboženství</a:t>
            </a:r>
          </a:p>
          <a:p>
            <a:r>
              <a:rPr lang="cs-CZ" dirty="0"/>
              <a:t>Sociální poměry</a:t>
            </a:r>
          </a:p>
          <a:p>
            <a:r>
              <a:rPr lang="cs-CZ" dirty="0" err="1"/>
              <a:t>ďžihád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413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1. Náboženství vs. morálka</a:t>
            </a:r>
          </a:p>
          <a:p>
            <a:r>
              <a:rPr lang="cs-CZ" dirty="0"/>
              <a:t>2. Religionistické repetitorium</a:t>
            </a:r>
          </a:p>
          <a:p>
            <a:r>
              <a:rPr lang="cs-CZ" dirty="0"/>
              <a:t>3. Hinduismus</a:t>
            </a:r>
          </a:p>
          <a:p>
            <a:r>
              <a:rPr lang="cs-CZ" dirty="0"/>
              <a:t>4. Budhismus</a:t>
            </a:r>
          </a:p>
          <a:p>
            <a:r>
              <a:rPr lang="cs-CZ" dirty="0"/>
              <a:t>5. Islám</a:t>
            </a:r>
          </a:p>
        </p:txBody>
      </p:sp>
    </p:spTree>
    <p:extLst>
      <p:ext uri="{BB962C8B-B14F-4D97-AF65-F5344CB8AC3E}">
        <p14:creationId xmlns:p14="http://schemas.microsoft.com/office/powerpoint/2010/main" val="226601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Náboženství vs. morálka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Náboženství:  vztah s bohem</a:t>
            </a:r>
          </a:p>
          <a:p>
            <a:r>
              <a:rPr lang="cs-CZ" dirty="0"/>
              <a:t>Roviny: ontologická a morální</a:t>
            </a:r>
          </a:p>
          <a:p>
            <a:r>
              <a:rPr lang="cs-CZ" dirty="0"/>
              <a:t>Role zkušenosti</a:t>
            </a:r>
          </a:p>
          <a:p>
            <a:r>
              <a:rPr lang="cs-CZ" dirty="0"/>
              <a:t>Otázka: jaký náboženský smysl má </a:t>
            </a:r>
            <a:r>
              <a:rPr lang="cs-CZ" dirty="0" err="1"/>
              <a:t>dobré-zlé</a:t>
            </a:r>
            <a:r>
              <a:rPr lang="cs-CZ" dirty="0"/>
              <a:t> konání, když se zohlední, že </a:t>
            </a:r>
            <a:r>
              <a:rPr lang="cs-CZ" dirty="0" err="1"/>
              <a:t>štěstí-neštěstí</a:t>
            </a:r>
            <a:r>
              <a:rPr lang="cs-CZ" dirty="0"/>
              <a:t> není výsledkem mravného konání. </a:t>
            </a:r>
          </a:p>
          <a:p>
            <a:r>
              <a:rPr lang="cs-CZ" dirty="0" err="1"/>
              <a:t>Náb</a:t>
            </a:r>
            <a:r>
              <a:rPr lang="cs-CZ" dirty="0"/>
              <a:t>. morálka – důraz na hřích </a:t>
            </a:r>
          </a:p>
          <a:p>
            <a:r>
              <a:rPr lang="cs-CZ" dirty="0"/>
              <a:t>Ambivalence morálky: Bůh dopouští zlo / ve všem lze vybudovat vztah / dědičný hřích jako osud a ne vina</a:t>
            </a:r>
          </a:p>
          <a:p>
            <a:r>
              <a:rPr lang="cs-CZ" dirty="0"/>
              <a:t>Morálka jako přirozený fenomén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22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„</a:t>
            </a:r>
            <a:r>
              <a:rPr lang="cs-CZ" i="1" dirty="0"/>
              <a:t>Každá morálka má </a:t>
            </a:r>
            <a:r>
              <a:rPr lang="cs-CZ" i="1" dirty="0" err="1"/>
              <a:t>prednáboženský</a:t>
            </a:r>
            <a:r>
              <a:rPr lang="cs-CZ" i="1" dirty="0"/>
              <a:t> </a:t>
            </a:r>
            <a:r>
              <a:rPr lang="cs-CZ" i="1" dirty="0" err="1"/>
              <a:t>pôvod</a:t>
            </a:r>
            <a:r>
              <a:rPr lang="cs-CZ" dirty="0"/>
              <a:t>, </a:t>
            </a:r>
            <a:r>
              <a:rPr lang="cs-CZ" i="1" dirty="0"/>
              <a:t>je </a:t>
            </a:r>
            <a:r>
              <a:rPr lang="cs-CZ" i="1" dirty="0" err="1"/>
              <a:t>súčasťou</a:t>
            </a:r>
            <a:r>
              <a:rPr lang="cs-CZ" i="1" dirty="0"/>
              <a:t> </a:t>
            </a:r>
            <a:r>
              <a:rPr lang="cs-CZ" i="1" dirty="0" err="1"/>
              <a:t>našej</a:t>
            </a:r>
            <a:r>
              <a:rPr lang="cs-CZ" i="1" dirty="0"/>
              <a:t> </a:t>
            </a:r>
            <a:r>
              <a:rPr lang="cs-CZ" i="1" dirty="0" err="1"/>
              <a:t>biologickej</a:t>
            </a:r>
            <a:r>
              <a:rPr lang="cs-CZ" i="1" dirty="0"/>
              <a:t> výbavy</a:t>
            </a:r>
            <a:r>
              <a:rPr lang="cs-CZ" dirty="0"/>
              <a:t>. </a:t>
            </a:r>
            <a:r>
              <a:rPr lang="cs-CZ" i="1" dirty="0" err="1"/>
              <a:t>Zmysel</a:t>
            </a:r>
            <a:r>
              <a:rPr lang="cs-CZ" i="1" dirty="0"/>
              <a:t> </a:t>
            </a:r>
            <a:r>
              <a:rPr lang="cs-CZ" i="1" dirty="0" err="1"/>
              <a:t>pre</a:t>
            </a:r>
            <a:r>
              <a:rPr lang="cs-CZ" i="1" dirty="0"/>
              <a:t> morálku nám umožňuje </a:t>
            </a:r>
            <a:r>
              <a:rPr lang="cs-CZ" i="1" dirty="0" err="1"/>
              <a:t>žiť</a:t>
            </a:r>
            <a:r>
              <a:rPr lang="cs-CZ" i="1" dirty="0"/>
              <a:t> a </a:t>
            </a:r>
            <a:r>
              <a:rPr lang="cs-CZ" i="1" dirty="0" err="1"/>
              <a:t>orientovať</a:t>
            </a:r>
            <a:r>
              <a:rPr lang="cs-CZ" i="1" dirty="0"/>
              <a:t> </a:t>
            </a:r>
            <a:r>
              <a:rPr lang="cs-CZ" i="1" dirty="0" err="1"/>
              <a:t>sa</a:t>
            </a:r>
            <a:r>
              <a:rPr lang="cs-CZ" i="1" dirty="0"/>
              <a:t> v </a:t>
            </a:r>
            <a:r>
              <a:rPr lang="cs-CZ" i="1" dirty="0" err="1"/>
              <a:t>spoločnosti</a:t>
            </a:r>
            <a:r>
              <a:rPr lang="cs-CZ" dirty="0"/>
              <a:t>, </a:t>
            </a:r>
            <a:r>
              <a:rPr lang="cs-CZ" i="1" dirty="0" err="1"/>
              <a:t>podobne</a:t>
            </a:r>
            <a:r>
              <a:rPr lang="cs-CZ" dirty="0"/>
              <a:t>, </a:t>
            </a:r>
            <a:r>
              <a:rPr lang="cs-CZ" i="1" dirty="0" err="1"/>
              <a:t>ako</a:t>
            </a:r>
            <a:r>
              <a:rPr lang="cs-CZ" i="1" dirty="0"/>
              <a:t> nám </a:t>
            </a:r>
            <a:r>
              <a:rPr lang="cs-CZ" i="1" dirty="0" err="1"/>
              <a:t>zmysel</a:t>
            </a:r>
            <a:r>
              <a:rPr lang="cs-CZ" i="1" dirty="0"/>
              <a:t> </a:t>
            </a:r>
            <a:r>
              <a:rPr lang="cs-CZ" i="1" dirty="0" err="1"/>
              <a:t>pre</a:t>
            </a:r>
            <a:r>
              <a:rPr lang="cs-CZ" i="1" dirty="0"/>
              <a:t> </a:t>
            </a:r>
            <a:r>
              <a:rPr lang="cs-CZ" i="1" dirty="0" err="1"/>
              <a:t>perspektívu</a:t>
            </a:r>
            <a:r>
              <a:rPr lang="cs-CZ" i="1" dirty="0"/>
              <a:t> umožňuje </a:t>
            </a:r>
            <a:r>
              <a:rPr lang="cs-CZ" i="1" dirty="0" err="1"/>
              <a:t>žiť</a:t>
            </a:r>
            <a:r>
              <a:rPr lang="cs-CZ" i="1" dirty="0"/>
              <a:t> a </a:t>
            </a:r>
            <a:r>
              <a:rPr lang="cs-CZ" i="1" dirty="0" err="1"/>
              <a:t>orientovať</a:t>
            </a:r>
            <a:r>
              <a:rPr lang="cs-CZ" i="1" dirty="0"/>
              <a:t> </a:t>
            </a:r>
            <a:r>
              <a:rPr lang="cs-CZ" i="1" dirty="0" err="1"/>
              <a:t>sa</a:t>
            </a:r>
            <a:r>
              <a:rPr lang="cs-CZ" i="1" dirty="0"/>
              <a:t> v </a:t>
            </a:r>
            <a:r>
              <a:rPr lang="cs-CZ" i="1" dirty="0" err="1"/>
              <a:t>priestore</a:t>
            </a:r>
            <a:r>
              <a:rPr lang="cs-CZ" dirty="0"/>
              <a:t>. </a:t>
            </a:r>
            <a:r>
              <a:rPr lang="cs-CZ" i="1" dirty="0"/>
              <a:t>Morálka je to</a:t>
            </a:r>
            <a:r>
              <a:rPr lang="cs-CZ" dirty="0"/>
              <a:t>, </a:t>
            </a:r>
            <a:r>
              <a:rPr lang="cs-CZ" i="1" dirty="0" err="1"/>
              <a:t>čo</a:t>
            </a:r>
            <a:r>
              <a:rPr lang="cs-CZ" i="1" dirty="0"/>
              <a:t> drží </a:t>
            </a:r>
            <a:r>
              <a:rPr lang="cs-CZ" i="1" dirty="0" err="1"/>
              <a:t>spoločnosť</a:t>
            </a:r>
            <a:r>
              <a:rPr lang="cs-CZ" i="1" dirty="0"/>
              <a:t> </a:t>
            </a:r>
            <a:r>
              <a:rPr lang="cs-CZ" i="1" dirty="0" err="1"/>
              <a:t>pohromade</a:t>
            </a:r>
            <a:r>
              <a:rPr lang="cs-CZ" dirty="0"/>
              <a:t>. </a:t>
            </a:r>
            <a:r>
              <a:rPr lang="cs-CZ" i="1" dirty="0"/>
              <a:t>Život bez morálky je </a:t>
            </a:r>
            <a:r>
              <a:rPr lang="cs-CZ" i="1" dirty="0" err="1"/>
              <a:t>ako</a:t>
            </a:r>
            <a:r>
              <a:rPr lang="cs-CZ" i="1" dirty="0"/>
              <a:t> život mimo </a:t>
            </a:r>
            <a:r>
              <a:rPr lang="cs-CZ" i="1" dirty="0" err="1"/>
              <a:t>spoločnosti</a:t>
            </a:r>
            <a:r>
              <a:rPr lang="cs-CZ" dirty="0"/>
              <a:t>, </a:t>
            </a:r>
            <a:r>
              <a:rPr lang="cs-CZ" i="1" dirty="0"/>
              <a:t>taký život </a:t>
            </a:r>
            <a:r>
              <a:rPr lang="cs-CZ" i="1" dirty="0" err="1"/>
              <a:t>hádam</a:t>
            </a:r>
            <a:r>
              <a:rPr lang="cs-CZ" i="1" dirty="0"/>
              <a:t> ani </a:t>
            </a:r>
            <a:r>
              <a:rPr lang="cs-CZ" i="1" dirty="0" err="1"/>
              <a:t>nie</a:t>
            </a:r>
            <a:r>
              <a:rPr lang="cs-CZ" i="1" dirty="0"/>
              <a:t> je možný</a:t>
            </a:r>
            <a:r>
              <a:rPr lang="cs-CZ" dirty="0"/>
              <a:t>. </a:t>
            </a:r>
            <a:r>
              <a:rPr lang="cs-CZ" i="1" dirty="0" err="1"/>
              <a:t>Náboženstvo</a:t>
            </a:r>
            <a:r>
              <a:rPr lang="cs-CZ" i="1" dirty="0"/>
              <a:t> </a:t>
            </a:r>
            <a:r>
              <a:rPr lang="cs-CZ" i="1" dirty="0" err="1"/>
              <a:t>iba</a:t>
            </a:r>
            <a:r>
              <a:rPr lang="cs-CZ" i="1" dirty="0"/>
              <a:t> vybavilo naše </a:t>
            </a:r>
            <a:r>
              <a:rPr lang="cs-CZ" i="1" dirty="0" err="1"/>
              <a:t>morálne</a:t>
            </a:r>
            <a:r>
              <a:rPr lang="cs-CZ" i="1" dirty="0"/>
              <a:t> </a:t>
            </a:r>
            <a:r>
              <a:rPr lang="cs-CZ" i="1" dirty="0" err="1"/>
              <a:t>inštinkty</a:t>
            </a:r>
            <a:r>
              <a:rPr lang="cs-CZ" i="1" dirty="0"/>
              <a:t> </a:t>
            </a:r>
            <a:r>
              <a:rPr lang="cs-CZ" i="1" dirty="0" err="1"/>
              <a:t>pojmami</a:t>
            </a:r>
            <a:r>
              <a:rPr lang="cs-CZ" i="1" dirty="0"/>
              <a:t> a </a:t>
            </a:r>
            <a:r>
              <a:rPr lang="cs-CZ" i="1" dirty="0" err="1"/>
              <a:t>vtelilo</a:t>
            </a:r>
            <a:r>
              <a:rPr lang="cs-CZ" i="1" dirty="0"/>
              <a:t> </a:t>
            </a:r>
            <a:r>
              <a:rPr lang="cs-CZ" i="1" dirty="0" err="1"/>
              <a:t>ich</a:t>
            </a:r>
            <a:r>
              <a:rPr lang="cs-CZ" i="1" dirty="0"/>
              <a:t> do </a:t>
            </a:r>
            <a:r>
              <a:rPr lang="cs-CZ" i="1" dirty="0" err="1"/>
              <a:t>príbehov</a:t>
            </a:r>
            <a:r>
              <a:rPr lang="cs-CZ" i="1" dirty="0"/>
              <a:t> a </a:t>
            </a:r>
            <a:r>
              <a:rPr lang="cs-CZ" i="1" dirty="0" err="1"/>
              <a:t>mýtov</a:t>
            </a:r>
            <a:r>
              <a:rPr lang="cs-CZ" dirty="0"/>
              <a:t>. </a:t>
            </a:r>
            <a:r>
              <a:rPr lang="cs-CZ" i="1" dirty="0" err="1"/>
              <a:t>Morálny</a:t>
            </a:r>
            <a:r>
              <a:rPr lang="cs-CZ" i="1" dirty="0"/>
              <a:t> ateista je </a:t>
            </a:r>
            <a:r>
              <a:rPr lang="cs-CZ" i="1" dirty="0" err="1"/>
              <a:t>rovnako</a:t>
            </a:r>
            <a:r>
              <a:rPr lang="cs-CZ" i="1" dirty="0"/>
              <a:t> </a:t>
            </a:r>
            <a:r>
              <a:rPr lang="cs-CZ" i="1" dirty="0" err="1"/>
              <a:t>bežný</a:t>
            </a:r>
            <a:r>
              <a:rPr lang="cs-CZ" i="1" dirty="0"/>
              <a:t> </a:t>
            </a:r>
            <a:r>
              <a:rPr lang="cs-CZ" i="1" dirty="0" err="1"/>
              <a:t>zjav</a:t>
            </a:r>
            <a:r>
              <a:rPr lang="cs-CZ" i="1" dirty="0"/>
              <a:t> </a:t>
            </a:r>
            <a:r>
              <a:rPr lang="cs-CZ" i="1" dirty="0" err="1"/>
              <a:t>ako</a:t>
            </a:r>
            <a:r>
              <a:rPr lang="cs-CZ" i="1" dirty="0"/>
              <a:t> </a:t>
            </a:r>
            <a:r>
              <a:rPr lang="cs-CZ" i="1" dirty="0" err="1"/>
              <a:t>nemorálny</a:t>
            </a:r>
            <a:r>
              <a:rPr lang="cs-CZ" i="1" dirty="0"/>
              <a:t> teista</a:t>
            </a:r>
            <a:r>
              <a:rPr lang="cs-CZ" dirty="0"/>
              <a:t>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4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cs-CZ" dirty="0"/>
              <a:t>Předpokládá </a:t>
            </a:r>
            <a:r>
              <a:rPr lang="cs-CZ" b="1" dirty="0"/>
              <a:t>náboženství</a:t>
            </a:r>
            <a:r>
              <a:rPr lang="cs-CZ" dirty="0"/>
              <a:t> </a:t>
            </a:r>
            <a:r>
              <a:rPr lang="cs-CZ" u="sng" dirty="0"/>
              <a:t>morálku</a:t>
            </a:r>
            <a:r>
              <a:rPr lang="cs-CZ" dirty="0"/>
              <a:t> jako svůj základ?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Předpokládá </a:t>
            </a:r>
            <a:r>
              <a:rPr lang="cs-CZ" u="sng" dirty="0"/>
              <a:t>morálka</a:t>
            </a:r>
            <a:r>
              <a:rPr lang="cs-CZ" dirty="0"/>
              <a:t> </a:t>
            </a:r>
            <a:r>
              <a:rPr lang="cs-CZ" b="1" dirty="0"/>
              <a:t>náboženství</a:t>
            </a:r>
            <a:r>
              <a:rPr lang="cs-CZ" dirty="0"/>
              <a:t> jako svůj základ?</a:t>
            </a:r>
          </a:p>
        </p:txBody>
      </p:sp>
    </p:spTree>
    <p:extLst>
      <p:ext uri="{BB962C8B-B14F-4D97-AF65-F5344CB8AC3E}">
        <p14:creationId xmlns:p14="http://schemas.microsoft.com/office/powerpoint/2010/main" val="186202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Etika hinduizmu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/>
          <a:lstStyle/>
          <a:p>
            <a:r>
              <a:rPr lang="cs-CZ" dirty="0"/>
              <a:t>Kdo je hinduista?</a:t>
            </a:r>
          </a:p>
          <a:p>
            <a:r>
              <a:rPr lang="cs-CZ" dirty="0"/>
              <a:t>Mnohost rozdílných proudů / hinduista-Ind? / inkluzívní absolutnost (mnoho jmen, jeden bůh)</a:t>
            </a:r>
          </a:p>
          <a:p>
            <a:r>
              <a:rPr lang="cs-CZ" dirty="0"/>
              <a:t>Bohové</a:t>
            </a:r>
          </a:p>
          <a:p>
            <a:r>
              <a:rPr lang="cs-CZ" dirty="0"/>
              <a:t>Rozdělení (</a:t>
            </a:r>
            <a:r>
              <a:rPr lang="cs-CZ" dirty="0" err="1"/>
              <a:t>Aria</a:t>
            </a:r>
            <a:r>
              <a:rPr lang="cs-CZ" dirty="0"/>
              <a:t> </a:t>
            </a:r>
            <a:r>
              <a:rPr lang="cs-CZ" dirty="0" err="1"/>
              <a:t>Samaj</a:t>
            </a:r>
            <a:r>
              <a:rPr lang="cs-CZ" dirty="0"/>
              <a:t>, </a:t>
            </a:r>
            <a:r>
              <a:rPr lang="cs-CZ" dirty="0" err="1"/>
              <a:t>Brahma</a:t>
            </a:r>
            <a:r>
              <a:rPr lang="cs-CZ" dirty="0"/>
              <a:t> </a:t>
            </a:r>
            <a:r>
              <a:rPr lang="cs-CZ" dirty="0" err="1"/>
              <a:t>Samaj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874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>
            <a:normAutofit/>
          </a:bodyPr>
          <a:lstStyle/>
          <a:p>
            <a:r>
              <a:rPr lang="cs-CZ" dirty="0" err="1"/>
              <a:t>Mahatma</a:t>
            </a:r>
            <a:r>
              <a:rPr lang="cs-CZ" dirty="0"/>
              <a:t> </a:t>
            </a:r>
            <a:r>
              <a:rPr lang="cs-CZ" dirty="0" err="1"/>
              <a:t>Gandhi</a:t>
            </a:r>
            <a:r>
              <a:rPr lang="cs-CZ" dirty="0"/>
              <a:t> a nenásilný odpor:</a:t>
            </a:r>
          </a:p>
          <a:p>
            <a:endParaRPr lang="cs-CZ" dirty="0"/>
          </a:p>
          <a:p>
            <a:r>
              <a:rPr lang="sk-SK" dirty="0"/>
              <a:t>● Nenásilie znamená </a:t>
            </a:r>
            <a:r>
              <a:rPr lang="sk-SK" dirty="0" err="1"/>
              <a:t>sebaočistenie</a:t>
            </a:r>
            <a:r>
              <a:rPr lang="sk-SK" dirty="0"/>
              <a:t>, ako je to len ľudsky možné. </a:t>
            </a:r>
            <a:endParaRPr lang="cs-CZ" dirty="0"/>
          </a:p>
          <a:p>
            <a:r>
              <a:rPr lang="sk-SK" dirty="0"/>
              <a:t>● Nenásilnej akcii zodpovedá presvedčujúca moc, ktorá je tým väčšia, čí väčšie je zrieknutie sa. </a:t>
            </a:r>
            <a:endParaRPr lang="cs-CZ" dirty="0"/>
          </a:p>
          <a:p>
            <a:r>
              <a:rPr lang="sk-SK" dirty="0"/>
              <a:t>● Nenásilie je bez výnimky nadradené násiliu. </a:t>
            </a:r>
            <a:endParaRPr lang="cs-CZ" dirty="0"/>
          </a:p>
          <a:p>
            <a:r>
              <a:rPr lang="sk-SK" dirty="0"/>
              <a:t>● Nenásilie nemôže byť porazené, kým násilie musí byť. </a:t>
            </a:r>
            <a:endParaRPr lang="cs-CZ" dirty="0"/>
          </a:p>
          <a:p>
            <a:r>
              <a:rPr lang="sk-SK" dirty="0"/>
              <a:t>● Nenásilie istotne dosiahne víťazstvo – ak sa o víťazstve môže hovoriť tam, kde sa neusiluje o porážku.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4708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0087" y="1268760"/>
            <a:ext cx="8229600" cy="4937760"/>
          </a:xfrm>
        </p:spPr>
        <p:txBody>
          <a:bodyPr>
            <a:normAutofit/>
          </a:bodyPr>
          <a:lstStyle/>
          <a:p>
            <a:r>
              <a:rPr lang="cs-CZ" dirty="0" err="1"/>
              <a:t>Védismus</a:t>
            </a:r>
            <a:r>
              <a:rPr lang="cs-CZ" dirty="0"/>
              <a:t> – bráhmanismus – hinduismus</a:t>
            </a:r>
          </a:p>
          <a:p>
            <a:r>
              <a:rPr lang="cs-CZ" dirty="0" err="1"/>
              <a:t>Brahman</a:t>
            </a:r>
            <a:r>
              <a:rPr lang="cs-CZ" dirty="0"/>
              <a:t> jako všemocná síla, která proniká svět, </a:t>
            </a:r>
            <a:r>
              <a:rPr lang="cs-CZ" dirty="0" err="1"/>
              <a:t>atman</a:t>
            </a:r>
            <a:r>
              <a:rPr lang="cs-CZ" dirty="0"/>
              <a:t> jako oživující prvek všech bytostí // Koloběh putování po smrti – </a:t>
            </a:r>
            <a:r>
              <a:rPr lang="cs-CZ" dirty="0" err="1"/>
              <a:t>samsara</a:t>
            </a:r>
            <a:r>
              <a:rPr lang="cs-CZ" dirty="0"/>
              <a:t> (5 </a:t>
            </a:r>
            <a:r>
              <a:rPr lang="cs-CZ" dirty="0" err="1"/>
              <a:t>ríší</a:t>
            </a:r>
            <a:r>
              <a:rPr lang="cs-CZ" dirty="0"/>
              <a:t>) // cíl je zbavit se putování, když „</a:t>
            </a:r>
            <a:r>
              <a:rPr lang="cs-CZ" dirty="0" err="1"/>
              <a:t>atman</a:t>
            </a:r>
            <a:r>
              <a:rPr lang="cs-CZ" dirty="0"/>
              <a:t> je </a:t>
            </a:r>
            <a:r>
              <a:rPr lang="cs-CZ" dirty="0" err="1"/>
              <a:t>brahman</a:t>
            </a:r>
            <a:r>
              <a:rPr lang="cs-CZ" dirty="0"/>
              <a:t>“.</a:t>
            </a:r>
          </a:p>
          <a:p>
            <a:r>
              <a:rPr lang="cs-CZ" dirty="0"/>
              <a:t>Koloběh je příčinou utrpení, život bez bráhmana je nebytí a utrpení / vykoupení je jenom skrze poznání a splynutí </a:t>
            </a:r>
            <a:r>
              <a:rPr lang="cs-CZ" dirty="0" err="1"/>
              <a:t>atman</a:t>
            </a:r>
            <a:r>
              <a:rPr lang="cs-CZ" dirty="0"/>
              <a:t> s </a:t>
            </a:r>
            <a:r>
              <a:rPr lang="cs-CZ" dirty="0" err="1"/>
              <a:t>brahman</a:t>
            </a:r>
            <a:r>
              <a:rPr lang="cs-CZ" dirty="0"/>
              <a:t>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959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10209" y="1174507"/>
            <a:ext cx="8229600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Konkrétní etika:</a:t>
            </a:r>
          </a:p>
          <a:p>
            <a:endParaRPr lang="cs-CZ" dirty="0"/>
          </a:p>
          <a:p>
            <a:r>
              <a:rPr lang="cs-CZ" dirty="0"/>
              <a:t>Příroda (příroda a člověk jsou součástí vesmíru): Zem jako Matka… objímaní stromů</a:t>
            </a:r>
          </a:p>
          <a:p>
            <a:r>
              <a:rPr lang="cs-CZ" dirty="0"/>
              <a:t>Zvířata: symboly bohů a oběti pro bohy (už ne) / kráva</a:t>
            </a:r>
          </a:p>
          <a:p>
            <a:r>
              <a:rPr lang="cs-CZ" dirty="0"/>
              <a:t>Manželství:  od monogamii a promiskuity k zákazu mimomanželského styku, manželství dětí a spálení vdov.</a:t>
            </a:r>
          </a:p>
          <a:p>
            <a:r>
              <a:rPr lang="cs-CZ" dirty="0"/>
              <a:t>Sexualita:  4 cíle života</a:t>
            </a:r>
          </a:p>
          <a:p>
            <a:pPr marL="0" indent="0">
              <a:buNone/>
            </a:pPr>
            <a:r>
              <a:rPr lang="cs-CZ" dirty="0"/>
              <a:t>	dharma – náboženský zákon, </a:t>
            </a:r>
            <a:r>
              <a:rPr lang="cs-CZ" dirty="0" err="1"/>
              <a:t>ktorý</a:t>
            </a:r>
            <a:r>
              <a:rPr lang="cs-CZ" dirty="0"/>
              <a:t> je </a:t>
            </a:r>
            <a:r>
              <a:rPr lang="cs-CZ" dirty="0" err="1"/>
              <a:t>základom</a:t>
            </a:r>
            <a:r>
              <a:rPr lang="cs-CZ" dirty="0"/>
              <a:t> života,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artha</a:t>
            </a:r>
            <a:r>
              <a:rPr lang="cs-CZ" dirty="0"/>
              <a:t> – </a:t>
            </a:r>
            <a:r>
              <a:rPr lang="cs-CZ" dirty="0" err="1"/>
              <a:t>majetok</a:t>
            </a:r>
            <a:r>
              <a:rPr lang="cs-CZ" dirty="0"/>
              <a:t>, </a:t>
            </a:r>
            <a:r>
              <a:rPr lang="cs-CZ" dirty="0" err="1"/>
              <a:t>ktorý</a:t>
            </a:r>
            <a:r>
              <a:rPr lang="cs-CZ" dirty="0"/>
              <a:t> uspokojuje </a:t>
            </a:r>
            <a:r>
              <a:rPr lang="cs-CZ" dirty="0" err="1"/>
              <a:t>túžbu</a:t>
            </a:r>
            <a:r>
              <a:rPr lang="cs-CZ" dirty="0"/>
              <a:t> po </a:t>
            </a:r>
            <a:r>
              <a:rPr lang="cs-CZ" dirty="0" err="1"/>
              <a:t>vlastnení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kama</a:t>
            </a:r>
            <a:r>
              <a:rPr lang="cs-CZ" dirty="0"/>
              <a:t> – </a:t>
            </a:r>
            <a:r>
              <a:rPr lang="cs-CZ" dirty="0" err="1"/>
              <a:t>pôžitok</a:t>
            </a:r>
            <a:r>
              <a:rPr lang="cs-CZ" dirty="0"/>
              <a:t>, </a:t>
            </a:r>
            <a:r>
              <a:rPr lang="cs-CZ" dirty="0" err="1"/>
              <a:t>ktorý</a:t>
            </a:r>
            <a:r>
              <a:rPr lang="cs-CZ" dirty="0"/>
              <a:t> </a:t>
            </a:r>
            <a:r>
              <a:rPr lang="cs-CZ" dirty="0" err="1"/>
              <a:t>sprostredkúva</a:t>
            </a:r>
            <a:r>
              <a:rPr lang="cs-CZ" dirty="0"/>
              <a:t> </a:t>
            </a:r>
            <a:r>
              <a:rPr lang="cs-CZ" dirty="0" err="1"/>
              <a:t>pohlavná</a:t>
            </a:r>
            <a:r>
              <a:rPr lang="cs-CZ" dirty="0"/>
              <a:t> rozkoš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err="1"/>
              <a:t>mokša</a:t>
            </a:r>
            <a:r>
              <a:rPr lang="cs-CZ" dirty="0"/>
              <a:t> – spása, </a:t>
            </a:r>
            <a:r>
              <a:rPr lang="cs-CZ" dirty="0" err="1"/>
              <a:t>ktorá</a:t>
            </a:r>
            <a:r>
              <a:rPr lang="cs-CZ" dirty="0"/>
              <a:t> </a:t>
            </a:r>
            <a:r>
              <a:rPr lang="cs-CZ" dirty="0" err="1"/>
              <a:t>prináša</a:t>
            </a:r>
            <a:r>
              <a:rPr lang="cs-CZ" dirty="0"/>
              <a:t> </a:t>
            </a:r>
            <a:r>
              <a:rPr lang="cs-CZ" dirty="0" err="1"/>
              <a:t>vyslobodenie</a:t>
            </a:r>
            <a:r>
              <a:rPr lang="cs-CZ" dirty="0"/>
              <a:t> </a:t>
            </a:r>
            <a:r>
              <a:rPr lang="cs-CZ" dirty="0" err="1"/>
              <a:t>človeka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8941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730</Words>
  <Application>Microsoft Office PowerPoint</Application>
  <PresentationFormat>Předvádění na obrazovce (4:3)</PresentationFormat>
  <Paragraphs>108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Bookman Old Style</vt:lpstr>
      <vt:lpstr>Calibri</vt:lpstr>
      <vt:lpstr>Gill Sans MT</vt:lpstr>
      <vt:lpstr>Wingdings</vt:lpstr>
      <vt:lpstr>Wingdings 3</vt:lpstr>
      <vt:lpstr>Původ</vt:lpstr>
      <vt:lpstr>Etika světových náboženství  </vt:lpstr>
      <vt:lpstr>Obsah:</vt:lpstr>
      <vt:lpstr>1. Náboženství vs. morálka</vt:lpstr>
      <vt:lpstr>Prezentace aplikace PowerPoint</vt:lpstr>
      <vt:lpstr>Prezentace aplikace PowerPoint</vt:lpstr>
      <vt:lpstr>3. Etika hinduizmu</vt:lpstr>
      <vt:lpstr>Prezentace aplikace PowerPoint</vt:lpstr>
      <vt:lpstr>Prezentace aplikace PowerPoint</vt:lpstr>
      <vt:lpstr>Prezentace aplikace PowerPoint</vt:lpstr>
      <vt:lpstr>Prezentace aplikace PowerPoint</vt:lpstr>
      <vt:lpstr>4. Budhismus</vt:lpstr>
      <vt:lpstr>Prezentace aplikace PowerPoint</vt:lpstr>
      <vt:lpstr>Prezentace aplikace PowerPoint</vt:lpstr>
      <vt:lpstr>5. Islam</vt:lpstr>
      <vt:lpstr>Prezentace aplikace PowerPoint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2017-05-01T23:15:41Z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