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6" r:id="rId3"/>
    <p:sldId id="278" r:id="rId4"/>
    <p:sldId id="279" r:id="rId5"/>
    <p:sldId id="280" r:id="rId6"/>
    <p:sldId id="287" r:id="rId7"/>
    <p:sldId id="281" r:id="rId8"/>
    <p:sldId id="283" r:id="rId9"/>
    <p:sldId id="284" r:id="rId10"/>
    <p:sldId id="285" r:id="rId11"/>
    <p:sldId id="286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60C2EB-A4BA-40AF-96D1-026BB258080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39F48E2-5B79-4DC7-B410-554FB58700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628F99-C600-420A-B54B-D9F86905266B}" type="slidenum">
              <a:rPr lang="cs-CZ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0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825ECE1-C9D6-4F96-AF97-A327EE182CA9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11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C3D1F-1D03-4DE4-8EF0-232519FE70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E5A1-B9EB-439D-8830-395C7138E593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18803-F406-4A09-86B9-C97252AC8E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Rovnoramenný trojúhelník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římá spojovací čára 14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9EDA2-9F17-4022-8DB5-6D8FCBF77908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9B7D9-C566-43CE-A44D-CACCD1394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8A524-E823-4AC4-A701-2179C3A7CEAC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F711-4461-4D3B-8BED-2CAC24A9C2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1B8E-8977-4D3F-82A9-8340EA4DD38C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8B36E-753A-467E-BAE5-6F0D6883D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1F38-2235-4CC6-80C2-DFE3DA3E1FD0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043F0-2BA9-4DF7-82E0-6E77F0918E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F764F-A4CD-4553-BCEA-24587246915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85BCD-4209-49AF-AE94-225EA7644E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F0E67-B936-40DF-8607-666E42D999AE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6DB5C-D4F5-4C55-9C1E-85EECF5C6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Rovnoramenný trojúhelník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072C-01B1-45D6-AFDB-8DA8CCB09FF2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006A9-F3ED-4CD1-ADF5-D9745D88C2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Rovnoramenný trojúhelník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03F7-8C09-4DFE-9886-585385B4C2BE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EF715-02A6-4342-B324-B28EC8006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0AD8E-29AD-473E-A504-52DB95CF3F26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52939-263C-4222-9A88-32CDD4BD7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002C12-18F7-4BA8-97B0-7B6ED493D945}" type="datetimeFigureOut">
              <a:rPr lang="cs-CZ"/>
              <a:pPr>
                <a:defRPr/>
              </a:pPr>
              <a:t>5.12.2017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4D4A4F-9F46-4068-85D1-798D08017D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32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16" r:id="rId4"/>
    <p:sldLayoutId id="2147483717" r:id="rId5"/>
    <p:sldLayoutId id="2147483721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 na přechodnou dobu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i="1" u="sng" dirty="0"/>
              <a:t>Školní děti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Práce s traumatem, změnou, nutno hovořit s dětmi o nich, co se děje, co bylo. Naslouchat, zpracovávat dle informací doprovázejícího profesionála. </a:t>
            </a:r>
          </a:p>
          <a:p>
            <a:pPr eaLnBrk="1" hangingPunct="1"/>
            <a:r>
              <a:rPr lang="cs-CZ" smtClean="0"/>
              <a:t>Pěstoun má také právo na služby a péči.</a:t>
            </a:r>
          </a:p>
          <a:p>
            <a:pPr eaLnBrk="1" hangingPunct="1"/>
            <a:r>
              <a:rPr lang="cs-CZ" smtClean="0"/>
              <a:t>Pěstoun mluví o tom, co je teď, co bude. I když se zdá, že to dítě nechce slyšet, nebo že neposlouchá.</a:t>
            </a:r>
          </a:p>
          <a:p>
            <a:pPr eaLnBrk="1" hangingPunct="1"/>
            <a:r>
              <a:rPr lang="cs-CZ" smtClean="0"/>
              <a:t>Když se pěstoun dozví, kam děti půjdou postupně individuálně (ale ne sám) připravuje dítě na odchod. Vypráví mu o nové rodině, povzbuzuje jej. Pěstoun může ukázat svůj smutek, současně realisticky ukazuje své možnosti .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Závěrem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Přechod PPNPD na dlouhodobou pěstounskou péči není problémem, pokud nejsou jiní „zájemci“ o dítě. Měl by být však překážkou pro další práci jako pěstouna na přechodnou dobu.</a:t>
            </a:r>
          </a:p>
          <a:p>
            <a:pPr eaLnBrk="1" hangingPunct="1"/>
            <a:r>
              <a:rPr lang="cs-CZ" i="1" smtClean="0"/>
              <a:t>Pěstoun (npd) neuzdravuje, ale léčí.</a:t>
            </a:r>
            <a:endParaRPr lang="cs-CZ" smtClean="0"/>
          </a:p>
          <a:p>
            <a:pPr eaLnBrk="1" hangingPunct="1"/>
            <a:r>
              <a:rPr lang="cs-CZ" i="1" smtClean="0"/>
              <a:t>Pěstoun (npd) poskytuje domov a srdce tady a teď.</a:t>
            </a:r>
            <a:endParaRPr lang="cs-CZ" smtClean="0"/>
          </a:p>
          <a:p>
            <a:pPr eaLnBrk="1" hangingPunct="1"/>
            <a:r>
              <a:rPr lang="cs-CZ" i="1" smtClean="0"/>
              <a:t>Pěstoun (npd) ukazuje jiné možnosti života v rodině, poskytuje korekci.</a:t>
            </a:r>
            <a:endParaRPr lang="cs-CZ" smtClean="0"/>
          </a:p>
          <a:p>
            <a:pPr eaLnBrk="1" hangingPunct="1"/>
            <a:r>
              <a:rPr lang="cs-CZ" i="1" smtClean="0"/>
              <a:t>Pěstoun (npd) neovlivní další osud dítěte.</a:t>
            </a: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PPPD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cs-CZ" dirty="0" smtClean="0"/>
              <a:t>Umožňuje dětem život v rodinném prostředí na přechodnou dobu, kdy:</a:t>
            </a:r>
          </a:p>
          <a:p>
            <a:pPr eaLnBrk="1" hangingPunct="1">
              <a:defRPr/>
            </a:pPr>
            <a:r>
              <a:rPr lang="cs-CZ" dirty="0" smtClean="0"/>
              <a:t>Rodiče ze závažných důvodů nemohou pečovat</a:t>
            </a:r>
          </a:p>
          <a:p>
            <a:pPr eaLnBrk="1" hangingPunct="1">
              <a:defRPr/>
            </a:pPr>
            <a:r>
              <a:rPr lang="cs-CZ" dirty="0" smtClean="0"/>
              <a:t>Čeká se na souhlas rodiče s osvojením</a:t>
            </a:r>
          </a:p>
          <a:p>
            <a:pPr eaLnBrk="1" hangingPunct="1">
              <a:defRPr/>
            </a:pPr>
            <a:r>
              <a:rPr lang="cs-CZ" dirty="0" smtClean="0"/>
              <a:t>Čeká se na pravomocné rozhodnutí soudu, že není třeba souhlas rodiče s osvojením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PPPD trvá max.1 rok</a:t>
            </a:r>
          </a:p>
          <a:p>
            <a:pPr eaLnBrk="1" hangingPunct="1"/>
            <a:r>
              <a:rPr lang="cs-CZ" smtClean="0"/>
              <a:t>Dítě je svěřeno osobám v evidenci pěstounů pro PPPD</a:t>
            </a:r>
          </a:p>
          <a:p>
            <a:pPr eaLnBrk="1" hangingPunct="1"/>
            <a:r>
              <a:rPr lang="cs-CZ" smtClean="0"/>
              <a:t>Neprobíhá klasické zprostředkování PP</a:t>
            </a:r>
          </a:p>
          <a:p>
            <a:pPr eaLnBrk="1" hangingPunct="1"/>
            <a:r>
              <a:rPr lang="cs-CZ" smtClean="0"/>
              <a:t>Existuje zvláštní registr pěstounů pro PPPD</a:t>
            </a:r>
          </a:p>
          <a:p>
            <a:pPr eaLnBrk="1" hangingPunct="1"/>
            <a:r>
              <a:rPr lang="cs-CZ" smtClean="0"/>
              <a:t>Rozsah příprav je větší než u PP (72h)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Kritéria výběru pěstounů pro PPPD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Stabilní partnerský vztah (5 let), nebo vyrovnanost s životem bez partnera</a:t>
            </a:r>
          </a:p>
          <a:p>
            <a:pPr eaLnBrk="1" hangingPunct="1"/>
            <a:r>
              <a:rPr lang="cs-CZ" smtClean="0"/>
              <a:t>Max. 1x rozvedení</a:t>
            </a:r>
          </a:p>
          <a:p>
            <a:pPr eaLnBrk="1" hangingPunct="1"/>
            <a:r>
              <a:rPr lang="cs-CZ" smtClean="0"/>
              <a:t>Větší vlastní děti (min. 8-10 let)</a:t>
            </a:r>
          </a:p>
          <a:p>
            <a:pPr eaLnBrk="1" hangingPunct="1"/>
            <a:r>
              <a:rPr lang="cs-CZ" smtClean="0"/>
              <a:t>Dostatečná doba od příchodu posledního dítěte do rodiny (min. 2-3 roky)</a:t>
            </a:r>
          </a:p>
          <a:p>
            <a:pPr eaLnBrk="1" hangingPunct="1"/>
            <a:r>
              <a:rPr lang="cs-CZ" smtClean="0"/>
              <a:t>Kapacita rodiny (doporučeny max.3 děti)</a:t>
            </a:r>
          </a:p>
          <a:p>
            <a:pPr eaLnBrk="1" hangingPunct="1"/>
            <a:r>
              <a:rPr lang="cs-CZ" smtClean="0"/>
              <a:t>Jeden z pěstounů zůstává doma</a:t>
            </a:r>
          </a:p>
          <a:p>
            <a:pPr eaLnBrk="1" hangingPunct="1"/>
            <a:r>
              <a:rPr lang="cs-CZ" smtClean="0"/>
              <a:t>Přiměřená socio-ekonomická úroveň (bez dluhů, exekucí)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Osobnostní zralost, zkušenost, ale dostatek energie (doporučeno 28-65 let)</a:t>
            </a:r>
          </a:p>
          <a:p>
            <a:pPr eaLnBrk="1" hangingPunct="1"/>
            <a:r>
              <a:rPr lang="cs-CZ" smtClean="0"/>
              <a:t>Trestní bezúhonnost</a:t>
            </a:r>
          </a:p>
          <a:p>
            <a:pPr eaLnBrk="1" hangingPunct="1"/>
            <a:r>
              <a:rPr lang="cs-CZ" smtClean="0"/>
              <a:t>Vyloučení  osobnostní patologie, závislostí, členství v sektách apod.</a:t>
            </a:r>
          </a:p>
          <a:p>
            <a:pPr eaLnBrk="1" hangingPunct="1"/>
            <a:r>
              <a:rPr lang="cs-CZ" smtClean="0"/>
              <a:t>Osobnostní předpoklady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Pěstoun vs. Pěstoun </a:t>
            </a:r>
            <a:r>
              <a:rPr lang="cs-CZ" smtClean="0"/>
              <a:t>na přechodnou </a:t>
            </a:r>
            <a:r>
              <a:rPr lang="cs-CZ" dirty="0" smtClean="0"/>
              <a:t>dobu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Role pěstouna v PPPD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Probíhají dva základní procesy (formování vztahu - VAZBA x zvládání TRAUMATU) vedle sebe, což může činit problémy.</a:t>
            </a:r>
          </a:p>
          <a:p>
            <a:pPr eaLnBrk="1" hangingPunct="1"/>
            <a:r>
              <a:rPr lang="cs-CZ" smtClean="0"/>
              <a:t>Pěstoun doprovází dítě, naslouchá, sleduje jeho potřeby (odkládá svoje). Upřednostňuje dobro dítěte.</a:t>
            </a:r>
          </a:p>
          <a:p>
            <a:pPr eaLnBrk="1" hangingPunct="1"/>
            <a:r>
              <a:rPr lang="cs-CZ" smtClean="0"/>
              <a:t> Je důležitý, ale druhý.</a:t>
            </a:r>
          </a:p>
          <a:p>
            <a:pPr eaLnBrk="1" hangingPunct="1"/>
            <a:r>
              <a:rPr lang="cs-CZ" smtClean="0"/>
              <a:t>Provádí možná krizovou práci s dítětem.</a:t>
            </a:r>
          </a:p>
          <a:p>
            <a:pPr eaLnBrk="1" hangingPunct="1"/>
            <a:r>
              <a:rPr lang="cs-CZ" smtClean="0"/>
              <a:t>Komunikuje s dalšími pracovníky, možná „koordinuje“ jejich práci, hájí zájmy dítěte.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i="1" u="sng" dirty="0"/>
              <a:t>Malé děti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Pěstoun podporuje jejich schopnost vytvořit si vazbu na člověka. Podporuje všemi smysly (hlazením, houpáním, povídáním, očním kontaktem). Aktivně řeší zdravotní obtíže dítěte. Raduje se z dítěte, mluví k němu a ukazuje mu, že je rád, že se narodilo (možná je první člověk, který to tak cítí).</a:t>
            </a:r>
          </a:p>
          <a:p>
            <a:pPr eaLnBrk="1" hangingPunct="1"/>
            <a:r>
              <a:rPr lang="cs-CZ" smtClean="0"/>
              <a:t>Pořizuje záznamy o dítěti, fotky (bez dalších osob z rodiny). </a:t>
            </a:r>
          </a:p>
          <a:p>
            <a:pPr eaLnBrk="1" hangingPunct="1">
              <a:buFont typeface="Wingdings 3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i="1" u="sng" dirty="0"/>
              <a:t>Předškolní děti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cs-CZ" smtClean="0"/>
              <a:t>Pěstoun podporuje jejich schopnost vytvořit si vazbu na člověka, citlivě, ale stabilně. I když jej dítě odmítá, nebo nejeví o blízký vztah zájem (vystačí si samo), možná  diferenciální diagnostika, pokud by šlo o dítě s autismem je nutno jednat jinak. Pěstoun zpracovává možné odmítání dítěte, jeho např.impulzivní reakce. Staví hranice, ale dítě přijímá.</a:t>
            </a:r>
          </a:p>
          <a:p>
            <a:pPr eaLnBrk="1" hangingPunct="1"/>
            <a:r>
              <a:rPr lang="cs-CZ" b="1" smtClean="0"/>
              <a:t> Úkolem pěstouna není uzdravit dítě, ale poskytnout mu v současnosti domov.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Původ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</TotalTime>
  <Words>382</Words>
  <Application>Microsoft Office PowerPoint</Application>
  <PresentationFormat>Předvádění na obrazovce (4:3)</PresentationFormat>
  <Paragraphs>49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Gill Sans MT</vt:lpstr>
      <vt:lpstr>Wingdings 3</vt:lpstr>
      <vt:lpstr>Wingdings</vt:lpstr>
      <vt:lpstr>Calibri</vt:lpstr>
      <vt:lpstr>Původ</vt:lpstr>
      <vt:lpstr>PP na přechodnou dobu</vt:lpstr>
      <vt:lpstr>PPPD</vt:lpstr>
      <vt:lpstr>Snímek 3</vt:lpstr>
      <vt:lpstr>Kritéria výběru pěstounů pro PPPD</vt:lpstr>
      <vt:lpstr>Snímek 5</vt:lpstr>
      <vt:lpstr>Snímek 6</vt:lpstr>
      <vt:lpstr>Role pěstouna v PPPD</vt:lpstr>
      <vt:lpstr>Malé děti </vt:lpstr>
      <vt:lpstr>Předškolní děti </vt:lpstr>
      <vt:lpstr>Školní děti </vt:lpstr>
      <vt:lpstr>Závěrem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Nábor pěstounů, jejich výběr a hodnocení</dc:title>
  <dc:creator>pazlarova</dc:creator>
  <cp:lastModifiedBy>Hana Pazlarova</cp:lastModifiedBy>
  <cp:revision>14</cp:revision>
  <dcterms:created xsi:type="dcterms:W3CDTF">2012-03-03T17:08:52Z</dcterms:created>
  <dcterms:modified xsi:type="dcterms:W3CDTF">2017-12-05T14:14:53Z</dcterms:modified>
</cp:coreProperties>
</file>