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Obdélník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Obdélník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Obdélník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Rovnoramenný trojúhelník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ovnoramenný trojúhelník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ovnoramenný trojúhelník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BA651FC-864D-4F84-A3D7-302517D23CBB}" type="datetimeFigureOut">
              <a:rPr lang="cs-CZ" smtClean="0"/>
              <a:pPr/>
              <a:t>28.11.2017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866DA4E-893C-408D-B1BB-4EE23F2A02B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8" name="Přímá spojovací čára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Přímá spojovací čára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ovnoramenný trojúhelník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Příbuzenská pěstounská péče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Hana </a:t>
            </a:r>
            <a:r>
              <a:rPr lang="cs-CZ" dirty="0" err="1" smtClean="0"/>
              <a:t>Pazlarová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832351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Co očekávat od sociálního pracovníka?</a:t>
            </a:r>
          </a:p>
        </p:txBody>
      </p:sp>
      <p:sp>
        <p:nvSpPr>
          <p:cNvPr id="26627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8313" y="1773238"/>
            <a:ext cx="8229600" cy="4937125"/>
          </a:xfrm>
        </p:spPr>
        <p:txBody>
          <a:bodyPr>
            <a:normAutofit/>
          </a:bodyPr>
          <a:lstStyle/>
          <a:p>
            <a:r>
              <a:rPr lang="cs-CZ" altLang="cs-CZ" dirty="0" smtClean="0"/>
              <a:t>Je zodpovědný za plánování a realizaci kontaktu. </a:t>
            </a:r>
          </a:p>
          <a:p>
            <a:r>
              <a:rPr lang="cs-CZ" altLang="cs-CZ" dirty="0" smtClean="0"/>
              <a:t>Připravuje rodiče na úspěšný průběh kontaktu. </a:t>
            </a:r>
          </a:p>
          <a:p>
            <a:r>
              <a:rPr lang="cs-CZ" altLang="cs-CZ" dirty="0" smtClean="0"/>
              <a:t>Je oporou pěstounům při přípravě dítěte na kontakt a ideálně i v jeho průběhu.</a:t>
            </a:r>
          </a:p>
          <a:p>
            <a:r>
              <a:rPr lang="cs-CZ" altLang="cs-CZ" dirty="0" smtClean="0"/>
              <a:t>S rodiči vyhodnocuje průběh kontaktu, poskytuje jim zpětnou vazbu, aby návštěva měla pozitivní vliv na jejich vztah s dítětem a rodičovské kompetence</a:t>
            </a:r>
          </a:p>
          <a:p>
            <a:r>
              <a:rPr lang="cs-CZ" altLang="cs-CZ" dirty="0" smtClean="0"/>
              <a:t>Stejnou podporu nabízí i pěstounům resp. dítěti. </a:t>
            </a:r>
          </a:p>
          <a:p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xmlns="" val="3744760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/>
          <p:cNvSpPr>
            <a:spLocks noGrp="1"/>
          </p:cNvSpPr>
          <p:nvPr>
            <p:ph type="title"/>
          </p:nvPr>
        </p:nvSpPr>
        <p:spPr>
          <a:xfrm>
            <a:off x="468313" y="115888"/>
            <a:ext cx="76200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smtClean="0"/>
              <a:t>Jak mohou pěstouni podporovat kontakt?</a:t>
            </a:r>
          </a:p>
        </p:txBody>
      </p:sp>
      <p:sp>
        <p:nvSpPr>
          <p:cNvPr id="27651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68313" y="1484313"/>
            <a:ext cx="8229600" cy="4937125"/>
          </a:xfrm>
        </p:spPr>
        <p:txBody>
          <a:bodyPr>
            <a:normAutofit lnSpcReduction="10000"/>
          </a:bodyPr>
          <a:lstStyle/>
          <a:p>
            <a:r>
              <a:rPr lang="cs-CZ" altLang="cs-CZ" smtClean="0"/>
              <a:t>Nechat dítěti po ruce (u postele, na stolku) fotografie či jiné předměty spojené s rodiči, pokud dítě chce.</a:t>
            </a:r>
          </a:p>
          <a:p>
            <a:r>
              <a:rPr lang="cs-CZ" altLang="cs-CZ" smtClean="0"/>
              <a:t>Vytvořit fotoalbum pro rodiče o každodenním životě dítěte a významných událostech (narozeniny, výlety, sportovní utkání apod.).</a:t>
            </a:r>
          </a:p>
          <a:p>
            <a:r>
              <a:rPr lang="cs-CZ" altLang="cs-CZ" smtClean="0"/>
              <a:t>Poslat společně pohlednici rodičům k narozeninám nebo z prázdnin.</a:t>
            </a:r>
          </a:p>
          <a:p>
            <a:r>
              <a:rPr lang="cs-CZ" altLang="cs-CZ" smtClean="0"/>
              <a:t>Téma rodičů dítěte by nemělo být tabu. Dítě by se nemělo cítit provinile, pokud o rodičích hovoří.</a:t>
            </a:r>
          </a:p>
          <a:p>
            <a:r>
              <a:rPr lang="cs-CZ" altLang="cs-CZ" smtClean="0"/>
              <a:t>Pro všechny zúčastněné je výhodné budovat pozitivní obraz rodičů, alespoň v oblastech, kde je to možné. Negativní image rodičů ničemu nepomůže. 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7762275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mtClean="0"/>
              <a:t>Jak připravit dítě?</a:t>
            </a:r>
          </a:p>
        </p:txBody>
      </p:sp>
      <p:sp>
        <p:nvSpPr>
          <p:cNvPr id="2867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>
            <a:normAutofit/>
          </a:bodyPr>
          <a:lstStyle/>
          <a:p>
            <a:r>
              <a:rPr lang="cs-CZ" altLang="cs-CZ" smtClean="0"/>
              <a:t>Dítě by měl pěstoun dopředu upozornit, že se setkání blíží. </a:t>
            </a:r>
          </a:p>
          <a:p>
            <a:r>
              <a:rPr lang="cs-CZ" altLang="cs-CZ" smtClean="0"/>
              <a:t>Pokud je toho dítě schopné, měl by pěstoun s dítětem promluvit o jeho představě o setkání. </a:t>
            </a:r>
          </a:p>
          <a:p>
            <a:r>
              <a:rPr lang="cs-CZ" altLang="cs-CZ" smtClean="0"/>
              <a:t>Měl by dítěti připomenout pravidla domluvená v dohodě o kontaktech. </a:t>
            </a:r>
          </a:p>
          <a:p>
            <a:r>
              <a:rPr lang="cs-CZ" altLang="cs-CZ" smtClean="0"/>
              <a:t>Dítě může rodičům připravit malý dárek (obrázek, fotografii)</a:t>
            </a:r>
          </a:p>
          <a:p>
            <a:r>
              <a:rPr lang="cs-CZ" altLang="cs-CZ" smtClean="0"/>
              <a:t>Pokud se o to dítě zajímá, mělo by dostat pravdivou informaci o perspektivě jeho života v pěstounské rodině. </a:t>
            </a:r>
          </a:p>
        </p:txBody>
      </p:sp>
    </p:spTree>
    <p:extLst>
      <p:ext uri="{BB962C8B-B14F-4D97-AF65-F5344CB8AC3E}">
        <p14:creationId xmlns:p14="http://schemas.microsoft.com/office/powerpoint/2010/main" xmlns="" val="41040785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mtClean="0"/>
              <a:t>Jak podpořit dítě při kontaktu?</a:t>
            </a:r>
          </a:p>
        </p:txBody>
      </p:sp>
      <p:sp>
        <p:nvSpPr>
          <p:cNvPr id="29699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Kontakt je pozitivní událost</a:t>
            </a:r>
          </a:p>
          <a:p>
            <a:r>
              <a:rPr lang="cs-CZ" altLang="cs-CZ" smtClean="0"/>
              <a:t>Rodiče a děti si zaslouží čas a soukromí (pokud je to možné)</a:t>
            </a:r>
          </a:p>
          <a:p>
            <a:r>
              <a:rPr lang="cs-CZ" altLang="cs-CZ" smtClean="0"/>
              <a:t>Sdílet pocity pomáhá</a:t>
            </a:r>
          </a:p>
          <a:p>
            <a:r>
              <a:rPr lang="cs-CZ" altLang="cs-CZ" smtClean="0"/>
              <a:t>Projevit nelibé pocity je v pořádku</a:t>
            </a:r>
          </a:p>
          <a:p>
            <a:endParaRPr lang="cs-CZ" altLang="cs-CZ" smtClean="0"/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997555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cs-CZ" smtClean="0"/>
              <a:t>Možné problémy</a:t>
            </a:r>
          </a:p>
        </p:txBody>
      </p:sp>
      <p:sp>
        <p:nvSpPr>
          <p:cNvPr id="3072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r>
              <a:rPr lang="cs-CZ" altLang="cs-CZ" smtClean="0"/>
              <a:t>Rodiče nepřijdou, jak bylo domluveno</a:t>
            </a:r>
          </a:p>
          <a:p>
            <a:r>
              <a:rPr lang="cs-CZ" altLang="cs-CZ" smtClean="0"/>
              <a:t>Rodiče nedodržují smluvené časy nebo jiné podmínky</a:t>
            </a:r>
          </a:p>
          <a:p>
            <a:r>
              <a:rPr lang="cs-CZ" altLang="cs-CZ" smtClean="0"/>
              <a:t>Rodiče se dostaví ve stavu, který návštěvu problematizuje</a:t>
            </a:r>
          </a:p>
          <a:p>
            <a:r>
              <a:rPr lang="cs-CZ" altLang="cs-CZ" smtClean="0"/>
              <a:t>Rodiče kontakty narušují denní režim dítěte</a:t>
            </a:r>
          </a:p>
          <a:p>
            <a:endParaRPr lang="cs-CZ" altLang="cs-CZ" smtClean="0"/>
          </a:p>
          <a:p>
            <a:r>
              <a:rPr lang="cs-CZ" altLang="cs-CZ" smtClean="0"/>
              <a:t>Problémy s rodiči řeší sociální pracovník!</a:t>
            </a:r>
          </a:p>
        </p:txBody>
      </p:sp>
    </p:spTree>
    <p:extLst>
      <p:ext uri="{BB962C8B-B14F-4D97-AF65-F5344CB8AC3E}">
        <p14:creationId xmlns:p14="http://schemas.microsoft.com/office/powerpoint/2010/main" xmlns="" val="7512071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Obtížné 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Negativní emoce mezi pěstouny a rodiči</a:t>
            </a:r>
          </a:p>
          <a:p>
            <a:r>
              <a:rPr lang="cs-CZ" dirty="0" smtClean="0"/>
              <a:t>Společné bydlení pěstounů a rodičů</a:t>
            </a:r>
          </a:p>
          <a:p>
            <a:r>
              <a:rPr lang="cs-CZ" dirty="0" smtClean="0"/>
              <a:t>Snaha rodičů o nepřiměřené zásahy do péče</a:t>
            </a:r>
          </a:p>
          <a:p>
            <a:r>
              <a:rPr lang="cs-CZ" dirty="0" smtClean="0"/>
              <a:t>Obavy při návratu dítěte</a:t>
            </a:r>
          </a:p>
          <a:p>
            <a:r>
              <a:rPr lang="cs-CZ" dirty="0" smtClean="0"/>
              <a:t>Výchovné problémy</a:t>
            </a:r>
          </a:p>
          <a:p>
            <a:r>
              <a:rPr lang="cs-CZ" dirty="0" smtClean="0"/>
              <a:t>Dospívání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658532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Obsah semináře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Výhody a rizika příbuzenské PP</a:t>
            </a:r>
          </a:p>
          <a:p>
            <a:r>
              <a:rPr lang="cs-CZ" dirty="0" smtClean="0"/>
              <a:t>Prarodiče a další příbuzní jako pěstouni</a:t>
            </a:r>
          </a:p>
          <a:p>
            <a:r>
              <a:rPr lang="cs-CZ" dirty="0" smtClean="0"/>
              <a:t>Příprava dítěte na umístění v příbuzenské PP</a:t>
            </a:r>
          </a:p>
          <a:p>
            <a:r>
              <a:rPr lang="cs-CZ" dirty="0" smtClean="0"/>
              <a:t>Adaptace dítěte </a:t>
            </a:r>
          </a:p>
          <a:p>
            <a:r>
              <a:rPr lang="cs-CZ" dirty="0" smtClean="0"/>
              <a:t>Adaptace pěstounů</a:t>
            </a:r>
          </a:p>
          <a:p>
            <a:r>
              <a:rPr lang="cs-CZ" dirty="0" smtClean="0"/>
              <a:t>Plán podpory příbuzenské PP</a:t>
            </a:r>
          </a:p>
          <a:p>
            <a:r>
              <a:rPr lang="cs-CZ" dirty="0" smtClean="0"/>
              <a:t>Kontakt dítěte s rodiči</a:t>
            </a:r>
          </a:p>
          <a:p>
            <a:r>
              <a:rPr lang="cs-CZ" dirty="0" smtClean="0"/>
              <a:t>Obtížné situace v příbuzenské PP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352308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Příbuzenská PP v číslech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sz="quarter" idx="1"/>
          </p:nvPr>
        </p:nvGraphicFramePr>
        <p:xfrm>
          <a:off x="395288" y="1844675"/>
          <a:ext cx="7321552" cy="28349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5612"/>
                <a:gridCol w="1523985"/>
                <a:gridCol w="1523985"/>
                <a:gridCol w="1523985"/>
                <a:gridCol w="1523985"/>
              </a:tblGrid>
              <a:tr h="370956"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Celkem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Prarodiče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Jiní příbuzní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Cizí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</a:tr>
              <a:tr h="640281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Počet</a:t>
                      </a:r>
                      <a:r>
                        <a:rPr lang="cs-CZ" sz="1800" baseline="0" dirty="0" smtClean="0"/>
                        <a:t> pěstounů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11417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5640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1796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3822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</a:tr>
              <a:tr h="640281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Údaje k 31.12.2013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endParaRPr lang="cs-CZ" sz="180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b="1" baseline="0" dirty="0" smtClean="0"/>
                        <a:t>50 %</a:t>
                      </a:r>
                      <a:endParaRPr lang="cs-CZ" sz="1800" b="1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16 %</a:t>
                      </a:r>
                      <a:endParaRPr lang="cs-CZ" sz="1800" b="1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b="1" dirty="0" smtClean="0"/>
                        <a:t>34 %</a:t>
                      </a:r>
                      <a:endParaRPr lang="cs-CZ" sz="1800" b="1" dirty="0"/>
                    </a:p>
                  </a:txBody>
                  <a:tcPr marL="91439" marR="91439" marT="45734" marB="45734"/>
                </a:tc>
              </a:tr>
              <a:tr h="370956"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Zdroj: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/>
                        <a:t>Roční výkaz o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aseline="0" dirty="0" smtClean="0"/>
                        <a:t>výkonu SPOD 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za rok 2013 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  <a:tc>
                  <a:txBody>
                    <a:bodyPr/>
                    <a:lstStyle/>
                    <a:p>
                      <a:r>
                        <a:rPr lang="cs-CZ" sz="1800" dirty="0" smtClean="0"/>
                        <a:t>MPSV</a:t>
                      </a:r>
                      <a:endParaRPr lang="cs-CZ" sz="1800" dirty="0"/>
                    </a:p>
                  </a:txBody>
                  <a:tcPr marL="91439" marR="91439" marT="45734" marB="45734"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67544" y="5157192"/>
            <a:ext cx="7272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= velký úkol pro pracovníky podporující rodinu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xmlns="" val="399949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dirty="0" smtClean="0"/>
              <a:t>Výhody a rizika</a:t>
            </a:r>
            <a:endParaRPr lang="cs-CZ" dirty="0"/>
          </a:p>
        </p:txBody>
      </p:sp>
      <p:sp>
        <p:nvSpPr>
          <p:cNvPr id="2560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Pro dítě</a:t>
            </a:r>
          </a:p>
          <a:p>
            <a:pPr eaLnBrk="1" hangingPunct="1"/>
            <a:r>
              <a:rPr lang="cs-CZ" altLang="cs-CZ" smtClean="0"/>
              <a:t>Pro pěstouny</a:t>
            </a:r>
          </a:p>
          <a:p>
            <a:pPr eaLnBrk="1" hangingPunct="1"/>
            <a:r>
              <a:rPr lang="cs-CZ" altLang="cs-CZ" smtClean="0"/>
              <a:t>Pro rodiče</a:t>
            </a:r>
          </a:p>
          <a:p>
            <a:pPr eaLnBrk="1" hangingPunct="1"/>
            <a:r>
              <a:rPr lang="cs-CZ" altLang="cs-CZ" smtClean="0"/>
              <a:t>Pro pracovníka</a:t>
            </a:r>
          </a:p>
        </p:txBody>
      </p:sp>
    </p:spTree>
    <p:extLst>
      <p:ext uri="{BB962C8B-B14F-4D97-AF65-F5344CB8AC3E}">
        <p14:creationId xmlns:p14="http://schemas.microsoft.com/office/powerpoint/2010/main" xmlns="" val="305446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Příbuzní jako pěstouni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Prarodiče</a:t>
            </a:r>
          </a:p>
          <a:p>
            <a:r>
              <a:rPr lang="cs-CZ" dirty="0" smtClean="0"/>
              <a:t>Sourozenci</a:t>
            </a:r>
          </a:p>
          <a:p>
            <a:r>
              <a:rPr lang="cs-CZ" dirty="0" smtClean="0"/>
              <a:t>Další příbuzní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4235970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Příprava a adaptace dítěte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Známé prostředí, známí lidé</a:t>
            </a:r>
          </a:p>
          <a:p>
            <a:pPr marL="0" indent="0">
              <a:buNone/>
            </a:pPr>
            <a:r>
              <a:rPr lang="cs-CZ" dirty="0" smtClean="0"/>
              <a:t>x</a:t>
            </a:r>
          </a:p>
          <a:p>
            <a:pPr marL="0" indent="0">
              <a:buNone/>
            </a:pPr>
            <a:r>
              <a:rPr lang="cs-CZ" dirty="0" smtClean="0"/>
              <a:t>Změna kontextu, změna rolí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914394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Adaptace pěstouna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Rozhodnutí pod vlivem vnějších okolností</a:t>
            </a:r>
          </a:p>
          <a:p>
            <a:r>
              <a:rPr lang="cs-CZ" dirty="0" smtClean="0"/>
              <a:t>Často velmi rychle, chybí čas na přípravu</a:t>
            </a:r>
          </a:p>
          <a:p>
            <a:pPr marL="0" indent="0">
              <a:buNone/>
            </a:pPr>
            <a:r>
              <a:rPr lang="cs-CZ" dirty="0" smtClean="0"/>
              <a:t>=</a:t>
            </a:r>
          </a:p>
          <a:p>
            <a:r>
              <a:rPr lang="cs-CZ" dirty="0" smtClean="0"/>
              <a:t>Krizová situace</a:t>
            </a:r>
          </a:p>
          <a:p>
            <a:r>
              <a:rPr lang="cs-CZ" dirty="0" smtClean="0"/>
              <a:t>Potřeba specifické podpory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69180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Specifika plánu podpory pro příbuzenskou PP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Podpora ve výchově dětí – prarodiče, sourozenci</a:t>
            </a:r>
          </a:p>
          <a:p>
            <a:r>
              <a:rPr lang="cs-CZ" dirty="0" smtClean="0"/>
              <a:t>Motivace ke vzdělávání</a:t>
            </a:r>
          </a:p>
          <a:p>
            <a:r>
              <a:rPr lang="cs-CZ" dirty="0" smtClean="0"/>
              <a:t>Podpora otevřenosti ke spolupráci</a:t>
            </a:r>
          </a:p>
          <a:p>
            <a:r>
              <a:rPr lang="cs-CZ" dirty="0" smtClean="0"/>
              <a:t>Praktická pomoc (dávky, škola, zdraví…)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16350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 s rodiči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Výhody a nevýhody kontaktu v příbuzenské PP</a:t>
            </a:r>
          </a:p>
          <a:p>
            <a:r>
              <a:rPr lang="cs-CZ" dirty="0" smtClean="0"/>
              <a:t>Není kontakt jako kontakt – zvážení formy kontaktu</a:t>
            </a:r>
          </a:p>
          <a:p>
            <a:r>
              <a:rPr lang="cs-CZ" dirty="0" smtClean="0"/>
              <a:t>Dohoda o kontaktu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519082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ůvod">
  <a:themeElements>
    <a:clrScheme name="Původ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Původ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ůvod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49</TotalTime>
  <Words>368</Words>
  <Application>Microsoft Office PowerPoint</Application>
  <PresentationFormat>Předvádění na obrazovce (4:3)</PresentationFormat>
  <Paragraphs>97</Paragraphs>
  <Slides>15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Původ</vt:lpstr>
      <vt:lpstr>Příbuzenská pěstounská péče</vt:lpstr>
      <vt:lpstr>Obsah semináře</vt:lpstr>
      <vt:lpstr>Příbuzenská PP v číslech</vt:lpstr>
      <vt:lpstr>Výhody a rizika</vt:lpstr>
      <vt:lpstr>Příbuzní jako pěstouni</vt:lpstr>
      <vt:lpstr>Příprava a adaptace dítěte</vt:lpstr>
      <vt:lpstr>Adaptace pěstouna</vt:lpstr>
      <vt:lpstr>Specifika plánu podpory pro příbuzenskou PP</vt:lpstr>
      <vt:lpstr>Kontakt s rodiči</vt:lpstr>
      <vt:lpstr>Co očekávat od sociálního pracovníka?</vt:lpstr>
      <vt:lpstr>Jak mohou pěstouni podporovat kontakt?</vt:lpstr>
      <vt:lpstr>Jak připravit dítě?</vt:lpstr>
      <vt:lpstr>Jak podpořit dítě při kontaktu?</vt:lpstr>
      <vt:lpstr>Možné problémy</vt:lpstr>
      <vt:lpstr>Obtížné situace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Příbuzenská pěstounská péče</dc:title>
  <dc:creator>pc</dc:creator>
  <cp:lastModifiedBy>Hana Pazlarova</cp:lastModifiedBy>
  <cp:revision>6</cp:revision>
  <dcterms:created xsi:type="dcterms:W3CDTF">2014-08-14T08:39:50Z</dcterms:created>
  <dcterms:modified xsi:type="dcterms:W3CDTF">2017-11-28T14:27:15Z</dcterms:modified>
</cp:coreProperties>
</file>