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543B7E-DBAC-48A4-B302-76752E8DF708}" type="datetimeFigureOut">
              <a:rPr lang="cs-CZ" smtClean="0"/>
              <a:t>14.11.2017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827F108-5DF6-45C1-AE0F-707737E89298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Náhradní rodinná péče 6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Práva a povinnosti pěstounů, dohody o výkonu PP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cs-CZ" sz="2000" b="1" dirty="0"/>
              <a:t>(2)</a:t>
            </a:r>
            <a:r>
              <a:rPr lang="cs-CZ" sz="2000" dirty="0"/>
              <a:t> Výše státního příspěvku na výkon pěstounské péče činí</a:t>
            </a:r>
          </a:p>
          <a:p>
            <a:r>
              <a:rPr lang="cs-CZ" sz="2000" b="1" dirty="0"/>
              <a:t>a)</a:t>
            </a:r>
            <a:r>
              <a:rPr lang="cs-CZ" sz="2000" dirty="0"/>
              <a:t> </a:t>
            </a:r>
            <a:r>
              <a:rPr lang="cs-CZ" sz="2000" b="1" dirty="0"/>
              <a:t>48000 Kč za kalendářní rok</a:t>
            </a:r>
            <a:r>
              <a:rPr lang="cs-CZ" sz="2000" dirty="0"/>
              <a:t>, pokud pravomocné správní rozhodnutí nebo dohoda o výkonu pěstounské péče trvaly po celý kalendářní rok,</a:t>
            </a:r>
          </a:p>
          <a:p>
            <a:r>
              <a:rPr lang="cs-CZ" sz="2000" b="1" dirty="0"/>
              <a:t>b)</a:t>
            </a:r>
            <a:r>
              <a:rPr lang="cs-CZ" sz="2000" dirty="0"/>
              <a:t> částku, odpovídající jedné dvanáctině z částky uvedené v písmenu a), a to za každý kalendářní měsíc nebo jeho část v rámci kalendářního roku, v němž existovalo pravomocné správní rozhodnutí, nebo trvala dohoda o výkonu pěstounské péče.</a:t>
            </a:r>
          </a:p>
          <a:p>
            <a:r>
              <a:rPr lang="cs-CZ" sz="2000" b="1" dirty="0"/>
              <a:t>(3)</a:t>
            </a:r>
            <a:r>
              <a:rPr lang="cs-CZ" sz="2000" dirty="0"/>
              <a:t> O přiznání státního příspěvku na výkon pěstounské péče rozhoduje krajská pobočka </a:t>
            </a:r>
            <a:r>
              <a:rPr lang="cs-CZ" sz="2000" b="1" dirty="0"/>
              <a:t>Úřadu práce</a:t>
            </a:r>
            <a:r>
              <a:rPr lang="cs-CZ" sz="2000" dirty="0"/>
              <a:t>, v jejímž obvodu se nachází sídlo nebo místo trvalého pobytu žadatele. O přiznání státního příspěvku na výkon pěstounské péče se rozhoduje </a:t>
            </a:r>
            <a:r>
              <a:rPr lang="cs-CZ" sz="2000" b="1" dirty="0"/>
              <a:t>na základě </a:t>
            </a:r>
            <a:r>
              <a:rPr lang="cs-CZ" sz="2000" b="1" dirty="0" smtClean="0"/>
              <a:t>žádosti</a:t>
            </a:r>
            <a:r>
              <a:rPr lang="cs-CZ" sz="2000" dirty="0" smtClean="0"/>
              <a:t>…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723417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Čerpání státního příspěvku na výkon PP </a:t>
            </a:r>
            <a:r>
              <a:rPr lang="cs-CZ" sz="1400" dirty="0"/>
              <a:t>I</a:t>
            </a:r>
            <a:r>
              <a:rPr lang="cs-CZ" sz="1400" dirty="0" smtClean="0"/>
              <a:t>nstrukce náměstkyně ministra pro ochranu práv dětí a sociální začleňování č. 14/2014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sz="2800" dirty="0" smtClean="0"/>
              <a:t>Kontroluje Úřad práce</a:t>
            </a:r>
          </a:p>
          <a:p>
            <a:r>
              <a:rPr lang="cs-CZ" sz="2800" dirty="0" smtClean="0"/>
              <a:t>Náklady vždy v čase a místě obvyklé</a:t>
            </a:r>
          </a:p>
          <a:p>
            <a:r>
              <a:rPr lang="cs-CZ" sz="2800" dirty="0" smtClean="0"/>
              <a:t>Za </a:t>
            </a:r>
            <a:r>
              <a:rPr lang="cs-CZ" sz="2800" b="1" dirty="0" smtClean="0"/>
              <a:t>uznatelné náklady </a:t>
            </a:r>
            <a:r>
              <a:rPr lang="cs-CZ" sz="2800" dirty="0" smtClean="0"/>
              <a:t>jsou považovány zejména:</a:t>
            </a:r>
          </a:p>
          <a:p>
            <a:r>
              <a:rPr lang="cs-CZ" sz="2800" dirty="0" smtClean="0"/>
              <a:t>Náklady související s poskytováním poradenství, sledováním výkonu PP, pomoc při kontaktu s rodiči, zajištění místa  asistence, uzavírání dohod o PP</a:t>
            </a:r>
          </a:p>
          <a:p>
            <a:r>
              <a:rPr lang="cs-CZ" sz="2800" dirty="0" smtClean="0"/>
              <a:t>Náklady při zajištění krátkodobé péče. Mohou zajišťovat i příbuzní. Úplatu lze poskytnout, pokud nesdílejí s osobou pečující společnou domácnost. Zpravidla osobní náklady, poměrná část provozních nákladů, hodinová nebo denní sazba.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642534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Náklady spojené se zajištěním celodenní péče v rozsahu min.14 dnů u dětí straších 2 let (dovolená). Mzdové náklady, provoz…V případě nákupu služby (tábor, pobyt) </a:t>
            </a:r>
            <a:r>
              <a:rPr lang="cs-CZ" sz="2800" b="1" dirty="0" smtClean="0"/>
              <a:t>účastnický poplatek</a:t>
            </a:r>
            <a:r>
              <a:rPr lang="cs-CZ" sz="2800" dirty="0" smtClean="0"/>
              <a:t>. </a:t>
            </a:r>
          </a:p>
          <a:p>
            <a:r>
              <a:rPr lang="cs-CZ" sz="2800" dirty="0" smtClean="0"/>
              <a:t>Náklady na odbornou pomoc min. 1x za 6měs. – zaměstnanec příjemce, nebo jiný odborník, náklady </a:t>
            </a:r>
            <a:r>
              <a:rPr lang="cs-CZ" sz="2800" b="1" dirty="0" smtClean="0"/>
              <a:t>konzultace dítěti i pěstounovi</a:t>
            </a:r>
          </a:p>
          <a:p>
            <a:r>
              <a:rPr lang="cs-CZ" sz="2800" dirty="0" smtClean="0"/>
              <a:t>Náklady na zvyšování znalostí a dovedností. Pro pěstouny </a:t>
            </a:r>
            <a:r>
              <a:rPr lang="cs-CZ" sz="2800" b="1" dirty="0" smtClean="0"/>
              <a:t>bezplatné.</a:t>
            </a:r>
            <a:r>
              <a:rPr lang="cs-CZ" sz="2800" dirty="0" smtClean="0"/>
              <a:t> Náklady lektorů, doprava, pronájem, materiál, občerstvení, odborná literatura. V případě vícedenních akcí ubytování pěstounů a dětí.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2378195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Náklady související s </a:t>
            </a:r>
            <a:r>
              <a:rPr lang="cs-CZ" sz="2800" b="1" dirty="0" smtClean="0"/>
              <a:t>podporou kontaktu s rodinou </a:t>
            </a:r>
            <a:r>
              <a:rPr lang="cs-CZ" sz="2800" dirty="0" smtClean="0"/>
              <a:t>– příprava pěstounů, dětí, rodičů nebo jiných blízkých osob, náklady na asistenci, přiměřeně, prostory (vstupy). V odůvodněných případech náklady na dopravu dítěte a doprovázející osoby ke kontaktu. </a:t>
            </a:r>
          </a:p>
          <a:p>
            <a:r>
              <a:rPr lang="cs-CZ" sz="2800" b="1" dirty="0" smtClean="0"/>
              <a:t>Další náklady </a:t>
            </a:r>
            <a:r>
              <a:rPr lang="cs-CZ" sz="2800" dirty="0" smtClean="0"/>
              <a:t>– osobní výdaje, cestovní výdaje, vzdělávání a supervize zaměstnanců, provozní výdaje, věcné výdaje.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2016400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Role sociálního pracovníka</a:t>
            </a:r>
            <a:endParaRPr lang="cs-CZ" dirty="0"/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Jaká je role SP vůči dítěti?</a:t>
            </a:r>
          </a:p>
          <a:p>
            <a:pPr eaLnBrk="1" hangingPunct="1"/>
            <a:r>
              <a:rPr lang="cs-CZ" altLang="cs-CZ" smtClean="0"/>
              <a:t>Jaká je role SP vůči žadatelům?</a:t>
            </a:r>
          </a:p>
          <a:p>
            <a:pPr eaLnBrk="1" hangingPunct="1"/>
            <a:r>
              <a:rPr lang="cs-CZ" altLang="cs-CZ" smtClean="0"/>
              <a:t>Jaká je role SP vůči pěstounům?</a:t>
            </a:r>
          </a:p>
          <a:p>
            <a:pPr eaLnBrk="1" hangingPunct="1"/>
            <a:r>
              <a:rPr lang="cs-CZ" altLang="cs-CZ" smtClean="0"/>
              <a:t>Jaká je role SP vůči rodinám dětí v PP?</a:t>
            </a:r>
          </a:p>
          <a:p>
            <a:pPr eaLnBrk="1" hangingPunct="1"/>
            <a:r>
              <a:rPr lang="cs-CZ" altLang="cs-CZ" smtClean="0"/>
              <a:t>Jaká je role SP vůči třetím stranám (škola, zdravotníci, další odborníci)?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Role sociálního pracovníka</a:t>
            </a:r>
            <a:endParaRPr lang="cs-CZ" dirty="0"/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altLang="cs-CZ" dirty="0" smtClean="0"/>
              <a:t>Vyhledává děti </a:t>
            </a:r>
          </a:p>
          <a:p>
            <a:pPr eaLnBrk="1" hangingPunct="1"/>
            <a:r>
              <a:rPr lang="cs-CZ" altLang="cs-CZ" dirty="0" smtClean="0"/>
              <a:t>Vyhledává osoby vhodné stát se pěstouny</a:t>
            </a:r>
          </a:p>
          <a:p>
            <a:pPr eaLnBrk="1" hangingPunct="1"/>
            <a:r>
              <a:rPr lang="cs-CZ" altLang="cs-CZ" dirty="0" smtClean="0"/>
              <a:t>Vede spisovou dokumentaci </a:t>
            </a:r>
          </a:p>
          <a:p>
            <a:pPr eaLnBrk="1" hangingPunct="1"/>
            <a:r>
              <a:rPr lang="cs-CZ" altLang="cs-CZ" dirty="0" smtClean="0"/>
              <a:t>Může se podílet na přípravě pěstounů a jejich dalším vzdělávání</a:t>
            </a:r>
          </a:p>
          <a:p>
            <a:pPr eaLnBrk="1" hangingPunct="1"/>
            <a:r>
              <a:rPr lang="cs-CZ" altLang="cs-CZ" dirty="0" smtClean="0"/>
              <a:t>Uzavírá dohodu o </a:t>
            </a:r>
            <a:r>
              <a:rPr lang="cs-CZ" altLang="cs-CZ" dirty="0" smtClean="0"/>
              <a:t>výkonu pěstounské péče</a:t>
            </a:r>
            <a:endParaRPr lang="cs-CZ" altLang="cs-CZ" dirty="0" smtClean="0"/>
          </a:p>
          <a:p>
            <a:pPr eaLnBrk="1" hangingPunct="1"/>
            <a:r>
              <a:rPr lang="cs-CZ" altLang="cs-CZ" dirty="0" smtClean="0"/>
              <a:t>Vyhodnocuje situaci dítěte a sestavuje IPOD</a:t>
            </a:r>
          </a:p>
          <a:p>
            <a:pPr eaLnBrk="1" hangingPunct="1"/>
            <a:r>
              <a:rPr lang="cs-CZ" altLang="cs-CZ" dirty="0" smtClean="0"/>
              <a:t>Doprovází pěstounskou rodinu a dítě</a:t>
            </a:r>
          </a:p>
          <a:p>
            <a:pPr eaLnBrk="1" hangingPunct="1"/>
            <a:r>
              <a:rPr lang="cs-CZ" altLang="cs-CZ" dirty="0" smtClean="0"/>
              <a:t>Plánuje a realizuje kontakt dítěte v PP s rodinou</a:t>
            </a:r>
          </a:p>
          <a:p>
            <a:pPr eaLnBrk="1" hangingPunct="1"/>
            <a:r>
              <a:rPr lang="cs-CZ" altLang="cs-CZ" dirty="0" smtClean="0"/>
              <a:t>Plánuje a pomáhá s odchodem dítěte z PP</a:t>
            </a:r>
          </a:p>
          <a:p>
            <a:pPr eaLnBrk="1" hangingPunct="1"/>
            <a:r>
              <a:rPr lang="cs-CZ" altLang="cs-CZ" dirty="0" smtClean="0"/>
              <a:t>Poskytuje poradenství</a:t>
            </a:r>
          </a:p>
          <a:p>
            <a:pPr eaLnBrk="1" hangingPunct="1"/>
            <a:endParaRPr lang="cs-CZ" altLang="cs-CZ" dirty="0" smtClean="0"/>
          </a:p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Poradenství</a:t>
            </a:r>
            <a:endParaRPr lang="cs-CZ" dirty="0"/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eaLnBrk="1" hangingPunct="1">
              <a:buFont typeface="Arial" charset="0"/>
              <a:buNone/>
            </a:pPr>
            <a:r>
              <a:rPr lang="cs-CZ" altLang="cs-CZ" sz="1800" smtClean="0"/>
              <a:t>při řešení sociálních nebo psychických problémů,</a:t>
            </a:r>
            <a:br>
              <a:rPr lang="cs-CZ" altLang="cs-CZ" sz="1800" smtClean="0"/>
            </a:br>
            <a:r>
              <a:rPr lang="cs-CZ" altLang="cs-CZ" sz="1800" smtClean="0"/>
              <a:t/>
            </a:r>
            <a:br>
              <a:rPr lang="cs-CZ" altLang="cs-CZ" sz="1800" smtClean="0"/>
            </a:br>
            <a:r>
              <a:rPr lang="cs-CZ" altLang="cs-CZ" sz="1800" smtClean="0"/>
              <a:t>při řešení problémů souvisejících s péčí o dítě, zdravím dítěte a s výchovou dítěte,</a:t>
            </a:r>
            <a:br>
              <a:rPr lang="cs-CZ" altLang="cs-CZ" sz="1800" smtClean="0"/>
            </a:br>
            <a:r>
              <a:rPr lang="cs-CZ" altLang="cs-CZ" sz="1800" smtClean="0"/>
              <a:t/>
            </a:r>
            <a:br>
              <a:rPr lang="cs-CZ" altLang="cs-CZ" sz="1800" smtClean="0"/>
            </a:br>
            <a:r>
              <a:rPr lang="cs-CZ" altLang="cs-CZ" sz="1800" smtClean="0"/>
              <a:t>při zabezpečení péče o dítě se zdravotním postižením,</a:t>
            </a:r>
            <a:br>
              <a:rPr lang="cs-CZ" altLang="cs-CZ" sz="1800" smtClean="0"/>
            </a:br>
            <a:r>
              <a:rPr lang="cs-CZ" altLang="cs-CZ" sz="1800" smtClean="0"/>
              <a:t/>
            </a:r>
            <a:br>
              <a:rPr lang="cs-CZ" altLang="cs-CZ" sz="1800" smtClean="0"/>
            </a:br>
            <a:r>
              <a:rPr lang="cs-CZ" altLang="cs-CZ" sz="1800" smtClean="0"/>
              <a:t>v oblasti vzdělávání dítěte, při výběru a hodnocení možností další přípravy dítěte na budoucí povolání a při výběru vhodného zaměstnání,</a:t>
            </a:r>
            <a:br>
              <a:rPr lang="cs-CZ" altLang="cs-CZ" sz="1800" smtClean="0"/>
            </a:br>
            <a:r>
              <a:rPr lang="cs-CZ" altLang="cs-CZ" sz="1800" smtClean="0"/>
              <a:t/>
            </a:r>
            <a:br>
              <a:rPr lang="cs-CZ" altLang="cs-CZ" sz="1800" smtClean="0"/>
            </a:br>
            <a:r>
              <a:rPr lang="cs-CZ" altLang="cs-CZ" sz="1800" smtClean="0"/>
              <a:t>v oblasti nabídky kulturní, sportovní a jiné zájmové činnosti svěřeného dítěte,</a:t>
            </a:r>
            <a:br>
              <a:rPr lang="cs-CZ" altLang="cs-CZ" sz="1800" smtClean="0"/>
            </a:br>
            <a:r>
              <a:rPr lang="cs-CZ" altLang="cs-CZ" sz="1800" smtClean="0"/>
              <a:t/>
            </a:r>
            <a:br>
              <a:rPr lang="cs-CZ" altLang="cs-CZ" sz="1800" smtClean="0"/>
            </a:br>
            <a:r>
              <a:rPr lang="cs-CZ" altLang="cs-CZ" sz="1800" smtClean="0"/>
              <a:t>při uplatňování nároků osoby pečující nebo osoby v evidenci a svěřeného dítěte v oblasti nemocenského pojištění, důchodového pojištění, podpory v nezaměstnanosti a podpory při rekvalifikaci, státní sociální podpory, dávek pomoci v hmotné nouzi, dávek pro osoby se zdravotním postižením, veřejného zdravotního pojištění a při uplatňování jiných nároků a pohledávek,</a:t>
            </a:r>
            <a:br>
              <a:rPr lang="cs-CZ" altLang="cs-CZ" sz="1800" smtClean="0"/>
            </a:br>
            <a:r>
              <a:rPr lang="cs-CZ" altLang="cs-CZ" sz="1800" smtClean="0"/>
              <a:t/>
            </a:r>
            <a:br>
              <a:rPr lang="cs-CZ" altLang="cs-CZ" sz="1800" smtClean="0"/>
            </a:br>
            <a:endParaRPr lang="cs-CZ" altLang="cs-CZ" sz="18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při </a:t>
            </a:r>
            <a:r>
              <a:rPr lang="cs-CZ" dirty="0"/>
              <a:t>využívání sociálních služeb,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v </a:t>
            </a:r>
            <a:r>
              <a:rPr lang="cs-CZ" dirty="0"/>
              <a:t>období po přijetí dítěte do rodiny osoby pečující nebo osoby v evidenci,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v </a:t>
            </a:r>
            <a:r>
              <a:rPr lang="cs-CZ" dirty="0"/>
              <a:t>období návratu svěřeného dítěte do původní rodiny,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při </a:t>
            </a:r>
            <a:r>
              <a:rPr lang="cs-CZ" dirty="0"/>
              <a:t>přípravě svěřeného dítěte na odchod z náhradní rodinné péče a při zabezpečení bydlení pro svěřené dítě odcházející z náhradní rodinné péče, při poskytování pomoci dítěti při vyřizování úředních záležitostí, hledání zaměstnání, při hospodaření s finančními prostředky a řešení dalších otázek spojených se vstupem dítěte do samostatného života,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při </a:t>
            </a:r>
            <a:r>
              <a:rPr lang="cs-CZ" dirty="0"/>
              <a:t>jednání s rodiči nebo jinými osobami blízkými dítěti a při udržování a rozvíjení kontaktů dítěte s rodiči nebo jinými osobami blízkými,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při </a:t>
            </a:r>
            <a:r>
              <a:rPr lang="cs-CZ" dirty="0"/>
              <a:t>doplňování jejich odborných znalostí a dovedností.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Služby v NRP</a:t>
            </a:r>
            <a:endParaRPr lang="cs-CZ" dirty="0"/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Služby poskytované OSPOD x kontrolní funkce</a:t>
            </a:r>
          </a:p>
          <a:p>
            <a:pPr eaLnBrk="1" hangingPunct="1"/>
            <a:r>
              <a:rPr lang="cs-CZ" smtClean="0"/>
              <a:t>Služby poskytované krajem – poradenství, kontrolní fce</a:t>
            </a:r>
          </a:p>
          <a:p>
            <a:pPr eaLnBrk="1" hangingPunct="1"/>
            <a:r>
              <a:rPr lang="cs-CZ" smtClean="0"/>
              <a:t>Služby NNO – doprovázení, vzdělávání, poradenství, respitní péče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Služby pro NRP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Orgány nebo osoby pověřené k SPOD - dané zákonem – zprostředkování, příprava, doprovázení a poradenství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Příspěvkové organizace krajů resp. měst – </a:t>
            </a:r>
            <a:r>
              <a:rPr lang="cs-CZ" dirty="0" err="1" smtClean="0"/>
              <a:t>ped.psych</a:t>
            </a:r>
            <a:r>
              <a:rPr lang="cs-CZ" dirty="0" smtClean="0"/>
              <a:t>. poradny, poradny pro rodinu , centra sociálních služeb, centra psychologické pomoci, krizová centra, SVP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NNO např.: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Asociace náhradních rodin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Středisko náhradní rodinné péče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Rozum  a cit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err="1" smtClean="0"/>
              <a:t>Natama</a:t>
            </a:r>
            <a:endParaRPr lang="cs-CZ" dirty="0" smtClean="0"/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err="1" smtClean="0"/>
              <a:t>Amalthea</a:t>
            </a:r>
            <a:endParaRPr lang="cs-CZ" dirty="0" smtClean="0"/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 další 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Práva a povinnosti pěstounů – Zákon o SPOD, §47a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A) </a:t>
            </a:r>
            <a:r>
              <a:rPr lang="cs-CZ" dirty="0" smtClean="0"/>
              <a:t>právo </a:t>
            </a:r>
            <a:r>
              <a:rPr lang="cs-CZ" dirty="0"/>
              <a:t>na poskytnutí trvalé nebo dočasné pomoci při zajištění osobní péče o svěřené dítě; tato pomoc spočívá zejména v zajištění krátkodobé péče</a:t>
            </a:r>
          </a:p>
          <a:p>
            <a:r>
              <a:rPr lang="cs-CZ" b="1" dirty="0"/>
              <a:t>1.</a:t>
            </a:r>
            <a:r>
              <a:rPr lang="cs-CZ" dirty="0"/>
              <a:t> po dobu, kdy je osoba pečující nebo osoba v evidenci uznána dočasně práce neschopnou nebo při ošetřování osoby blízké,</a:t>
            </a:r>
          </a:p>
          <a:p>
            <a:r>
              <a:rPr lang="cs-CZ" b="1" dirty="0"/>
              <a:t>2.</a:t>
            </a:r>
            <a:r>
              <a:rPr lang="cs-CZ" dirty="0"/>
              <a:t> při narození dítěte,</a:t>
            </a:r>
          </a:p>
          <a:p>
            <a:r>
              <a:rPr lang="cs-CZ" b="1" dirty="0"/>
              <a:t>3.</a:t>
            </a:r>
            <a:r>
              <a:rPr lang="cs-CZ" dirty="0"/>
              <a:t> při vyřizování nezbytných osobních záležitostí,</a:t>
            </a:r>
          </a:p>
          <a:p>
            <a:r>
              <a:rPr lang="cs-CZ" b="1" dirty="0"/>
              <a:t>4.</a:t>
            </a:r>
            <a:r>
              <a:rPr lang="cs-CZ" dirty="0"/>
              <a:t> při úmrtí osoby blízké,</a:t>
            </a:r>
          </a:p>
          <a:p>
            <a:r>
              <a:rPr lang="cs-CZ" b="1" dirty="0" smtClean="0"/>
              <a:t>B) </a:t>
            </a:r>
            <a:r>
              <a:rPr lang="cs-CZ" dirty="0" smtClean="0"/>
              <a:t>právo </a:t>
            </a:r>
            <a:r>
              <a:rPr lang="cs-CZ" dirty="0"/>
              <a:t>na poskytnutí pomoci se zajištěním celodenní péče o svěřené dítě nebo děti, která je přiměřená věku dítěte, v rozsahu alespoň </a:t>
            </a:r>
            <a:r>
              <a:rPr lang="cs-CZ" b="1" dirty="0"/>
              <a:t>14 kalendářních dnů v kalendářním roce</a:t>
            </a:r>
            <a:r>
              <a:rPr lang="cs-CZ" dirty="0"/>
              <a:t>, jestliže svěřené dítě dosáhlo alespoň věku 2 let</a:t>
            </a:r>
            <a:r>
              <a:rPr lang="cs-CZ" dirty="0" smtClean="0"/>
              <a:t>,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7366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c)</a:t>
            </a:r>
            <a:r>
              <a:rPr lang="cs-CZ" sz="2800" dirty="0"/>
              <a:t> právo na zprostředkování psychologické, terapeutické nebo jiné </a:t>
            </a:r>
            <a:r>
              <a:rPr lang="cs-CZ" sz="2800" b="1" dirty="0"/>
              <a:t>odborné pomoci alespoň jednou za 6 měsíců</a:t>
            </a:r>
            <a:r>
              <a:rPr lang="cs-CZ" sz="2800" dirty="0"/>
              <a:t>,</a:t>
            </a:r>
          </a:p>
          <a:p>
            <a:r>
              <a:rPr lang="cs-CZ" sz="2800" b="1" dirty="0"/>
              <a:t>d)</a:t>
            </a:r>
            <a:r>
              <a:rPr lang="cs-CZ" sz="2800" dirty="0"/>
              <a:t> právo na zprostředkování nebo zajištění </a:t>
            </a:r>
            <a:r>
              <a:rPr lang="cs-CZ" sz="2800" b="1" dirty="0"/>
              <a:t>bezplatné možnosti zvyšovat si znalosti a dovednosti </a:t>
            </a:r>
            <a:r>
              <a:rPr lang="cs-CZ" sz="2800" dirty="0"/>
              <a:t>podle písmene f),</a:t>
            </a:r>
          </a:p>
          <a:p>
            <a:r>
              <a:rPr lang="cs-CZ" sz="2800" b="1" dirty="0"/>
              <a:t>e)</a:t>
            </a:r>
            <a:r>
              <a:rPr lang="cs-CZ" sz="2800" dirty="0"/>
              <a:t> právo na pomoc při plnění povinností podle písmene h), včetně pomoci při zajištění místa pro uskutečňování styku oprávněných osob s dítětem a při zajištění asistence při tomto styku,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4120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b="1" dirty="0"/>
              <a:t>f)</a:t>
            </a:r>
            <a:r>
              <a:rPr lang="cs-CZ" sz="2800" dirty="0"/>
              <a:t> </a:t>
            </a:r>
            <a:r>
              <a:rPr lang="cs-CZ" sz="2800" b="1" dirty="0"/>
              <a:t>povinnost zvyšovat si znalosti a dovednosti </a:t>
            </a:r>
            <a:r>
              <a:rPr lang="cs-CZ" sz="2800" dirty="0"/>
              <a:t>v oblasti výchovy a péče o dítě v rozsahu 24 hodin v době 12 kalendářních měsíců po sobě jdoucích,</a:t>
            </a:r>
          </a:p>
          <a:p>
            <a:r>
              <a:rPr lang="cs-CZ" sz="2800" b="1" dirty="0"/>
              <a:t>g)</a:t>
            </a:r>
            <a:r>
              <a:rPr lang="cs-CZ" sz="2800" dirty="0"/>
              <a:t> povinnost </a:t>
            </a:r>
            <a:r>
              <a:rPr lang="cs-CZ" sz="2800" b="1" dirty="0"/>
              <a:t>umožnit sledování naplňování dohody </a:t>
            </a:r>
            <a:r>
              <a:rPr lang="cs-CZ" sz="2800" dirty="0"/>
              <a:t>o výkonu pěstounské péče podle § 47b odst. 5 a spolupracovat se zaměstnancem pověřeným sledovat vývoj dětí podle § 19 odst. 6,</a:t>
            </a:r>
          </a:p>
          <a:p>
            <a:r>
              <a:rPr lang="cs-CZ" sz="2800" b="1" dirty="0"/>
              <a:t>h)</a:t>
            </a:r>
            <a:r>
              <a:rPr lang="cs-CZ" sz="2800" dirty="0"/>
              <a:t> v souladu s individuálním plánem ochrany dítěte povinnost udržovat, rozvíjet a prohlubovat sounáležitost dítěte s osobami dítěti blízkými, zejména s rodiči a </a:t>
            </a:r>
            <a:r>
              <a:rPr lang="cs-CZ" sz="2800" b="1" dirty="0"/>
              <a:t>umožnit styk rodičů s dítětem </a:t>
            </a:r>
            <a:r>
              <a:rPr lang="cs-CZ" sz="2800" dirty="0"/>
              <a:t>v pěstounské péči, pokud soud rozhodnutím nestanoví jinak.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987015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Dohoda o výkonu pěstounské péče, §47b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400" b="1" dirty="0"/>
              <a:t>(1)</a:t>
            </a:r>
            <a:r>
              <a:rPr lang="cs-CZ" sz="2400" dirty="0"/>
              <a:t> Obecní úřad obce s rozšířenou působností, v jehož obvodu má trvalý pobyt osoba pečující nebo osoba v evidenci, navrhne této osobě uzavření dohody o výkonu pěstounské péče, která upraví podrobnosti ohledně výkonu práv a povinností založených v § 47a a současně informuje o možnosti uzavřít dohodu o výkonu pěstounské péče podle odstavce 4.</a:t>
            </a:r>
          </a:p>
          <a:p>
            <a:r>
              <a:rPr lang="cs-CZ" sz="2400" b="1" dirty="0"/>
              <a:t>(2)</a:t>
            </a:r>
            <a:r>
              <a:rPr lang="cs-CZ" sz="2400" dirty="0"/>
              <a:t> Pokud nebude dohoda o výkonu pěstounské péče </a:t>
            </a:r>
            <a:r>
              <a:rPr lang="cs-CZ" sz="2400" b="1" dirty="0"/>
              <a:t>uzavřena do 30 dnů </a:t>
            </a:r>
            <a:r>
              <a:rPr lang="cs-CZ" sz="2400" dirty="0"/>
              <a:t>ode dne nabytí právní moci rozhodnutí příslušného orgánu o svěření prvního dítěte do péče osoby pečující nebo rozhodnutí o zařazení osoby v evidenci do evidence osob, které mohou vykonávat pěstounskou péči na přechodnou dobu, obecní úřad obce s rozšířenou působností, v jehož obvodu má osoba pečující nebo osoba v evidenci trvalý pobyt, upraví podrobnosti ohledně výkonu práv a povinností založených v § 47a svým </a:t>
            </a:r>
            <a:r>
              <a:rPr lang="cs-CZ" sz="2400" b="1" dirty="0"/>
              <a:t>rozhodnutím</a:t>
            </a:r>
            <a:r>
              <a:rPr lang="cs-CZ" sz="2400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14988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cs-CZ" sz="2400" b="1" dirty="0"/>
              <a:t>(4)</a:t>
            </a:r>
            <a:r>
              <a:rPr lang="cs-CZ" sz="2400" dirty="0"/>
              <a:t> Pokud není dohoda o výkonu pěstounské péče uzavřena s příslušným obecním úřadem obce s rozšířenou působností, může dohodu o výkonu pěstounské péče se souhlasem příslušného obecního úřadu obce s rozšířenou působností uzavřít s osobou pečující nebo osobou v evidenci obecní úřad, obecní úřad obce s rozšířenou působností, v jehož obvodu nemá osoba pečující nebo osoba v evidenci trvalý pobyt, krajský úřad nebo </a:t>
            </a:r>
            <a:r>
              <a:rPr lang="cs-CZ" sz="2400" b="1" dirty="0"/>
              <a:t>pověřená osoba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r>
              <a:rPr lang="cs-CZ" sz="2400" b="1" dirty="0" smtClean="0"/>
              <a:t>(</a:t>
            </a:r>
            <a:r>
              <a:rPr lang="cs-CZ" sz="2400" b="1" dirty="0"/>
              <a:t>5)</a:t>
            </a:r>
            <a:r>
              <a:rPr lang="cs-CZ" sz="2400" dirty="0"/>
              <a:t> </a:t>
            </a:r>
            <a:r>
              <a:rPr lang="cs-CZ" sz="2400" dirty="0" smtClean="0"/>
              <a:t>(ti, kdož uzavřeli dohodu)…jsou </a:t>
            </a:r>
            <a:r>
              <a:rPr lang="cs-CZ" sz="2400" dirty="0"/>
              <a:t>povinny sledovat naplňování dohody o výkonu pěstounské péče nebo rozhodnutí podle odstavce 1 nebo 2 prostřednictvím svých zaměstnanců, kteří jsou povinni minimálně </a:t>
            </a:r>
            <a:r>
              <a:rPr lang="cs-CZ" sz="2400" b="1" dirty="0"/>
              <a:t>jednou za 2 měsíce být v osobním styku </a:t>
            </a:r>
            <a:r>
              <a:rPr lang="cs-CZ" sz="2400" dirty="0"/>
              <a:t>s osobou pečující nebo osobou v evidenci a s dětmi svěřenými do její péče. O průběhu výkonu pěstounské péče zpracuje zaměstnanec </a:t>
            </a:r>
            <a:r>
              <a:rPr lang="cs-CZ" sz="2400" dirty="0" smtClean="0"/>
              <a:t>…</a:t>
            </a:r>
            <a:r>
              <a:rPr lang="cs-CZ" sz="2400" b="1" dirty="0" smtClean="0"/>
              <a:t>jednou </a:t>
            </a:r>
            <a:r>
              <a:rPr lang="cs-CZ" sz="2400" b="1" dirty="0"/>
              <a:t>za 6 měsíců zprávu</a:t>
            </a:r>
            <a:r>
              <a:rPr lang="cs-CZ" sz="2400" dirty="0"/>
              <a:t>, kterou předá obecnímu úřadu obce s rozšířenou působností, v jehož obvodu má osoba pečující nebo osoba v evidenci trvalý pobyt.</a:t>
            </a:r>
          </a:p>
        </p:txBody>
      </p:sp>
    </p:spTree>
    <p:extLst>
      <p:ext uri="{BB962C8B-B14F-4D97-AF65-F5344CB8AC3E}">
        <p14:creationId xmlns:p14="http://schemas.microsoft.com/office/powerpoint/2010/main" xmlns="" val="3882449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(6)</a:t>
            </a:r>
            <a:r>
              <a:rPr lang="cs-CZ" dirty="0"/>
              <a:t> Osoba pečující nebo osoba v evidenci uzavírá jedinou dohodu o výkonu pěstounské péče bez ohledu na počet svěřených dětí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§ 47c</a:t>
            </a:r>
          </a:p>
          <a:p>
            <a:r>
              <a:rPr lang="cs-CZ" b="1" dirty="0"/>
              <a:t>(2)</a:t>
            </a:r>
            <a:r>
              <a:rPr lang="cs-CZ" dirty="0"/>
              <a:t> Obecní úřad, obecní úřad obce s rozšířenou působností, krajský úřad nebo pověřená osoba mohou vypovědět dohodu o výkonu pěstounské </a:t>
            </a:r>
            <a:r>
              <a:rPr lang="cs-CZ" dirty="0" smtClean="0"/>
              <a:t>péče</a:t>
            </a:r>
          </a:p>
          <a:p>
            <a:r>
              <a:rPr lang="cs-CZ" b="1" dirty="0" smtClean="0"/>
              <a:t>a</a:t>
            </a:r>
            <a:r>
              <a:rPr lang="cs-CZ" b="1" dirty="0"/>
              <a:t>)</a:t>
            </a:r>
            <a:r>
              <a:rPr lang="cs-CZ" dirty="0"/>
              <a:t> pro závažné nebo opakované porušování povinností, ke kterým se osoba pečující nebo osoba v evidenci zavázala v dohodě o výkonu pěstounské péče,</a:t>
            </a:r>
          </a:p>
          <a:p>
            <a:r>
              <a:rPr lang="cs-CZ" b="1" dirty="0"/>
              <a:t>b)</a:t>
            </a:r>
            <a:r>
              <a:rPr lang="cs-CZ" dirty="0"/>
              <a:t> pro opakované maření sledování naplňování dohody o výkonu pěstounské péče nad výkonem pěstounské péče,</a:t>
            </a:r>
          </a:p>
          <a:p>
            <a:r>
              <a:rPr lang="cs-CZ" b="1" dirty="0"/>
              <a:t>c)</a:t>
            </a:r>
            <a:r>
              <a:rPr lang="cs-CZ" dirty="0"/>
              <a:t> pro odmítnutí přijetí dítěte do pěstounské péče na přechodnou dobu bez vážného důvodu na straně osoby v evidenci.</a:t>
            </a:r>
          </a:p>
          <a:p>
            <a:r>
              <a:rPr lang="cs-CZ" b="1" dirty="0"/>
              <a:t>(3)</a:t>
            </a:r>
            <a:r>
              <a:rPr lang="cs-CZ" dirty="0"/>
              <a:t> Osoba pečující nebo osoba v evidenci mohou vypovědět dohodu o výkonu pěstounské péče </a:t>
            </a:r>
            <a:r>
              <a:rPr lang="cs-CZ" b="1" dirty="0"/>
              <a:t>bez udání důvodu.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15555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Doprovázení v číslech</a:t>
            </a:r>
            <a:endParaRPr lang="cs-CZ" dirty="0"/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/>
              <a:t>OSPOD vs. NNO</a:t>
            </a:r>
          </a:p>
          <a:p>
            <a:endParaRPr lang="cs-CZ" altLang="cs-CZ" dirty="0" smtClean="0"/>
          </a:p>
          <a:p>
            <a:r>
              <a:rPr lang="cs-CZ" altLang="cs-CZ" dirty="0" smtClean="0"/>
              <a:t>Zatím častěji OSPOD</a:t>
            </a:r>
          </a:p>
          <a:p>
            <a:r>
              <a:rPr lang="cs-CZ" altLang="cs-CZ" dirty="0" smtClean="0"/>
              <a:t>Nejčastěji – Karlovarský, Liberecký, </a:t>
            </a:r>
            <a:r>
              <a:rPr lang="cs-CZ" altLang="cs-CZ" dirty="0" err="1" smtClean="0"/>
              <a:t>Královehradecký</a:t>
            </a:r>
            <a:r>
              <a:rPr lang="cs-CZ" altLang="cs-CZ" dirty="0" smtClean="0"/>
              <a:t> a Moravskoslezský kraj</a:t>
            </a:r>
          </a:p>
          <a:p>
            <a:r>
              <a:rPr lang="cs-CZ" altLang="cs-CZ" dirty="0" smtClean="0"/>
              <a:t>55 % - NNO (109 organizací)</a:t>
            </a:r>
          </a:p>
          <a:p>
            <a:r>
              <a:rPr lang="cs-CZ" altLang="cs-CZ" dirty="0" smtClean="0"/>
              <a:t>45 % - OSPOD (172 úřadů)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Státní příspěvek na výkon PP, § 47d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b="1" dirty="0"/>
              <a:t>(1)</a:t>
            </a:r>
            <a:r>
              <a:rPr lang="cs-CZ" sz="2800" dirty="0"/>
              <a:t> Nárok na státní příspěvek na výkon pěstounské péče má obecní úřad obce s rozšířenou působností na základě vydání správního rozhodnutí podle § 47b nebo obecní úřad obce s rozšířenou působností, obecní úřad, krajský úřad, nebo pověřená osoba, které uzavřely dohodu o výkonu pěstounské péče podle § 47b. Tento státní příspěvek je </a:t>
            </a:r>
            <a:r>
              <a:rPr lang="cs-CZ" sz="2800" b="1" dirty="0"/>
              <a:t>určen na pokrytí nákladů vynakládaných na zajišťování pomoci osobám pečujícím, osobám v evidenci nebo svěřeným dětem a na provádění dohledu nad pěstounskou péčí.</a:t>
            </a:r>
          </a:p>
        </p:txBody>
      </p:sp>
    </p:spTree>
    <p:extLst>
      <p:ext uri="{BB962C8B-B14F-4D97-AF65-F5344CB8AC3E}">
        <p14:creationId xmlns:p14="http://schemas.microsoft.com/office/powerpoint/2010/main" xmlns="" val="32292261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</TotalTime>
  <Words>585</Words>
  <Application>Microsoft Office PowerPoint</Application>
  <PresentationFormat>Předvádění na obrazovce (4:3)</PresentationFormat>
  <Paragraphs>85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Původ</vt:lpstr>
      <vt:lpstr>Náhradní rodinná péče 6</vt:lpstr>
      <vt:lpstr>Práva a povinnosti pěstounů – Zákon o SPOD, §47a</vt:lpstr>
      <vt:lpstr>Snímek 3</vt:lpstr>
      <vt:lpstr>Snímek 4</vt:lpstr>
      <vt:lpstr>Dohoda o výkonu pěstounské péče, §47b</vt:lpstr>
      <vt:lpstr>Snímek 6</vt:lpstr>
      <vt:lpstr>Snímek 7</vt:lpstr>
      <vt:lpstr>Doprovázení v číslech</vt:lpstr>
      <vt:lpstr>Státní příspěvek na výkon PP, § 47d</vt:lpstr>
      <vt:lpstr>Snímek 10</vt:lpstr>
      <vt:lpstr>Čerpání státního příspěvku na výkon PP Instrukce náměstkyně ministra pro ochranu práv dětí a sociální začleňování č. 14/2014</vt:lpstr>
      <vt:lpstr>Snímek 12</vt:lpstr>
      <vt:lpstr>Snímek 13</vt:lpstr>
      <vt:lpstr>Role sociálního pracovníka</vt:lpstr>
      <vt:lpstr>Role sociálního pracovníka</vt:lpstr>
      <vt:lpstr>Poradenství</vt:lpstr>
      <vt:lpstr>Snímek 17</vt:lpstr>
      <vt:lpstr>Služby v NRP</vt:lpstr>
      <vt:lpstr>Služby pro NRP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Náhradní rodinná péče 6</dc:title>
  <dc:creator>Hana Pazlarova</dc:creator>
  <cp:lastModifiedBy>Hana Pazlarova</cp:lastModifiedBy>
  <cp:revision>2</cp:revision>
  <dcterms:created xsi:type="dcterms:W3CDTF">2017-11-14T11:06:50Z</dcterms:created>
  <dcterms:modified xsi:type="dcterms:W3CDTF">2017-11-14T11:14:08Z</dcterms:modified>
</cp:coreProperties>
</file>