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A28784B-6D21-44FD-A58F-C0D66D9CB59A}" type="datetimeFigureOut">
              <a:rPr lang="cs-CZ" smtClean="0"/>
              <a:pPr/>
              <a:t>31.10.2017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7A6A08D-3B7B-4083-B535-2E4DAE1339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784B-6D21-44FD-A58F-C0D66D9CB59A}" type="datetimeFigureOut">
              <a:rPr lang="cs-CZ" smtClean="0"/>
              <a:pPr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A08D-3B7B-4083-B535-2E4DAE1339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784B-6D21-44FD-A58F-C0D66D9CB59A}" type="datetimeFigureOut">
              <a:rPr lang="cs-CZ" smtClean="0"/>
              <a:pPr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A08D-3B7B-4083-B535-2E4DAE1339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784B-6D21-44FD-A58F-C0D66D9CB59A}" type="datetimeFigureOut">
              <a:rPr lang="cs-CZ" smtClean="0"/>
              <a:pPr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A08D-3B7B-4083-B535-2E4DAE1339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A28784B-6D21-44FD-A58F-C0D66D9CB59A}" type="datetimeFigureOut">
              <a:rPr lang="cs-CZ" smtClean="0"/>
              <a:pPr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7A6A08D-3B7B-4083-B535-2E4DAE1339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784B-6D21-44FD-A58F-C0D66D9CB59A}" type="datetimeFigureOut">
              <a:rPr lang="cs-CZ" smtClean="0"/>
              <a:pPr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A08D-3B7B-4083-B535-2E4DAE1339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784B-6D21-44FD-A58F-C0D66D9CB59A}" type="datetimeFigureOut">
              <a:rPr lang="cs-CZ" smtClean="0"/>
              <a:pPr/>
              <a:t>31.10.2017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A08D-3B7B-4083-B535-2E4DAE1339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784B-6D21-44FD-A58F-C0D66D9CB59A}" type="datetimeFigureOut">
              <a:rPr lang="cs-CZ" smtClean="0"/>
              <a:pPr/>
              <a:t>31.10.2017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A08D-3B7B-4083-B535-2E4DAE1339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784B-6D21-44FD-A58F-C0D66D9CB59A}" type="datetimeFigureOut">
              <a:rPr lang="cs-CZ" smtClean="0"/>
              <a:pPr/>
              <a:t>31.10.2017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A08D-3B7B-4083-B535-2E4DAE1339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784B-6D21-44FD-A58F-C0D66D9CB59A}" type="datetimeFigureOut">
              <a:rPr lang="cs-CZ" smtClean="0"/>
              <a:pPr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A08D-3B7B-4083-B535-2E4DAE1339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784B-6D21-44FD-A58F-C0D66D9CB59A}" type="datetimeFigureOut">
              <a:rPr lang="cs-CZ" smtClean="0"/>
              <a:pPr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A08D-3B7B-4083-B535-2E4DAE1339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28784B-6D21-44FD-A58F-C0D66D9CB59A}" type="datetimeFigureOut">
              <a:rPr lang="cs-CZ" smtClean="0"/>
              <a:pPr/>
              <a:t>31.10.2017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A6A08D-3B7B-4083-B535-2E4DAE1339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Náhradní rodinná péče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Příprava pěstounů a sociální zabezpečení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Zprostředkování z pohledu dětí</a:t>
            </a:r>
            <a:endParaRPr 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i="1" smtClean="0"/>
              <a:t>Krajský úřad vede evidenci dětí pro NRP</a:t>
            </a:r>
          </a:p>
          <a:p>
            <a:r>
              <a:rPr lang="cs-CZ" altLang="cs-CZ" sz="2800" i="1" smtClean="0"/>
              <a:t>Všechny děti, které se ocitnou mimo péči svojí rodiny, by měly být vedeny v této evidenci. </a:t>
            </a:r>
            <a:endParaRPr lang="cs-CZ" altLang="cs-CZ" sz="2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Dokumentace o dítěti</a:t>
            </a:r>
            <a:endParaRPr lang="cs-CZ" dirty="0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smtClean="0"/>
              <a:t>základní informace (jméno, datum narození, státní občanství)</a:t>
            </a:r>
          </a:p>
          <a:p>
            <a:r>
              <a:rPr lang="cs-CZ" altLang="cs-CZ" sz="2800" smtClean="0"/>
              <a:t>vyhodnocení situace dítěte vč. informací důležitých v kontextu umístění do náhradní rodinné péče</a:t>
            </a:r>
          </a:p>
          <a:p>
            <a:r>
              <a:rPr lang="cs-CZ" altLang="cs-CZ" sz="2800" smtClean="0"/>
              <a:t>individuální plán ochrany dítěte (IPOD)</a:t>
            </a:r>
          </a:p>
          <a:p>
            <a:r>
              <a:rPr lang="cs-CZ" altLang="cs-CZ" sz="2800" smtClean="0"/>
              <a:t>posouzení zdravotního stavu</a:t>
            </a:r>
          </a:p>
          <a:p>
            <a:r>
              <a:rPr lang="cs-CZ" altLang="cs-CZ" sz="2800" smtClean="0"/>
              <a:t>názor dítěte na náhradní rodinnou péči.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 smtClean="0"/>
              <a:t>Možné problémové situace v procesu zprostředkování a přípravy</a:t>
            </a:r>
            <a:endParaRPr lang="cs-CZ" sz="4000" dirty="0"/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i="1" smtClean="0"/>
              <a:t>Do evidence krajského úřadu nejsou zařazeny všechny děti vhodné do pěstounské péče.</a:t>
            </a:r>
            <a:endParaRPr lang="cs-CZ" altLang="cs-CZ" smtClean="0"/>
          </a:p>
          <a:p>
            <a:r>
              <a:rPr lang="cs-CZ" altLang="cs-CZ" i="1" smtClean="0"/>
              <a:t>Délka procesu zprostředkování je delší, než žadatelé očekávali.</a:t>
            </a:r>
            <a:endParaRPr lang="cs-CZ" altLang="cs-CZ" smtClean="0"/>
          </a:p>
          <a:p>
            <a:r>
              <a:rPr lang="cs-CZ" altLang="cs-CZ" i="1" smtClean="0"/>
              <a:t>Žadatelé a/nebo pracovníci nejsou spokojeni s průběhem zprostředkování.</a:t>
            </a:r>
            <a:endParaRPr lang="cs-CZ" altLang="cs-CZ" smtClean="0"/>
          </a:p>
          <a:p>
            <a:r>
              <a:rPr lang="cs-CZ" altLang="cs-CZ" i="1" smtClean="0"/>
              <a:t>Žadatelé nejsou zařazeni do evidence osob vhodných stát se pěstounem. </a:t>
            </a:r>
            <a:endParaRPr lang="cs-CZ" altLang="cs-CZ" smtClean="0"/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stojí dítě?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Předškolní?</a:t>
            </a:r>
          </a:p>
          <a:p>
            <a:r>
              <a:rPr lang="cs-CZ" dirty="0" smtClean="0"/>
              <a:t>Školní?</a:t>
            </a:r>
          </a:p>
          <a:p>
            <a:r>
              <a:rPr lang="cs-CZ" smtClean="0"/>
              <a:t>Teenager?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Sociální zabezpečení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 2013 nikoliv podle zákona o státní sociální podpoře, ale podle zákona o sociálně právní ochraně dětí.</a:t>
            </a:r>
          </a:p>
          <a:p>
            <a:pPr eaLnBrk="1" hangingPunct="1"/>
            <a:r>
              <a:rPr lang="cs-CZ" smtClean="0"/>
              <a:t>Vedle dávek pěstounské péče náleží dítěti i pěstounovi i další dávky státní sociální podpory, například přídavek na dítě, rodičovský příspěvek a další vyjma sociálního příplatku.</a:t>
            </a:r>
          </a:p>
          <a:p>
            <a:pPr eaLnBrk="1" hangingPunct="1"/>
            <a:r>
              <a:rPr lang="cs-CZ" b="1" smtClean="0"/>
              <a:t>Příspěvek na úhradu potřeb </a:t>
            </a:r>
            <a:r>
              <a:rPr lang="cs-CZ" smtClean="0"/>
              <a:t>- do zletilosti, nejdéle do 26 let</a:t>
            </a:r>
          </a:p>
          <a:p>
            <a:pPr eaLnBrk="1" hangingPunct="1"/>
            <a:r>
              <a:rPr lang="cs-CZ" smtClean="0"/>
              <a:t>Činí 2,3násobek životního minima dítěte. V případě zdravotně postiženého dítěte se koeficient zvyšuje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Příspěvek na úhradu potřeb dítěte</a:t>
            </a:r>
            <a:endParaRPr 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4 500 Kč pro dítě ve věku do 6 let,</a:t>
            </a:r>
          </a:p>
          <a:p>
            <a:pPr eaLnBrk="1" hangingPunct="1"/>
            <a:r>
              <a:rPr lang="cs-CZ" smtClean="0"/>
              <a:t>5 550 Kč pro dítě ve věku od 6 do 12 let,</a:t>
            </a:r>
          </a:p>
          <a:p>
            <a:pPr eaLnBrk="1" hangingPunct="1"/>
            <a:r>
              <a:rPr lang="cs-CZ" smtClean="0"/>
              <a:t>6 350 Kč pro dítě ve věku od 12 do 18 let,</a:t>
            </a:r>
          </a:p>
          <a:p>
            <a:pPr eaLnBrk="1" hangingPunct="1"/>
            <a:r>
              <a:rPr lang="cs-CZ" smtClean="0"/>
              <a:t>6 600 Kč pro dítě ve věku od 18 do 26 let.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Příspěvek na úhradu potřeb u postižených dětí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2536825"/>
          <a:ext cx="7620000" cy="34747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Dítě ve věku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Dítě ve stupni závislosti I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(lehká závislost)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Kč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Dítě ve stupni závislosti II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(středně těžká závislost)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Kč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Dítě ve stupni závislosti III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(těžká závislost)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Kč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Dítě ve stupni závislosti IV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(úplná závislost)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Kč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b="1">
                          <a:effectLst/>
                        </a:rPr>
                        <a:t>Do 6 let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4 650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5 550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5 900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6 400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b="1">
                          <a:effectLst/>
                        </a:rPr>
                        <a:t>6 – 12 let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5 650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6 800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7 250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7 850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b="1">
                          <a:effectLst/>
                        </a:rPr>
                        <a:t>12 – 18 let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6 450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7 800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8 300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8 700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b="1">
                          <a:effectLst/>
                        </a:rPr>
                        <a:t>18 – 26 let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6 750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8 100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8 600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9 000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578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b="1" smtClean="0"/>
              <a:t>Odměna pěstouna </a:t>
            </a:r>
            <a:r>
              <a:rPr lang="cs-CZ" smtClean="0"/>
              <a:t>- odměna se pro účely zdravotního pojištění, pojistného na sociální zabezpečení a příspěvku na státní politiku zaměstnanosti posuzuje jako plat.</a:t>
            </a:r>
          </a:p>
          <a:p>
            <a:pPr eaLnBrk="1" hangingPunct="1"/>
            <a:r>
              <a:rPr lang="cs-CZ" smtClean="0"/>
              <a:t>8 tis. – 1 dítě</a:t>
            </a:r>
          </a:p>
          <a:p>
            <a:pPr eaLnBrk="1" hangingPunct="1"/>
            <a:r>
              <a:rPr lang="cs-CZ" smtClean="0"/>
              <a:t>12 tis. – 2 děti</a:t>
            </a:r>
          </a:p>
          <a:p>
            <a:pPr eaLnBrk="1" hangingPunct="1"/>
            <a:r>
              <a:rPr lang="cs-CZ" smtClean="0"/>
              <a:t>20 tis. – 3 děti/1 postižené</a:t>
            </a:r>
          </a:p>
          <a:p>
            <a:pPr eaLnBrk="1" hangingPunct="1"/>
            <a:r>
              <a:rPr lang="cs-CZ" smtClean="0"/>
              <a:t>24 tis. - PPPD</a:t>
            </a:r>
          </a:p>
          <a:p>
            <a:pPr eaLnBrk="1" hangingPunct="1"/>
            <a:r>
              <a:rPr lang="cs-CZ" b="1" smtClean="0"/>
              <a:t>Příspěvek při převzetí dítěte </a:t>
            </a:r>
            <a:r>
              <a:rPr lang="cs-CZ" smtClean="0"/>
              <a:t>– 8-10 tis.</a:t>
            </a:r>
          </a:p>
          <a:p>
            <a:pPr eaLnBrk="1" hangingPunct="1"/>
            <a:r>
              <a:rPr lang="cs-CZ" b="1" smtClean="0"/>
              <a:t>Příspěvek na zakoupení motorového vozidla </a:t>
            </a:r>
            <a:r>
              <a:rPr lang="cs-CZ" smtClean="0"/>
              <a:t>– nejméně 4 děti v péči, nesmí být užíváno k výdělečné činnosti, 70 % pořizovací ceny, max. 100 tis. Kč</a:t>
            </a:r>
          </a:p>
          <a:p>
            <a:pPr eaLnBrk="1" hangingPunct="1"/>
            <a:r>
              <a:rPr lang="cs-CZ" b="1" smtClean="0"/>
              <a:t>Příspěvek při ukončení PP </a:t>
            </a:r>
            <a:r>
              <a:rPr lang="cs-CZ" smtClean="0"/>
              <a:t>– 25 tis., jen jednou, náleží dítěti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by měl pěstoun vědět?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Přípravy pěstounů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smtClean="0"/>
              <a:t>Organizuje krajský úřad </a:t>
            </a:r>
          </a:p>
          <a:p>
            <a:r>
              <a:rPr lang="cs-CZ" altLang="cs-CZ" sz="2800" smtClean="0"/>
              <a:t>Účast na přípravě je oboustranně důležitá.</a:t>
            </a:r>
          </a:p>
          <a:p>
            <a:r>
              <a:rPr lang="cs-CZ" altLang="cs-CZ" sz="2800" smtClean="0"/>
              <a:t>Žadatelům o pěstounskou péči poskytuje řadu </a:t>
            </a:r>
            <a:r>
              <a:rPr lang="cs-CZ" altLang="cs-CZ" sz="2800" i="1" smtClean="0"/>
              <a:t>informací </a:t>
            </a:r>
          </a:p>
          <a:p>
            <a:r>
              <a:rPr lang="cs-CZ" altLang="cs-CZ" sz="2800" smtClean="0"/>
              <a:t>Poskytuje prostor, aby si budoucí pěstouni </a:t>
            </a:r>
            <a:r>
              <a:rPr lang="cs-CZ" altLang="cs-CZ" sz="2800" i="1" smtClean="0"/>
              <a:t>upřesnili svoje představy</a:t>
            </a:r>
            <a:r>
              <a:rPr lang="cs-CZ" altLang="cs-CZ" sz="2800" smtClean="0"/>
              <a:t> </a:t>
            </a:r>
          </a:p>
          <a:p>
            <a:r>
              <a:rPr lang="cs-CZ" altLang="cs-CZ" sz="2800" smtClean="0"/>
              <a:t>Pracovníkům umožňuje doplnit </a:t>
            </a:r>
            <a:r>
              <a:rPr lang="cs-CZ" altLang="cs-CZ" sz="2800" i="1" smtClean="0"/>
              <a:t>celkový obraz o žadatelích</a:t>
            </a:r>
            <a:endParaRPr lang="cs-CZ" altLang="cs-CZ" sz="28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Příprava pěstounů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Min. 48 hod. pro osvojení  a PP</a:t>
            </a:r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 smtClean="0"/>
              <a:t>tematické </a:t>
            </a:r>
            <a:r>
              <a:rPr lang="cs-CZ" sz="2400" dirty="0"/>
              <a:t>okruhy: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sebepoznání </a:t>
            </a:r>
            <a:r>
              <a:rPr lang="cs-CZ" sz="2400" dirty="0"/>
              <a:t>fyzických osob vhodných stát se osvojitelem nebo pěstounem, jejich rodinného </a:t>
            </a:r>
            <a:r>
              <a:rPr lang="cs-CZ" sz="2400" dirty="0" smtClean="0"/>
              <a:t>systému </a:t>
            </a:r>
            <a:r>
              <a:rPr lang="cs-CZ" sz="2400" dirty="0"/>
              <a:t>a sociálních kontaktů,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poznání </a:t>
            </a:r>
            <a:r>
              <a:rPr lang="cs-CZ" sz="2400" dirty="0"/>
              <a:t>a naplňování práv a potřeb dítěte v náhradní rodinné péči,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osvojení </a:t>
            </a:r>
            <a:r>
              <a:rPr lang="cs-CZ" sz="2400" dirty="0"/>
              <a:t>si spolupráce s dalšími odborníky,</a:t>
            </a:r>
            <a:br>
              <a:rPr lang="cs-CZ" sz="24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dirty="0" smtClean="0"/>
              <a:t>komunikace s dítětem a přístup k dítěti s vědomím jeho důstojnosti a lidských hodnot,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rozvoj schopností a zájmů dítěte,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uspokojení citových, vývojových, sociálních a vzdělávacích potřeb dítěte a péče o zdraví dítěte,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styk dítěte v náhradní rodinné péči s rodiči a dalšími osobami blízkými,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práce s dětmi žijícími v rodině žadatele.</a:t>
            </a:r>
            <a:br>
              <a:rPr lang="cs-CZ" altLang="cs-CZ" dirty="0" smtClean="0"/>
            </a:br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alt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Příprava pěstounů na přechodnou dobu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Min.72 hod.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PP + </a:t>
            </a:r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dovednosti </a:t>
            </a:r>
            <a:r>
              <a:rPr lang="cs-CZ" dirty="0"/>
              <a:t>žadatelů potřebné pro spolupráci s rodinou dítěte,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proces </a:t>
            </a:r>
            <a:r>
              <a:rPr lang="cs-CZ" dirty="0"/>
              <a:t>předání dítěte,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obsah </a:t>
            </a:r>
            <a:r>
              <a:rPr lang="cs-CZ" dirty="0"/>
              <a:t>a formu pravidelného vyhodnocování situace dítěte.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Forma příprav</a:t>
            </a:r>
            <a:endParaRPr lang="cs-CZ" dirty="0"/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 eaLnBrk="1" hangingPunct="1">
              <a:buFont typeface="Arial" charset="0"/>
              <a:buNone/>
            </a:pPr>
            <a:r>
              <a:rPr lang="cs-CZ" altLang="cs-CZ" smtClean="0"/>
              <a:t>Individuální </a:t>
            </a:r>
          </a:p>
          <a:p>
            <a:pPr marL="114300" indent="0" eaLnBrk="1" hangingPunct="1">
              <a:buFont typeface="Arial" charset="0"/>
              <a:buNone/>
            </a:pPr>
            <a:endParaRPr lang="cs-CZ" altLang="cs-CZ" smtClean="0"/>
          </a:p>
          <a:p>
            <a:pPr marL="114300" indent="0" eaLnBrk="1" hangingPunct="1">
              <a:buFont typeface="Arial" charset="0"/>
              <a:buNone/>
            </a:pPr>
            <a:r>
              <a:rPr lang="cs-CZ" altLang="cs-CZ" smtClean="0"/>
              <a:t>1.motivace k náhradní rodinné péči,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2.fungování rodinného systému,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3.mapování sociálních kontaktů,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4.očekávání od dítěte svěřeného do péče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 eaLnBrk="1" hangingPunct="1">
              <a:buFont typeface="Arial" charset="0"/>
              <a:buNone/>
            </a:pPr>
            <a:r>
              <a:rPr lang="cs-CZ" altLang="cs-CZ" smtClean="0"/>
              <a:t>Skupinová</a:t>
            </a:r>
          </a:p>
          <a:p>
            <a:pPr marL="114300" indent="0" eaLnBrk="1" hangingPunct="1">
              <a:buFont typeface="Arial" charset="0"/>
              <a:buNone/>
            </a:pPr>
            <a:r>
              <a:rPr lang="cs-CZ" altLang="cs-CZ" smtClean="0"/>
              <a:t>náhradní rodinné péče a související právní úpravy,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vývoj a potřeby dítěte včetně specifických potřeb dítěte v náhradní rodinné péči,</a:t>
            </a:r>
            <a:br>
              <a:rPr lang="cs-CZ" altLang="cs-CZ" smtClean="0"/>
            </a:br>
            <a:endParaRPr lang="cs-CZ" altLang="cs-CZ" smtClean="0"/>
          </a:p>
          <a:p>
            <a:pPr marL="114300" indent="0" eaLnBrk="1" hangingPunct="1">
              <a:buFont typeface="Arial" charset="0"/>
              <a:buNone/>
            </a:pPr>
            <a:r>
              <a:rPr lang="cs-CZ" altLang="cs-CZ" smtClean="0"/>
              <a:t>práva dítěte včetně práv dítěte v náhradní rodinné péči a práva dítěte na udržování a rozvoj rodinných vazeb,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podpora dítěte při uplatňování jeho práva vyjádřit svůj názor a účastnit se rozhodování, která se ho týkají,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práva a povinnosti rodičů dítěte,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práva a povinnosti pěstounů.</a:t>
            </a:r>
            <a:br>
              <a:rPr lang="cs-CZ" altLang="cs-CZ" smtClean="0"/>
            </a:br>
            <a:endParaRPr lang="cs-CZ" alt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Příprava dětí žijících v rodině</a:t>
            </a:r>
            <a:endParaRPr lang="cs-CZ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mtClean="0"/>
              <a:t>přiměřeně vzhledem k jejich věku, rozumové vyspělosti a v nezbytném rozsahu.</a:t>
            </a:r>
          </a:p>
          <a:p>
            <a:r>
              <a:rPr lang="cs-CZ" altLang="cs-CZ" smtClean="0"/>
              <a:t>Skupinová i individuální forma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r>
              <a:rPr lang="cs-CZ" altLang="cs-CZ" smtClean="0"/>
              <a:t>Zhodnocení přípravy k přijetí dítěte do rodiny, včetně přípravy k přijetí dítěte pěstounem na přechodnou dobu, je součástí odborného posouzení pro zprostředkování osvojení a pěstounské péče. 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</TotalTime>
  <Words>363</Words>
  <Application>Microsoft Office PowerPoint</Application>
  <PresentationFormat>Předvádění na obrazovce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Původ</vt:lpstr>
      <vt:lpstr>Náhradní rodinná péče</vt:lpstr>
      <vt:lpstr>Snímek 2</vt:lpstr>
      <vt:lpstr>Přípravy pěstounů</vt:lpstr>
      <vt:lpstr>Příprava pěstounů</vt:lpstr>
      <vt:lpstr>Snímek 5</vt:lpstr>
      <vt:lpstr>Příprava pěstounů na přechodnou dobu</vt:lpstr>
      <vt:lpstr>Forma příprav</vt:lpstr>
      <vt:lpstr>Snímek 8</vt:lpstr>
      <vt:lpstr>Příprava dětí žijících v rodině</vt:lpstr>
      <vt:lpstr>Zprostředkování z pohledu dětí</vt:lpstr>
      <vt:lpstr>Dokumentace o dítěti</vt:lpstr>
      <vt:lpstr>Možné problémové situace v procesu zprostředkování a přípravy</vt:lpstr>
      <vt:lpstr>Kolik stojí dítě?</vt:lpstr>
      <vt:lpstr>Sociální zabezpečení</vt:lpstr>
      <vt:lpstr>Příspěvek na úhradu potřeb dítěte</vt:lpstr>
      <vt:lpstr>Příspěvek na úhradu potřeb u postižených dětí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Náhradní rodinná péče</dc:title>
  <dc:creator>Hana Pazlarova</dc:creator>
  <cp:lastModifiedBy>ucitel</cp:lastModifiedBy>
  <cp:revision>3</cp:revision>
  <dcterms:created xsi:type="dcterms:W3CDTF">2017-10-31T11:25:12Z</dcterms:created>
  <dcterms:modified xsi:type="dcterms:W3CDTF">2017-10-31T14:31:29Z</dcterms:modified>
</cp:coreProperties>
</file>