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7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72" r:id="rId14"/>
    <p:sldId id="268" r:id="rId15"/>
    <p:sldId id="269" r:id="rId16"/>
    <p:sldId id="270" r:id="rId17"/>
    <p:sldId id="271" r:id="rId1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5A28784B-6D21-44FD-A58F-C0D66D9CB59A}" type="datetimeFigureOut">
              <a:rPr lang="cs-CZ" smtClean="0"/>
              <a:pPr/>
              <a:t>31.10.2017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57A6A08D-3B7B-4083-B535-2E4DAE13395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1" name="Obdélník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Obdélník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Obdélník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Obdélník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8784B-6D21-44FD-A58F-C0D66D9CB59A}" type="datetimeFigureOut">
              <a:rPr lang="cs-CZ" smtClean="0"/>
              <a:pPr/>
              <a:t>31.10.2017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6A08D-3B7B-4083-B535-2E4DAE13395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8784B-6D21-44FD-A58F-C0D66D9CB59A}" type="datetimeFigureOut">
              <a:rPr lang="cs-CZ" smtClean="0"/>
              <a:pPr/>
              <a:t>31.10.2017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6A08D-3B7B-4083-B535-2E4DAE13395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Rovnoramenný trojúhelník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8784B-6D21-44FD-A58F-C0D66D9CB59A}" type="datetimeFigureOut">
              <a:rPr lang="cs-CZ" smtClean="0"/>
              <a:pPr/>
              <a:t>31.10.2017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6A08D-3B7B-4083-B535-2E4DAE13395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5A28784B-6D21-44FD-A58F-C0D66D9CB59A}" type="datetimeFigureOut">
              <a:rPr lang="cs-CZ" smtClean="0"/>
              <a:pPr/>
              <a:t>31.10.2017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57A6A08D-3B7B-4083-B535-2E4DAE13395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8784B-6D21-44FD-A58F-C0D66D9CB59A}" type="datetimeFigureOut">
              <a:rPr lang="cs-CZ" smtClean="0"/>
              <a:pPr/>
              <a:t>31.10.2017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6A08D-3B7B-4083-B535-2E4DAE13395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8784B-6D21-44FD-A58F-C0D66D9CB59A}" type="datetimeFigureOut">
              <a:rPr lang="cs-CZ" smtClean="0"/>
              <a:pPr/>
              <a:t>31.10.2017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6A08D-3B7B-4083-B535-2E4DAE13395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8784B-6D21-44FD-A58F-C0D66D9CB59A}" type="datetimeFigureOut">
              <a:rPr lang="cs-CZ" smtClean="0"/>
              <a:pPr/>
              <a:t>31.10.2017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6A08D-3B7B-4083-B535-2E4DAE13395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6" name="Rovnoramenný trojúhelník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8784B-6D21-44FD-A58F-C0D66D9CB59A}" type="datetimeFigureOut">
              <a:rPr lang="cs-CZ" smtClean="0"/>
              <a:pPr/>
              <a:t>31.10.2017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6A08D-3B7B-4083-B535-2E4DAE13395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5" name="Přímá spojovací čára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Rovnoramenný trojúhelník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8784B-6D21-44FD-A58F-C0D66D9CB59A}" type="datetimeFigureOut">
              <a:rPr lang="cs-CZ" smtClean="0"/>
              <a:pPr/>
              <a:t>31.10.2017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6A08D-3B7B-4083-B535-2E4DAE13395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Přímá spojovací čára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Rovnoramenný trojúhelník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8784B-6D21-44FD-A58F-C0D66D9CB59A}" type="datetimeFigureOut">
              <a:rPr lang="cs-CZ" smtClean="0"/>
              <a:pPr/>
              <a:t>31.10.2017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6A08D-3B7B-4083-B535-2E4DAE13395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Rovnoramenný trojúhelník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A28784B-6D21-44FD-A58F-C0D66D9CB59A}" type="datetimeFigureOut">
              <a:rPr lang="cs-CZ" smtClean="0"/>
              <a:pPr/>
              <a:t>31.10.2017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7A6A08D-3B7B-4083-B535-2E4DAE13395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8" name="Přímá spojovací čára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Přímá spojovací čára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ovnoramenný trojúhelník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Náhradní rodinná péče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Příprava pěstounů a sociální zabezpečení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Zprostředkování z pohledu dětí</a:t>
            </a:r>
            <a:endParaRPr lang="cs-CZ" dirty="0"/>
          </a:p>
        </p:txBody>
      </p:sp>
      <p:sp>
        <p:nvSpPr>
          <p:cNvPr id="28675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altLang="cs-CZ" sz="2800" i="1" smtClean="0"/>
              <a:t>Krajský úřad vede evidenci dětí pro NRP</a:t>
            </a:r>
          </a:p>
          <a:p>
            <a:r>
              <a:rPr lang="cs-CZ" altLang="cs-CZ" sz="2800" i="1" smtClean="0"/>
              <a:t>Všechny děti, které se ocitnou mimo péči svojí rodiny, by měly být vedeny v této evidenci. </a:t>
            </a:r>
            <a:endParaRPr lang="cs-CZ" altLang="cs-CZ" sz="280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Dokumentace o dítěti</a:t>
            </a:r>
            <a:endParaRPr lang="cs-CZ" dirty="0"/>
          </a:p>
        </p:txBody>
      </p:sp>
      <p:sp>
        <p:nvSpPr>
          <p:cNvPr id="29699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altLang="cs-CZ" sz="2800" smtClean="0"/>
              <a:t>základní informace (jméno, datum narození, státní občanství)</a:t>
            </a:r>
          </a:p>
          <a:p>
            <a:r>
              <a:rPr lang="cs-CZ" altLang="cs-CZ" sz="2800" smtClean="0"/>
              <a:t>vyhodnocení situace dítěte vč. informací důležitých v kontextu umístění do náhradní rodinné péče</a:t>
            </a:r>
          </a:p>
          <a:p>
            <a:r>
              <a:rPr lang="cs-CZ" altLang="cs-CZ" sz="2800" smtClean="0"/>
              <a:t>individuální plán ochrany dítěte (IPOD)</a:t>
            </a:r>
          </a:p>
          <a:p>
            <a:r>
              <a:rPr lang="cs-CZ" altLang="cs-CZ" sz="2800" smtClean="0"/>
              <a:t>posouzení zdravotního stavu</a:t>
            </a:r>
          </a:p>
          <a:p>
            <a:r>
              <a:rPr lang="cs-CZ" altLang="cs-CZ" sz="2800" smtClean="0"/>
              <a:t>názor dítěte na náhradní rodinnou péči.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cs-CZ" sz="4000" dirty="0" smtClean="0"/>
              <a:t>Možné problémové situace v procesu zprostředkování a přípravy</a:t>
            </a:r>
            <a:endParaRPr lang="cs-CZ" sz="4000" dirty="0"/>
          </a:p>
        </p:txBody>
      </p:sp>
      <p:sp>
        <p:nvSpPr>
          <p:cNvPr id="3072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altLang="cs-CZ" i="1" smtClean="0"/>
              <a:t>Do evidence krajského úřadu nejsou zařazeny všechny děti vhodné do pěstounské péče.</a:t>
            </a:r>
            <a:endParaRPr lang="cs-CZ" altLang="cs-CZ" smtClean="0"/>
          </a:p>
          <a:p>
            <a:r>
              <a:rPr lang="cs-CZ" altLang="cs-CZ" i="1" smtClean="0"/>
              <a:t>Délka procesu zprostředkování je delší, než žadatelé očekávali.</a:t>
            </a:r>
            <a:endParaRPr lang="cs-CZ" altLang="cs-CZ" smtClean="0"/>
          </a:p>
          <a:p>
            <a:r>
              <a:rPr lang="cs-CZ" altLang="cs-CZ" i="1" smtClean="0"/>
              <a:t>Žadatelé a/nebo pracovníci nejsou spokojeni s průběhem zprostředkování.</a:t>
            </a:r>
            <a:endParaRPr lang="cs-CZ" altLang="cs-CZ" smtClean="0"/>
          </a:p>
          <a:p>
            <a:r>
              <a:rPr lang="cs-CZ" altLang="cs-CZ" i="1" smtClean="0"/>
              <a:t>Žadatelé nejsou zařazeni do evidence osob vhodných stát se pěstounem. </a:t>
            </a:r>
            <a:endParaRPr lang="cs-CZ" altLang="cs-CZ" smtClean="0"/>
          </a:p>
          <a:p>
            <a:endParaRPr lang="cs-CZ" altLang="cs-CZ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Kolik stojí dítě?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Předškolní?</a:t>
            </a:r>
          </a:p>
          <a:p>
            <a:r>
              <a:rPr lang="cs-CZ" dirty="0" smtClean="0"/>
              <a:t>Školní?</a:t>
            </a:r>
          </a:p>
          <a:p>
            <a:r>
              <a:rPr lang="cs-CZ" smtClean="0"/>
              <a:t>Teenager?</a:t>
            </a:r>
            <a:endParaRPr lang="cs-CZ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dirty="0" smtClean="0"/>
              <a:t>Sociální zabezpečení</a:t>
            </a:r>
            <a:endParaRPr lang="cs-CZ" dirty="0"/>
          </a:p>
        </p:txBody>
      </p:sp>
      <p:sp>
        <p:nvSpPr>
          <p:cNvPr id="11267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smtClean="0"/>
              <a:t>Od 2013 nikoliv podle zákona o státní sociální podpoře, ale podle zákona o sociálně právní ochraně dětí.</a:t>
            </a:r>
          </a:p>
          <a:p>
            <a:pPr eaLnBrk="1" hangingPunct="1"/>
            <a:r>
              <a:rPr lang="cs-CZ" smtClean="0"/>
              <a:t>Vedle dávek pěstounské péče náleží dítěti i pěstounovi i další dávky státní sociální podpory, například přídavek na dítě, rodičovský příspěvek a další vyjma sociálního příplatku.</a:t>
            </a:r>
          </a:p>
          <a:p>
            <a:pPr eaLnBrk="1" hangingPunct="1"/>
            <a:r>
              <a:rPr lang="cs-CZ" b="1" smtClean="0"/>
              <a:t>Příspěvek na úhradu potřeb </a:t>
            </a:r>
            <a:r>
              <a:rPr lang="cs-CZ" smtClean="0"/>
              <a:t>- do zletilosti, nejdéle do 26 let</a:t>
            </a:r>
          </a:p>
          <a:p>
            <a:pPr eaLnBrk="1" hangingPunct="1"/>
            <a:r>
              <a:rPr lang="cs-CZ" smtClean="0"/>
              <a:t>Činí 2,3násobek životního minima dítěte. V případě zdravotně postiženého dítěte se koeficient zvyšuje</a:t>
            </a:r>
          </a:p>
          <a:p>
            <a:pPr eaLnBrk="1" hangingPunct="1"/>
            <a:endParaRPr lang="cs-CZ" smtClean="0"/>
          </a:p>
          <a:p>
            <a:pPr eaLnBrk="1" hangingPunct="1"/>
            <a:endParaRPr lang="cs-CZ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dirty="0" smtClean="0"/>
              <a:t>Příspěvek na úhradu potřeb dítěte</a:t>
            </a:r>
            <a:endParaRPr lang="cs-CZ" dirty="0"/>
          </a:p>
        </p:txBody>
      </p:sp>
      <p:sp>
        <p:nvSpPr>
          <p:cNvPr id="12291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smtClean="0"/>
              <a:t>4 500 Kč pro dítě ve věku do 6 let,</a:t>
            </a:r>
          </a:p>
          <a:p>
            <a:pPr eaLnBrk="1" hangingPunct="1"/>
            <a:r>
              <a:rPr lang="cs-CZ" smtClean="0"/>
              <a:t>5 550 Kč pro dítě ve věku od 6 do 12 let,</a:t>
            </a:r>
          </a:p>
          <a:p>
            <a:pPr eaLnBrk="1" hangingPunct="1"/>
            <a:r>
              <a:rPr lang="cs-CZ" smtClean="0"/>
              <a:t>6 350 Kč pro dítě ve věku od 12 do 18 let,</a:t>
            </a:r>
          </a:p>
          <a:p>
            <a:pPr eaLnBrk="1" hangingPunct="1"/>
            <a:r>
              <a:rPr lang="cs-CZ" smtClean="0"/>
              <a:t>6 600 Kč pro dítě ve věku od 18 do 26 let.</a:t>
            </a:r>
          </a:p>
          <a:p>
            <a:pPr eaLnBrk="1" hangingPunct="1"/>
            <a:endParaRPr lang="cs-CZ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cs-CZ" dirty="0" smtClean="0"/>
              <a:t>Příspěvek na úhradu potřeb u postižených dětí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457200" y="2536825"/>
          <a:ext cx="7620000" cy="3474720"/>
        </p:xfrm>
        <a:graphic>
          <a:graphicData uri="http://schemas.openxmlformats.org/drawingml/2006/table">
            <a:tbl>
              <a:tblPr/>
              <a:tblGrid>
                <a:gridCol w="1524000"/>
                <a:gridCol w="1524000"/>
                <a:gridCol w="1524000"/>
                <a:gridCol w="1524000"/>
                <a:gridCol w="1524000"/>
              </a:tblGrid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Dítě ve věku</a:t>
                      </a:r>
                    </a:p>
                  </a:txBody>
                  <a:tcPr anchor="ctr">
                    <a:lnL w="9525" cap="flat" cmpd="sng" algn="ctr">
                      <a:solidFill>
                        <a:srgbClr val="357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57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57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57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Dítě ve stupni závislosti I</a:t>
                      </a:r>
                      <a:br>
                        <a:rPr lang="cs-CZ">
                          <a:effectLst/>
                        </a:rPr>
                      </a:br>
                      <a:r>
                        <a:rPr lang="cs-CZ">
                          <a:effectLst/>
                        </a:rPr>
                        <a:t>(lehká závislost)</a:t>
                      </a:r>
                      <a:br>
                        <a:rPr lang="cs-CZ">
                          <a:effectLst/>
                        </a:rPr>
                      </a:br>
                      <a:r>
                        <a:rPr lang="cs-CZ">
                          <a:effectLst/>
                        </a:rPr>
                        <a:t>Kč</a:t>
                      </a:r>
                    </a:p>
                  </a:txBody>
                  <a:tcPr anchor="ctr">
                    <a:lnL w="9525" cap="flat" cmpd="sng" algn="ctr">
                      <a:solidFill>
                        <a:srgbClr val="357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57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57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57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Dítě ve stupni závislosti II</a:t>
                      </a:r>
                      <a:br>
                        <a:rPr lang="cs-CZ">
                          <a:effectLst/>
                        </a:rPr>
                      </a:br>
                      <a:r>
                        <a:rPr lang="cs-CZ">
                          <a:effectLst/>
                        </a:rPr>
                        <a:t>(středně těžká závislost)</a:t>
                      </a:r>
                      <a:br>
                        <a:rPr lang="cs-CZ">
                          <a:effectLst/>
                        </a:rPr>
                      </a:br>
                      <a:r>
                        <a:rPr lang="cs-CZ">
                          <a:effectLst/>
                        </a:rPr>
                        <a:t>Kč</a:t>
                      </a:r>
                    </a:p>
                  </a:txBody>
                  <a:tcPr anchor="ctr">
                    <a:lnL w="9525" cap="flat" cmpd="sng" algn="ctr">
                      <a:solidFill>
                        <a:srgbClr val="357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57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57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57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Dítě ve stupni závislosti III</a:t>
                      </a:r>
                      <a:br>
                        <a:rPr lang="cs-CZ">
                          <a:effectLst/>
                        </a:rPr>
                      </a:br>
                      <a:r>
                        <a:rPr lang="cs-CZ">
                          <a:effectLst/>
                        </a:rPr>
                        <a:t>(těžká závislost)</a:t>
                      </a:r>
                      <a:br>
                        <a:rPr lang="cs-CZ">
                          <a:effectLst/>
                        </a:rPr>
                      </a:br>
                      <a:r>
                        <a:rPr lang="cs-CZ">
                          <a:effectLst/>
                        </a:rPr>
                        <a:t>Kč</a:t>
                      </a:r>
                    </a:p>
                  </a:txBody>
                  <a:tcPr anchor="ctr">
                    <a:lnL w="9525" cap="flat" cmpd="sng" algn="ctr">
                      <a:solidFill>
                        <a:srgbClr val="357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57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57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57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Dítě ve stupni závislosti IV</a:t>
                      </a:r>
                      <a:br>
                        <a:rPr lang="cs-CZ">
                          <a:effectLst/>
                        </a:rPr>
                      </a:br>
                      <a:r>
                        <a:rPr lang="cs-CZ">
                          <a:effectLst/>
                        </a:rPr>
                        <a:t>(úplná závislost)</a:t>
                      </a:r>
                      <a:br>
                        <a:rPr lang="cs-CZ">
                          <a:effectLst/>
                        </a:rPr>
                      </a:br>
                      <a:r>
                        <a:rPr lang="cs-CZ">
                          <a:effectLst/>
                        </a:rPr>
                        <a:t>Kč</a:t>
                      </a:r>
                    </a:p>
                  </a:txBody>
                  <a:tcPr anchor="ctr">
                    <a:lnL w="9525" cap="flat" cmpd="sng" algn="ctr">
                      <a:solidFill>
                        <a:srgbClr val="357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57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57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57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cs-CZ" b="1">
                          <a:effectLst/>
                        </a:rPr>
                        <a:t>Do 6 let</a:t>
                      </a:r>
                    </a:p>
                  </a:txBody>
                  <a:tcPr anchor="ctr">
                    <a:lnL w="9525" cap="flat" cmpd="sng" algn="ctr">
                      <a:solidFill>
                        <a:srgbClr val="357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57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57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57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effectLst/>
                        </a:rPr>
                        <a:t>4 650</a:t>
                      </a:r>
                    </a:p>
                  </a:txBody>
                  <a:tcPr anchor="ctr">
                    <a:lnL w="9525" cap="flat" cmpd="sng" algn="ctr">
                      <a:solidFill>
                        <a:srgbClr val="357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57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57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57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effectLst/>
                        </a:rPr>
                        <a:t>5 550</a:t>
                      </a:r>
                    </a:p>
                  </a:txBody>
                  <a:tcPr anchor="ctr">
                    <a:lnL w="9525" cap="flat" cmpd="sng" algn="ctr">
                      <a:solidFill>
                        <a:srgbClr val="357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57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57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57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effectLst/>
                        </a:rPr>
                        <a:t>5 900</a:t>
                      </a:r>
                    </a:p>
                  </a:txBody>
                  <a:tcPr anchor="ctr">
                    <a:lnL w="9525" cap="flat" cmpd="sng" algn="ctr">
                      <a:solidFill>
                        <a:srgbClr val="357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57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57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57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effectLst/>
                        </a:rPr>
                        <a:t>6 400</a:t>
                      </a:r>
                    </a:p>
                  </a:txBody>
                  <a:tcPr anchor="ctr">
                    <a:lnL w="9525" cap="flat" cmpd="sng" algn="ctr">
                      <a:solidFill>
                        <a:srgbClr val="357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57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57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57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cs-CZ" b="1">
                          <a:effectLst/>
                        </a:rPr>
                        <a:t>6 – 12 let</a:t>
                      </a:r>
                    </a:p>
                  </a:txBody>
                  <a:tcPr anchor="ctr">
                    <a:lnL w="9525" cap="flat" cmpd="sng" algn="ctr">
                      <a:solidFill>
                        <a:srgbClr val="357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57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57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57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effectLst/>
                        </a:rPr>
                        <a:t>5 650</a:t>
                      </a:r>
                    </a:p>
                  </a:txBody>
                  <a:tcPr anchor="ctr">
                    <a:lnL w="9525" cap="flat" cmpd="sng" algn="ctr">
                      <a:solidFill>
                        <a:srgbClr val="357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57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57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57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effectLst/>
                        </a:rPr>
                        <a:t>6 800</a:t>
                      </a:r>
                    </a:p>
                  </a:txBody>
                  <a:tcPr anchor="ctr">
                    <a:lnL w="9525" cap="flat" cmpd="sng" algn="ctr">
                      <a:solidFill>
                        <a:srgbClr val="357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57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57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57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effectLst/>
                        </a:rPr>
                        <a:t>7 250</a:t>
                      </a:r>
                    </a:p>
                  </a:txBody>
                  <a:tcPr anchor="ctr">
                    <a:lnL w="9525" cap="flat" cmpd="sng" algn="ctr">
                      <a:solidFill>
                        <a:srgbClr val="357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57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57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57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effectLst/>
                        </a:rPr>
                        <a:t>7 850</a:t>
                      </a:r>
                    </a:p>
                  </a:txBody>
                  <a:tcPr anchor="ctr">
                    <a:lnL w="9525" cap="flat" cmpd="sng" algn="ctr">
                      <a:solidFill>
                        <a:srgbClr val="357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57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57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57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cs-CZ" b="1">
                          <a:effectLst/>
                        </a:rPr>
                        <a:t>12 – 18 let</a:t>
                      </a:r>
                    </a:p>
                  </a:txBody>
                  <a:tcPr anchor="ctr">
                    <a:lnL w="9525" cap="flat" cmpd="sng" algn="ctr">
                      <a:solidFill>
                        <a:srgbClr val="357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57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57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57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effectLst/>
                        </a:rPr>
                        <a:t>6 450</a:t>
                      </a:r>
                    </a:p>
                  </a:txBody>
                  <a:tcPr anchor="ctr">
                    <a:lnL w="9525" cap="flat" cmpd="sng" algn="ctr">
                      <a:solidFill>
                        <a:srgbClr val="357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57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57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57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effectLst/>
                        </a:rPr>
                        <a:t>7 800</a:t>
                      </a:r>
                    </a:p>
                  </a:txBody>
                  <a:tcPr anchor="ctr">
                    <a:lnL w="9525" cap="flat" cmpd="sng" algn="ctr">
                      <a:solidFill>
                        <a:srgbClr val="357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57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57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57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effectLst/>
                        </a:rPr>
                        <a:t>8 300</a:t>
                      </a:r>
                    </a:p>
                  </a:txBody>
                  <a:tcPr anchor="ctr">
                    <a:lnL w="9525" cap="flat" cmpd="sng" algn="ctr">
                      <a:solidFill>
                        <a:srgbClr val="357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57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57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57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effectLst/>
                        </a:rPr>
                        <a:t>8 700</a:t>
                      </a:r>
                    </a:p>
                  </a:txBody>
                  <a:tcPr anchor="ctr">
                    <a:lnL w="9525" cap="flat" cmpd="sng" algn="ctr">
                      <a:solidFill>
                        <a:srgbClr val="357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57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57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57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cs-CZ" b="1">
                          <a:effectLst/>
                        </a:rPr>
                        <a:t>18 – 26 let</a:t>
                      </a:r>
                    </a:p>
                  </a:txBody>
                  <a:tcPr anchor="ctr">
                    <a:lnL w="9525" cap="flat" cmpd="sng" algn="ctr">
                      <a:solidFill>
                        <a:srgbClr val="357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57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57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57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effectLst/>
                        </a:rPr>
                        <a:t>6 750</a:t>
                      </a:r>
                    </a:p>
                  </a:txBody>
                  <a:tcPr anchor="ctr">
                    <a:lnL w="9525" cap="flat" cmpd="sng" algn="ctr">
                      <a:solidFill>
                        <a:srgbClr val="357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57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57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57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effectLst/>
                        </a:rPr>
                        <a:t>8 100</a:t>
                      </a:r>
                    </a:p>
                  </a:txBody>
                  <a:tcPr anchor="ctr">
                    <a:lnL w="9525" cap="flat" cmpd="sng" algn="ctr">
                      <a:solidFill>
                        <a:srgbClr val="357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57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57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57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effectLst/>
                        </a:rPr>
                        <a:t>8 600</a:t>
                      </a:r>
                    </a:p>
                  </a:txBody>
                  <a:tcPr anchor="ctr">
                    <a:lnL w="9525" cap="flat" cmpd="sng" algn="ctr">
                      <a:solidFill>
                        <a:srgbClr val="357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57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57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57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>
                          <a:effectLst/>
                        </a:rPr>
                        <a:t>9 000</a:t>
                      </a:r>
                    </a:p>
                  </a:txBody>
                  <a:tcPr anchor="ctr">
                    <a:lnL w="9525" cap="flat" cmpd="sng" algn="ctr">
                      <a:solidFill>
                        <a:srgbClr val="357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57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57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578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cs-CZ"/>
          </a:p>
        </p:txBody>
      </p:sp>
      <p:sp>
        <p:nvSpPr>
          <p:cNvPr id="14339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/>
            <a:r>
              <a:rPr lang="cs-CZ" b="1" smtClean="0"/>
              <a:t>Odměna pěstouna </a:t>
            </a:r>
            <a:r>
              <a:rPr lang="cs-CZ" smtClean="0"/>
              <a:t>- odměna se pro účely zdravotního pojištění, pojistného na sociální zabezpečení a příspěvku na státní politiku zaměstnanosti posuzuje jako plat.</a:t>
            </a:r>
          </a:p>
          <a:p>
            <a:pPr eaLnBrk="1" hangingPunct="1"/>
            <a:r>
              <a:rPr lang="cs-CZ" smtClean="0"/>
              <a:t>8 tis. – 1 dítě</a:t>
            </a:r>
          </a:p>
          <a:p>
            <a:pPr eaLnBrk="1" hangingPunct="1"/>
            <a:r>
              <a:rPr lang="cs-CZ" smtClean="0"/>
              <a:t>12 tis. – 2 děti</a:t>
            </a:r>
          </a:p>
          <a:p>
            <a:pPr eaLnBrk="1" hangingPunct="1"/>
            <a:r>
              <a:rPr lang="cs-CZ" smtClean="0"/>
              <a:t>20 tis. – 3 děti/1 postižené</a:t>
            </a:r>
          </a:p>
          <a:p>
            <a:pPr eaLnBrk="1" hangingPunct="1"/>
            <a:r>
              <a:rPr lang="cs-CZ" smtClean="0"/>
              <a:t>24 tis. - PPPD</a:t>
            </a:r>
          </a:p>
          <a:p>
            <a:pPr eaLnBrk="1" hangingPunct="1"/>
            <a:r>
              <a:rPr lang="cs-CZ" b="1" smtClean="0"/>
              <a:t>Příspěvek při převzetí dítěte </a:t>
            </a:r>
            <a:r>
              <a:rPr lang="cs-CZ" smtClean="0"/>
              <a:t>– 8-10 tis.</a:t>
            </a:r>
          </a:p>
          <a:p>
            <a:pPr eaLnBrk="1" hangingPunct="1"/>
            <a:r>
              <a:rPr lang="cs-CZ" b="1" smtClean="0"/>
              <a:t>Příspěvek na zakoupení motorového vozidla </a:t>
            </a:r>
            <a:r>
              <a:rPr lang="cs-CZ" smtClean="0"/>
              <a:t>– nejméně 4 děti v péči, nesmí být užíváno k výdělečné činnosti, 70 % pořizovací ceny, max. 100 tis. Kč</a:t>
            </a:r>
          </a:p>
          <a:p>
            <a:pPr eaLnBrk="1" hangingPunct="1"/>
            <a:r>
              <a:rPr lang="cs-CZ" b="1" smtClean="0"/>
              <a:t>Příspěvek při ukončení PP </a:t>
            </a:r>
            <a:r>
              <a:rPr lang="cs-CZ" smtClean="0"/>
              <a:t>– 25 tis., jen jednou, náleží dítěti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Co by měl pěstoun vědět? 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Přípravy pěstounů</a:t>
            </a:r>
            <a:endParaRPr lang="cs-CZ" dirty="0"/>
          </a:p>
        </p:txBody>
      </p:sp>
      <p:sp>
        <p:nvSpPr>
          <p:cNvPr id="21507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altLang="cs-CZ" sz="2800" smtClean="0"/>
              <a:t>Organizuje krajský úřad </a:t>
            </a:r>
          </a:p>
          <a:p>
            <a:r>
              <a:rPr lang="cs-CZ" altLang="cs-CZ" sz="2800" smtClean="0"/>
              <a:t>Účast na přípravě je oboustranně důležitá.</a:t>
            </a:r>
          </a:p>
          <a:p>
            <a:r>
              <a:rPr lang="cs-CZ" altLang="cs-CZ" sz="2800" smtClean="0"/>
              <a:t>Žadatelům o pěstounskou péči poskytuje řadu </a:t>
            </a:r>
            <a:r>
              <a:rPr lang="cs-CZ" altLang="cs-CZ" sz="2800" i="1" smtClean="0"/>
              <a:t>informací </a:t>
            </a:r>
          </a:p>
          <a:p>
            <a:r>
              <a:rPr lang="cs-CZ" altLang="cs-CZ" sz="2800" smtClean="0"/>
              <a:t>Poskytuje prostor, aby si budoucí pěstouni </a:t>
            </a:r>
            <a:r>
              <a:rPr lang="cs-CZ" altLang="cs-CZ" sz="2800" i="1" smtClean="0"/>
              <a:t>upřesnili svoje představy</a:t>
            </a:r>
            <a:r>
              <a:rPr lang="cs-CZ" altLang="cs-CZ" sz="2800" smtClean="0"/>
              <a:t> </a:t>
            </a:r>
          </a:p>
          <a:p>
            <a:r>
              <a:rPr lang="cs-CZ" altLang="cs-CZ" sz="2800" smtClean="0"/>
              <a:t>Pracovníkům umožňuje doplnit </a:t>
            </a:r>
            <a:r>
              <a:rPr lang="cs-CZ" altLang="cs-CZ" sz="2800" i="1" smtClean="0"/>
              <a:t>celkový obraz o žadatelích</a:t>
            </a:r>
            <a:endParaRPr lang="cs-CZ" altLang="cs-CZ" sz="280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/>
              <a:t>Příprava pěstounů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sz="2400" dirty="0" smtClean="0"/>
              <a:t>Min. 48 hod. pro osvojení  a PP</a:t>
            </a:r>
          </a:p>
          <a:p>
            <a:pPr marL="11430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cs-CZ" sz="2400" dirty="0" smtClean="0"/>
              <a:t>tematické </a:t>
            </a:r>
            <a:r>
              <a:rPr lang="cs-CZ" sz="2400" dirty="0"/>
              <a:t>okruhy:</a:t>
            </a:r>
            <a:br>
              <a:rPr lang="cs-CZ" sz="2400" dirty="0"/>
            </a:br>
            <a:r>
              <a:rPr lang="cs-CZ" sz="2400" dirty="0"/>
              <a:t/>
            </a:r>
            <a:br>
              <a:rPr lang="cs-CZ" sz="2400" dirty="0"/>
            </a:br>
            <a:r>
              <a:rPr lang="cs-CZ" sz="2400" dirty="0" smtClean="0"/>
              <a:t>sebepoznání </a:t>
            </a:r>
            <a:r>
              <a:rPr lang="cs-CZ" sz="2400" dirty="0"/>
              <a:t>fyzických osob vhodných stát se osvojitelem nebo pěstounem, jejich rodinného </a:t>
            </a:r>
            <a:r>
              <a:rPr lang="cs-CZ" sz="2400" dirty="0" smtClean="0"/>
              <a:t>systému </a:t>
            </a:r>
            <a:r>
              <a:rPr lang="cs-CZ" sz="2400" dirty="0"/>
              <a:t>a sociálních kontaktů,</a:t>
            </a:r>
            <a:br>
              <a:rPr lang="cs-CZ" sz="2400" dirty="0"/>
            </a:br>
            <a:r>
              <a:rPr lang="cs-CZ" sz="2400" dirty="0"/>
              <a:t/>
            </a:r>
            <a:br>
              <a:rPr lang="cs-CZ" sz="2400" dirty="0"/>
            </a:br>
            <a:r>
              <a:rPr lang="cs-CZ" sz="2400" dirty="0" smtClean="0"/>
              <a:t>poznání </a:t>
            </a:r>
            <a:r>
              <a:rPr lang="cs-CZ" sz="2400" dirty="0"/>
              <a:t>a naplňování práv a potřeb dítěte v náhradní rodinné péči,</a:t>
            </a:r>
            <a:br>
              <a:rPr lang="cs-CZ" sz="2400" dirty="0"/>
            </a:br>
            <a:r>
              <a:rPr lang="cs-CZ" sz="2400" dirty="0"/>
              <a:t/>
            </a:r>
            <a:br>
              <a:rPr lang="cs-CZ" sz="2400" dirty="0"/>
            </a:br>
            <a:r>
              <a:rPr lang="cs-CZ" sz="2400" dirty="0" smtClean="0"/>
              <a:t>osvojení </a:t>
            </a:r>
            <a:r>
              <a:rPr lang="cs-CZ" sz="2400" dirty="0"/>
              <a:t>si spolupráce s dalšími odborníky,</a:t>
            </a:r>
            <a:br>
              <a:rPr lang="cs-CZ" sz="2400" dirty="0"/>
            </a:b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9219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114300" indent="0" eaLnBrk="1" hangingPunct="1">
              <a:buFont typeface="Arial" panose="020B0604020202020204" pitchFamily="34" charset="0"/>
              <a:buNone/>
              <a:defRPr/>
            </a:pPr>
            <a:r>
              <a:rPr lang="cs-CZ" altLang="cs-CZ" dirty="0" smtClean="0"/>
              <a:t>komunikace s dítětem a přístup k dítěti s vědomím jeho důstojnosti a lidských hodnot,</a:t>
            </a:r>
            <a:br>
              <a:rPr lang="cs-CZ" altLang="cs-CZ" dirty="0" smtClean="0"/>
            </a:br>
            <a:r>
              <a:rPr lang="cs-CZ" altLang="cs-CZ" dirty="0" smtClean="0"/>
              <a:t/>
            </a:r>
            <a:br>
              <a:rPr lang="cs-CZ" altLang="cs-CZ" dirty="0" smtClean="0"/>
            </a:br>
            <a:r>
              <a:rPr lang="cs-CZ" altLang="cs-CZ" dirty="0" smtClean="0"/>
              <a:t>rozvoj schopností a zájmů dítěte,</a:t>
            </a:r>
            <a:br>
              <a:rPr lang="cs-CZ" altLang="cs-CZ" dirty="0" smtClean="0"/>
            </a:br>
            <a:r>
              <a:rPr lang="cs-CZ" altLang="cs-CZ" dirty="0" smtClean="0"/>
              <a:t/>
            </a:r>
            <a:br>
              <a:rPr lang="cs-CZ" altLang="cs-CZ" dirty="0" smtClean="0"/>
            </a:br>
            <a:r>
              <a:rPr lang="cs-CZ" altLang="cs-CZ" dirty="0" smtClean="0"/>
              <a:t>uspokojení citových, vývojových, sociálních a vzdělávacích potřeb dítěte a péče o zdraví dítěte,</a:t>
            </a:r>
            <a:br>
              <a:rPr lang="cs-CZ" altLang="cs-CZ" dirty="0" smtClean="0"/>
            </a:br>
            <a:r>
              <a:rPr lang="cs-CZ" altLang="cs-CZ" dirty="0" smtClean="0"/>
              <a:t/>
            </a:r>
            <a:br>
              <a:rPr lang="cs-CZ" altLang="cs-CZ" dirty="0" smtClean="0"/>
            </a:br>
            <a:r>
              <a:rPr lang="cs-CZ" altLang="cs-CZ" dirty="0" smtClean="0"/>
              <a:t>styk dítěte v náhradní rodinné péči s rodiči a dalšími osobami blízkými,</a:t>
            </a:r>
            <a:br>
              <a:rPr lang="cs-CZ" altLang="cs-CZ" dirty="0" smtClean="0"/>
            </a:br>
            <a:r>
              <a:rPr lang="cs-CZ" altLang="cs-CZ" dirty="0" smtClean="0"/>
              <a:t/>
            </a:r>
            <a:br>
              <a:rPr lang="cs-CZ" altLang="cs-CZ" dirty="0" smtClean="0"/>
            </a:br>
            <a:r>
              <a:rPr lang="cs-CZ" altLang="cs-CZ" dirty="0" smtClean="0"/>
              <a:t>práce s dětmi žijícími v rodině žadatele.</a:t>
            </a:r>
            <a:br>
              <a:rPr lang="cs-CZ" altLang="cs-CZ" dirty="0" smtClean="0"/>
            </a:br>
            <a:endParaRPr lang="cs-CZ" altLang="cs-CZ" dirty="0" smtClean="0"/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endParaRPr lang="cs-CZ" altLang="cs-CZ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/>
              <a:t>Příprava pěstounů na přechodnou dobu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dirty="0" smtClean="0"/>
              <a:t>Min.72 hod.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dirty="0" smtClean="0"/>
              <a:t>PP + </a:t>
            </a:r>
          </a:p>
          <a:p>
            <a:pPr marL="11430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cs-CZ" dirty="0" smtClean="0"/>
              <a:t>dovednosti </a:t>
            </a:r>
            <a:r>
              <a:rPr lang="cs-CZ" dirty="0"/>
              <a:t>žadatelů potřebné pro spolupráci s rodinou dítěte,</a:t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>proces </a:t>
            </a:r>
            <a:r>
              <a:rPr lang="cs-CZ" dirty="0"/>
              <a:t>předání dítěte,</a:t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>obsah </a:t>
            </a:r>
            <a:r>
              <a:rPr lang="cs-CZ" dirty="0"/>
              <a:t>a formu pravidelného vyhodnocování situace dítěte.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/>
              <a:t>Forma příprav</a:t>
            </a:r>
            <a:endParaRPr lang="cs-CZ" dirty="0"/>
          </a:p>
        </p:txBody>
      </p:sp>
      <p:sp>
        <p:nvSpPr>
          <p:cNvPr id="2560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114300" indent="0" eaLnBrk="1" hangingPunct="1">
              <a:buFont typeface="Arial" charset="0"/>
              <a:buNone/>
            </a:pPr>
            <a:r>
              <a:rPr lang="cs-CZ" altLang="cs-CZ" smtClean="0"/>
              <a:t>Individuální </a:t>
            </a:r>
          </a:p>
          <a:p>
            <a:pPr marL="114300" indent="0" eaLnBrk="1" hangingPunct="1">
              <a:buFont typeface="Arial" charset="0"/>
              <a:buNone/>
            </a:pPr>
            <a:endParaRPr lang="cs-CZ" altLang="cs-CZ" smtClean="0"/>
          </a:p>
          <a:p>
            <a:pPr marL="114300" indent="0" eaLnBrk="1" hangingPunct="1">
              <a:buFont typeface="Arial" charset="0"/>
              <a:buNone/>
            </a:pPr>
            <a:r>
              <a:rPr lang="cs-CZ" altLang="cs-CZ" smtClean="0"/>
              <a:t>1.motivace k náhradní rodinné péči,</a:t>
            </a:r>
            <a:br>
              <a:rPr lang="cs-CZ" altLang="cs-CZ" smtClean="0"/>
            </a:br>
            <a:r>
              <a:rPr lang="cs-CZ" altLang="cs-CZ" smtClean="0"/>
              <a:t/>
            </a:r>
            <a:br>
              <a:rPr lang="cs-CZ" altLang="cs-CZ" smtClean="0"/>
            </a:br>
            <a:r>
              <a:rPr lang="cs-CZ" altLang="cs-CZ" smtClean="0"/>
              <a:t>2.fungování rodinného systému,</a:t>
            </a:r>
            <a:br>
              <a:rPr lang="cs-CZ" altLang="cs-CZ" smtClean="0"/>
            </a:br>
            <a:r>
              <a:rPr lang="cs-CZ" altLang="cs-CZ" smtClean="0"/>
              <a:t/>
            </a:r>
            <a:br>
              <a:rPr lang="cs-CZ" altLang="cs-CZ" smtClean="0"/>
            </a:br>
            <a:r>
              <a:rPr lang="cs-CZ" altLang="cs-CZ" smtClean="0"/>
              <a:t>3.mapování sociálních kontaktů,</a:t>
            </a:r>
            <a:br>
              <a:rPr lang="cs-CZ" altLang="cs-CZ" smtClean="0"/>
            </a:br>
            <a:r>
              <a:rPr lang="cs-CZ" altLang="cs-CZ" smtClean="0"/>
              <a:t/>
            </a:r>
            <a:br>
              <a:rPr lang="cs-CZ" altLang="cs-CZ" smtClean="0"/>
            </a:br>
            <a:r>
              <a:rPr lang="cs-CZ" altLang="cs-CZ" smtClean="0"/>
              <a:t>4.očekávání od dítěte svěřeného do péče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cs-CZ"/>
          </a:p>
        </p:txBody>
      </p:sp>
      <p:sp>
        <p:nvSpPr>
          <p:cNvPr id="26627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marL="114300" indent="0" eaLnBrk="1" hangingPunct="1">
              <a:buFont typeface="Arial" charset="0"/>
              <a:buNone/>
            </a:pPr>
            <a:r>
              <a:rPr lang="cs-CZ" altLang="cs-CZ" smtClean="0"/>
              <a:t>Skupinová</a:t>
            </a:r>
          </a:p>
          <a:p>
            <a:pPr marL="114300" indent="0" eaLnBrk="1" hangingPunct="1">
              <a:buFont typeface="Arial" charset="0"/>
              <a:buNone/>
            </a:pPr>
            <a:r>
              <a:rPr lang="cs-CZ" altLang="cs-CZ" smtClean="0"/>
              <a:t>náhradní rodinné péče a související právní úpravy,</a:t>
            </a:r>
            <a:br>
              <a:rPr lang="cs-CZ" altLang="cs-CZ" smtClean="0"/>
            </a:br>
            <a:r>
              <a:rPr lang="cs-CZ" altLang="cs-CZ" smtClean="0"/>
              <a:t/>
            </a:r>
            <a:br>
              <a:rPr lang="cs-CZ" altLang="cs-CZ" smtClean="0"/>
            </a:br>
            <a:r>
              <a:rPr lang="cs-CZ" altLang="cs-CZ" smtClean="0"/>
              <a:t>vývoj a potřeby dítěte včetně specifických potřeb dítěte v náhradní rodinné péči,</a:t>
            </a:r>
            <a:br>
              <a:rPr lang="cs-CZ" altLang="cs-CZ" smtClean="0"/>
            </a:br>
            <a:endParaRPr lang="cs-CZ" altLang="cs-CZ" smtClean="0"/>
          </a:p>
          <a:p>
            <a:pPr marL="114300" indent="0" eaLnBrk="1" hangingPunct="1">
              <a:buFont typeface="Arial" charset="0"/>
              <a:buNone/>
            </a:pPr>
            <a:r>
              <a:rPr lang="cs-CZ" altLang="cs-CZ" smtClean="0"/>
              <a:t>práva dítěte včetně práv dítěte v náhradní rodinné péči a práva dítěte na udržování a rozvoj rodinných vazeb,</a:t>
            </a:r>
            <a:br>
              <a:rPr lang="cs-CZ" altLang="cs-CZ" smtClean="0"/>
            </a:br>
            <a:r>
              <a:rPr lang="cs-CZ" altLang="cs-CZ" smtClean="0"/>
              <a:t/>
            </a:r>
            <a:br>
              <a:rPr lang="cs-CZ" altLang="cs-CZ" smtClean="0"/>
            </a:br>
            <a:r>
              <a:rPr lang="cs-CZ" altLang="cs-CZ" smtClean="0"/>
              <a:t>podpora dítěte při uplatňování jeho práva vyjádřit svůj názor a účastnit se rozhodování, která se ho týkají,</a:t>
            </a:r>
            <a:br>
              <a:rPr lang="cs-CZ" altLang="cs-CZ" smtClean="0"/>
            </a:br>
            <a:r>
              <a:rPr lang="cs-CZ" altLang="cs-CZ" smtClean="0"/>
              <a:t/>
            </a:r>
            <a:br>
              <a:rPr lang="cs-CZ" altLang="cs-CZ" smtClean="0"/>
            </a:br>
            <a:r>
              <a:rPr lang="cs-CZ" altLang="cs-CZ" smtClean="0"/>
              <a:t>práva a povinnosti rodičů dítěte,</a:t>
            </a:r>
            <a:br>
              <a:rPr lang="cs-CZ" altLang="cs-CZ" smtClean="0"/>
            </a:br>
            <a:r>
              <a:rPr lang="cs-CZ" altLang="cs-CZ" smtClean="0"/>
              <a:t/>
            </a:r>
            <a:br>
              <a:rPr lang="cs-CZ" altLang="cs-CZ" smtClean="0"/>
            </a:br>
            <a:r>
              <a:rPr lang="cs-CZ" altLang="cs-CZ" smtClean="0"/>
              <a:t>práva a povinnosti pěstounů.</a:t>
            </a:r>
            <a:br>
              <a:rPr lang="cs-CZ" altLang="cs-CZ" smtClean="0"/>
            </a:br>
            <a:endParaRPr lang="cs-CZ" altLang="cs-CZ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Příprava dětí žijících v rodině</a:t>
            </a:r>
            <a:endParaRPr lang="cs-CZ" dirty="0"/>
          </a:p>
        </p:txBody>
      </p:sp>
      <p:sp>
        <p:nvSpPr>
          <p:cNvPr id="27651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altLang="cs-CZ" smtClean="0"/>
              <a:t>přiměřeně vzhledem k jejich věku, rozumové vyspělosti a v nezbytném rozsahu.</a:t>
            </a:r>
          </a:p>
          <a:p>
            <a:r>
              <a:rPr lang="cs-CZ" altLang="cs-CZ" smtClean="0"/>
              <a:t>Skupinová i individuální forma</a:t>
            </a:r>
          </a:p>
          <a:p>
            <a:endParaRPr lang="cs-CZ" altLang="cs-CZ" smtClean="0"/>
          </a:p>
          <a:p>
            <a:endParaRPr lang="cs-CZ" altLang="cs-CZ" smtClean="0"/>
          </a:p>
          <a:p>
            <a:r>
              <a:rPr lang="cs-CZ" altLang="cs-CZ" smtClean="0"/>
              <a:t>Zhodnocení přípravy k přijetí dítěte do rodiny, včetně přípravy k přijetí dítěte pěstounem na přechodnou dobu, je součástí odborného posouzení pro zprostředkování osvojení a pěstounské péče. </a:t>
            </a:r>
          </a:p>
          <a:p>
            <a:endParaRPr lang="cs-CZ" altLang="cs-CZ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ůvod">
  <a:themeElements>
    <a:clrScheme name="Původ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Původ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ůvod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10</TotalTime>
  <Words>363</Words>
  <Application>Microsoft Office PowerPoint</Application>
  <PresentationFormat>Předvádění na obrazovce (4:3)</PresentationFormat>
  <Paragraphs>92</Paragraphs>
  <Slides>17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18" baseType="lpstr">
      <vt:lpstr>Původ</vt:lpstr>
      <vt:lpstr>Náhradní rodinná péče</vt:lpstr>
      <vt:lpstr>Snímek 2</vt:lpstr>
      <vt:lpstr>Přípravy pěstounů</vt:lpstr>
      <vt:lpstr>Příprava pěstounů</vt:lpstr>
      <vt:lpstr>Snímek 5</vt:lpstr>
      <vt:lpstr>Příprava pěstounů na přechodnou dobu</vt:lpstr>
      <vt:lpstr>Forma příprav</vt:lpstr>
      <vt:lpstr>Snímek 8</vt:lpstr>
      <vt:lpstr>Příprava dětí žijících v rodině</vt:lpstr>
      <vt:lpstr>Zprostředkování z pohledu dětí</vt:lpstr>
      <vt:lpstr>Dokumentace o dítěti</vt:lpstr>
      <vt:lpstr>Možné problémové situace v procesu zprostředkování a přípravy</vt:lpstr>
      <vt:lpstr>Kolik stojí dítě?</vt:lpstr>
      <vt:lpstr>Sociální zabezpečení</vt:lpstr>
      <vt:lpstr>Příspěvek na úhradu potřeb dítěte</vt:lpstr>
      <vt:lpstr>Příspěvek na úhradu potřeb u postižených dětí</vt:lpstr>
      <vt:lpstr>Snímek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Náhradní rodinná péče</dc:title>
  <dc:creator>Hana Pazlarova</dc:creator>
  <cp:lastModifiedBy>ucitel</cp:lastModifiedBy>
  <cp:revision>3</cp:revision>
  <dcterms:created xsi:type="dcterms:W3CDTF">2017-10-31T11:25:12Z</dcterms:created>
  <dcterms:modified xsi:type="dcterms:W3CDTF">2017-10-31T14:31:29Z</dcterms:modified>
</cp:coreProperties>
</file>