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C3C7F-B753-4069-BD01-94FFC3EC72D2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F05FF-EBDD-4255-B936-1009E04373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598DB5-A14A-49F3-AE65-5C9CF2DB91D1}" type="slidenum">
              <a:rPr lang="cs-CZ" altLang="cs-CZ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EB3B3C-3875-460E-81D8-44C5D5898469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346907-7AC0-4230-A571-94D226A6093F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9B7FD5-B364-4500-A1B1-D072A6AE8ECC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C43C1C-53B0-49DF-8D6E-97D87CC0305C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79671A-607B-46FD-9069-003A4AB33049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52B564-4572-4A53-8FB1-020FC3946222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62EFF5-727E-4D71-A502-FA45171F3BFE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07CB46-E0F1-42E6-B117-9E8321CD5C32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44D018-3FED-46A8-83C3-8FD992DCE6D8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7B3B7C-5AD9-45AD-80A8-4E51D24929D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79B1D-AF42-4637-A5AB-8A1507179EC7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86300E-0281-4C83-8315-200950CD42E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7C837E-BAE3-4D2A-8579-2D077302EBE1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EF9353-81C7-45AE-8191-0F6B767204D6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17FA7-E539-4FE3-A4C2-6596B7F281CD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52F9EA-5A60-4AB2-8560-67C39AE0F4A3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DA1C9C-188C-490C-B7AE-AD31FE544E6F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Rodičovství biologické a </a:t>
            </a:r>
            <a:r>
              <a:rPr lang="cs-CZ" dirty="0" smtClean="0"/>
              <a:t>pěstounské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Co nám říkají výzkumy?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Chování a emocionální stav dítěte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Poruchy chování jsou jedním z nejčastějších důvodů neúspěchu PP.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Obtíže se častěji daří překonat pokud (a) dítě velmi stojí o to zůstat v rodině a (b) pokud jsou očekávání pěstounů stran možností dítěte realistické.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Emocionální problémy dětí nejsou příliš rizikovým faktorem. PP depresivních, osamělých a sociálně isolovaných dětí bývá stabilní.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Vlastní děti v rodině pěstounů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Úspěšnost PP není ovlivněna přítomnosti či absencí vlastních dětí pěstounů.</a:t>
            </a:r>
          </a:p>
          <a:p>
            <a:pPr eaLnBrk="1" hangingPunct="1"/>
            <a:r>
              <a:rPr lang="cs-CZ" altLang="cs-CZ" sz="2600" smtClean="0"/>
              <a:t>Vlastní děti mají obecně pozitivní postoj k PP, pokud není zejména chování dětí v PP příliš náročné.</a:t>
            </a:r>
          </a:p>
          <a:p>
            <a:pPr eaLnBrk="1" hangingPunct="1"/>
            <a:r>
              <a:rPr lang="cs-CZ" altLang="cs-CZ" sz="2600" smtClean="0"/>
              <a:t>Pokud mám PP negativní vliv na vlastní děti, zvyšuje se riziko neúspěchu, mění se postoj pěstounů k dítěti i styl výchovy.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Vlastnosti pěstounů, jejich zkušenosti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Není prokázána souvislost mezi úspěšností PP a věkem pěstounů či jejich předchozí PP zkušeností.</a:t>
            </a:r>
          </a:p>
          <a:p>
            <a:pPr eaLnBrk="1" hangingPunct="1"/>
            <a:r>
              <a:rPr lang="cs-CZ" altLang="cs-CZ" sz="2600" smtClean="0"/>
              <a:t>Pěstouni původním povoláním z pomáhajících  profesí bývají úspěšnější.</a:t>
            </a:r>
          </a:p>
          <a:p>
            <a:pPr eaLnBrk="1" hangingPunct="1"/>
            <a:r>
              <a:rPr lang="cs-CZ" altLang="cs-CZ" sz="2600" smtClean="0"/>
              <a:t>Předchozí selhání zvyšuje pravděpodobnost dalších neúspěchů.</a:t>
            </a:r>
          </a:p>
          <a:p>
            <a:pPr eaLnBrk="1" hangingPunct="1"/>
            <a:r>
              <a:rPr lang="cs-CZ" altLang="cs-CZ" sz="2600" smtClean="0"/>
              <a:t>Stres pociťovaný pěstouny zvyšuje riziko neúspěchu.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Rodičovský styl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„pozitivní rodičovství“ zvyšuje úspěšnost PP = péče, přijetí, přiměřená očekávání, empatie, vazba, zodpovědnost, orientace na dítě, společné aktivity. </a:t>
            </a:r>
          </a:p>
          <a:p>
            <a:pPr eaLnBrk="1" hangingPunct="1"/>
            <a:r>
              <a:rPr lang="cs-CZ" altLang="cs-CZ" sz="2600" smtClean="0"/>
              <a:t>Rizikové je,pokud pěstoun vnímá dítě jako obtížné, nevychovatelné a nepociťuje vůči němu náklonnost – může  být způsobeno nevhodným výběrem rodiny pro dítě.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Podpora pěstounů - neformální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Nejdůležitější je podpora mezi partnery a v rámci rodiny</a:t>
            </a:r>
          </a:p>
          <a:p>
            <a:pPr eaLnBrk="1" hangingPunct="1"/>
            <a:r>
              <a:rPr lang="cs-CZ" altLang="cs-CZ" smtClean="0"/>
              <a:t>Řada pěstounů se setká s negativní reakcí sousedů či přátel.</a:t>
            </a:r>
          </a:p>
          <a:p>
            <a:pPr eaLnBrk="1" hangingPunct="1"/>
            <a:r>
              <a:rPr lang="cs-CZ" altLang="cs-CZ" smtClean="0"/>
              <a:t>Pěstouni cítí velkou podporu, pokud mají kontakt s jinými pěstounskými rodinami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Podpora pěstounů - formální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600" smtClean="0"/>
              <a:t>Co potřebují pěstouni od sociálních pracovníků?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Dostupnost v případě potřeby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Respekt a partnerský přístup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Praktickou pomoc – zprostředkování potřebných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Pomoc v kontaktu s biologickou rodinou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Emocionální podporu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600" smtClean="0"/>
              <a:t>Pěstouni by měli být součástí týmu okolo dítěte = snížení zátěže pěstounů.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Otázka (re)definice pěstounské péče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U nás tradičně blízké osvojení x PP jako služba dítěti a  jeho původní rodině.</a:t>
            </a:r>
          </a:p>
          <a:p>
            <a:pPr eaLnBrk="1" hangingPunct="1"/>
            <a:r>
              <a:rPr lang="cs-CZ" altLang="cs-CZ" smtClean="0"/>
              <a:t>Pěstounský rodič x pěstoun (foster  parent x foster carer)</a:t>
            </a:r>
          </a:p>
          <a:p>
            <a:pPr eaLnBrk="1" hangingPunct="1"/>
            <a:r>
              <a:rPr lang="cs-CZ" altLang="cs-CZ" smtClean="0"/>
              <a:t>Přes všechny rozdíly je v současnosti pěstounství vnímáno jako svého druhu rodičovství.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Pěstounská péče pro 21.st.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PP je komplexní a profesionální služba, která je tvořena podpůrnou sítí kolem dítěte a pěstounské rodiny.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Cvičení – shody a rozdíly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Jaký by měl být skvělý rodič?</a:t>
            </a:r>
          </a:p>
          <a:p>
            <a:pPr eaLnBrk="1" hangingPunct="1"/>
            <a:r>
              <a:rPr lang="cs-CZ" altLang="cs-CZ" dirty="0" smtClean="0"/>
              <a:t>Jaký by měl být </a:t>
            </a:r>
            <a:r>
              <a:rPr lang="cs-CZ" altLang="cs-CZ" smtClean="0"/>
              <a:t>skvělý pěstoun? </a:t>
            </a:r>
            <a:endParaRPr lang="cs-CZ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Rodičovství biologické a pěstounské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600" smtClean="0"/>
              <a:t>Řada charakteristik společných </a:t>
            </a:r>
          </a:p>
          <a:p>
            <a:pPr eaLnBrk="1" hangingPunct="1"/>
            <a:r>
              <a:rPr lang="cs-CZ" altLang="cs-CZ" sz="2600" smtClean="0"/>
              <a:t>Vřelost</a:t>
            </a:r>
          </a:p>
          <a:p>
            <a:pPr eaLnBrk="1" hangingPunct="1"/>
            <a:r>
              <a:rPr lang="cs-CZ" altLang="cs-CZ" sz="2600" smtClean="0"/>
              <a:t>Odpovědnost</a:t>
            </a:r>
          </a:p>
          <a:p>
            <a:pPr eaLnBrk="1" hangingPunct="1"/>
            <a:r>
              <a:rPr lang="cs-CZ" altLang="cs-CZ" sz="2600" smtClean="0"/>
              <a:t>Citová vazba k dítěti</a:t>
            </a:r>
          </a:p>
          <a:p>
            <a:pPr eaLnBrk="1" hangingPunct="1"/>
            <a:r>
              <a:rPr lang="cs-CZ" altLang="cs-CZ" sz="2600" smtClean="0"/>
              <a:t>Citlivost vůči potřebám dítěte</a:t>
            </a:r>
          </a:p>
          <a:p>
            <a:pPr eaLnBrk="1" hangingPunct="1"/>
            <a:r>
              <a:rPr lang="cs-CZ" altLang="cs-CZ" sz="2600" smtClean="0"/>
              <a:t>Tolerance</a:t>
            </a:r>
          </a:p>
          <a:p>
            <a:pPr eaLnBrk="1" hangingPunct="1"/>
            <a:r>
              <a:rPr lang="cs-CZ" altLang="cs-CZ" sz="2600" smtClean="0"/>
              <a:t>Schopnost vytýčit hranice</a:t>
            </a:r>
          </a:p>
          <a:p>
            <a:pPr eaLnBrk="1" hangingPunct="1"/>
            <a:r>
              <a:rPr lang="cs-CZ" altLang="cs-CZ" sz="2600" smtClean="0"/>
              <a:t>Schopnost poskytovat dítěti pocit bezpečí</a:t>
            </a:r>
          </a:p>
          <a:p>
            <a:pPr eaLnBrk="1" hangingPunct="1"/>
            <a:endParaRPr lang="cs-CZ" altLang="cs-CZ" sz="2600" smtClean="0"/>
          </a:p>
          <a:p>
            <a:pPr eaLnBrk="1" hangingPunct="1"/>
            <a:endParaRPr lang="cs-CZ" altLang="cs-CZ" sz="2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Specifika pěstounského rodičovství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Nová rodina vzniká na základě oboustranného rozhodnutí a na jiných principech.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Zodpovědnost za dítě je dočasná.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Pěstouni jsou zodpovědní za problémy (emocionální, problémy s chováním) pouze částečně – dítě přichází se svojí zátěží.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Pěstouni by měli být „profesionálové“ připravení na nároky pěstounského rodičovství.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Předpoklady úspěšného pěstounství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Věk</a:t>
            </a:r>
          </a:p>
          <a:p>
            <a:pPr eaLnBrk="1" hangingPunct="1"/>
            <a:r>
              <a:rPr lang="cs-CZ" altLang="cs-CZ" sz="2600" smtClean="0"/>
              <a:t>Životní historie dítěte</a:t>
            </a:r>
          </a:p>
          <a:p>
            <a:pPr eaLnBrk="1" hangingPunct="1"/>
            <a:r>
              <a:rPr lang="cs-CZ" altLang="cs-CZ" sz="2600" smtClean="0"/>
              <a:t>Vazebné chování</a:t>
            </a:r>
          </a:p>
          <a:p>
            <a:pPr eaLnBrk="1" hangingPunct="1"/>
            <a:r>
              <a:rPr lang="cs-CZ" altLang="cs-CZ" sz="2600" smtClean="0"/>
              <a:t>Zvláštní potřeby dítěte</a:t>
            </a:r>
          </a:p>
          <a:p>
            <a:pPr eaLnBrk="1" hangingPunct="1"/>
            <a:r>
              <a:rPr lang="cs-CZ" altLang="cs-CZ" sz="2600" smtClean="0"/>
              <a:t>Chování a emocionální stav dítěte</a:t>
            </a:r>
          </a:p>
          <a:p>
            <a:pPr eaLnBrk="1" hangingPunct="1"/>
            <a:r>
              <a:rPr lang="cs-CZ" altLang="cs-CZ" sz="2600" smtClean="0"/>
              <a:t>Vlastní děti v rodině pěstounů</a:t>
            </a:r>
          </a:p>
          <a:p>
            <a:pPr eaLnBrk="1" hangingPunct="1"/>
            <a:r>
              <a:rPr lang="cs-CZ" altLang="cs-CZ" sz="2600" smtClean="0"/>
              <a:t>Vlastnosti pěstounů a jejich zkušenosti</a:t>
            </a:r>
          </a:p>
          <a:p>
            <a:pPr eaLnBrk="1" hangingPunct="1"/>
            <a:r>
              <a:rPr lang="cs-CZ" altLang="cs-CZ" sz="2600" smtClean="0"/>
              <a:t>Rodičovský styl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Věk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Čím mladší dítě je umístěno do pěstounské rodiny,tím je vyšší pravděpodobnost úspěchu. 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Úspěch = PP je hodnocena jako dobrá/uspokojivá a není předčasně ukončena.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Životní historie dítěte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Týrání a zneužívání dítěte v minulosti a s tím spojené následky zvyšují pravděpodobnost neúspěchu.</a:t>
            </a:r>
          </a:p>
          <a:p>
            <a:pPr eaLnBrk="1" hangingPunct="1"/>
            <a:r>
              <a:rPr lang="cs-CZ" altLang="cs-CZ" smtClean="0"/>
              <a:t>Současně kladou zvýšené nároky na odbornou připravenost pěstounů.</a:t>
            </a:r>
          </a:p>
          <a:p>
            <a:pPr eaLnBrk="1" hangingPunct="1"/>
            <a:r>
              <a:rPr lang="cs-CZ" altLang="cs-CZ" smtClean="0"/>
              <a:t>Předchozí neúspěšné umístění v PP rovněž zvyšuje pravděpodobnost dalšího selhání.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Vazebné chování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Poruchy vazby projevující se v chování (např. citová netečnost, provokativní chování, povrchní vztahy, neschopnost navázat hlubší vztah..) jsou pro úspěšnost PP rizikovým faktorem.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CBA523"/>
                </a:solidFill>
              </a:rPr>
              <a:t>Zvláštní potřeby dítěte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mtClean="0"/>
              <a:t>U dětí se zvláštními potřebami žijících v PP dochází k selhání poměrně zřídka a samotný fakt zdravotního postižení není rizikovým faktorem.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</TotalTime>
  <Words>644</Words>
  <Application>Microsoft Office PowerPoint</Application>
  <PresentationFormat>Předvádění na obrazovce (4:3)</PresentationFormat>
  <Paragraphs>90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Původ</vt:lpstr>
      <vt:lpstr>Rodičovství biologické a pěstounské</vt:lpstr>
      <vt:lpstr>Cvičení – shody a rozdíly</vt:lpstr>
      <vt:lpstr>Rodičovství biologické a pěstounské</vt:lpstr>
      <vt:lpstr>Specifika pěstounského rodičovství</vt:lpstr>
      <vt:lpstr>Předpoklady úspěšného pěstounství</vt:lpstr>
      <vt:lpstr>Věk</vt:lpstr>
      <vt:lpstr>Životní historie dítěte</vt:lpstr>
      <vt:lpstr>Vazebné chování</vt:lpstr>
      <vt:lpstr>Zvláštní potřeby dítěte </vt:lpstr>
      <vt:lpstr>Chování a emocionální stav dítěte</vt:lpstr>
      <vt:lpstr>Vlastní děti v rodině pěstounů</vt:lpstr>
      <vt:lpstr>Vlastnosti pěstounů, jejich zkušenosti </vt:lpstr>
      <vt:lpstr>Rodičovský styl</vt:lpstr>
      <vt:lpstr>Podpora pěstounů - neformální</vt:lpstr>
      <vt:lpstr>Podpora pěstounů - formální</vt:lpstr>
      <vt:lpstr>Otázka (re)definice pěstounské péče</vt:lpstr>
      <vt:lpstr>Pěstounská péče pro 21.st.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Rodičovství biologické a náhradní</dc:title>
  <dc:creator>Hana Pazlarova</dc:creator>
  <cp:lastModifiedBy>Hana Pazlarova</cp:lastModifiedBy>
  <cp:revision>3</cp:revision>
  <dcterms:created xsi:type="dcterms:W3CDTF">2017-10-10T12:56:05Z</dcterms:created>
  <dcterms:modified xsi:type="dcterms:W3CDTF">2017-10-10T12:58:34Z</dcterms:modified>
</cp:coreProperties>
</file>