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69" r:id="rId3"/>
    <p:sldId id="273" r:id="rId4"/>
    <p:sldId id="274" r:id="rId5"/>
    <p:sldId id="272" r:id="rId6"/>
    <p:sldId id="275" r:id="rId7"/>
    <p:sldId id="276" r:id="rId8"/>
    <p:sldId id="278" r:id="rId9"/>
    <p:sldId id="279" r:id="rId10"/>
    <p:sldId id="277" r:id="rId11"/>
    <p:sldId id="302"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575E2-811C-4295-AD58-6CECC4B2EB0D}" type="datetimeFigureOut">
              <a:rPr lang="cs-CZ" smtClean="0"/>
              <a:pPr/>
              <a:t>15.3.2016</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34C77-151C-4611-9BDA-1D5DDAB4CB8A}" type="slidenum">
              <a:rPr lang="cs-CZ" smtClean="0"/>
              <a:pPr/>
              <a:t>‹#›</a:t>
            </a:fld>
            <a:endParaRPr lang="cs-CZ"/>
          </a:p>
        </p:txBody>
      </p:sp>
    </p:spTree>
    <p:extLst>
      <p:ext uri="{BB962C8B-B14F-4D97-AF65-F5344CB8AC3E}">
        <p14:creationId xmlns:p14="http://schemas.microsoft.com/office/powerpoint/2010/main" xmlns="" val="1589457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560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61FE19-ABC1-4A41-B6F0-576220723B58}" type="slidenum">
              <a:rPr lang="cs-CZ" altLang="cs-CZ" smtClean="0">
                <a:latin typeface="Calibri" panose="020F0502020204030204" pitchFamily="34" charset="0"/>
              </a:rPr>
              <a:pPr/>
              <a:t>12</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96046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0180"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B121DB-E2DE-4F7A-B86F-75A263030EBD}" type="slidenum">
              <a:rPr lang="cs-CZ" altLang="cs-CZ" smtClean="0">
                <a:latin typeface="Calibri" panose="020F0502020204030204" pitchFamily="34" charset="0"/>
              </a:rPr>
              <a:pPr/>
              <a:t>27</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745371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2228"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853EFC-21C0-4BB0-9859-DA38C1C4C6CB}" type="slidenum">
              <a:rPr lang="cs-CZ" altLang="cs-CZ" smtClean="0">
                <a:latin typeface="Calibri" panose="020F0502020204030204" pitchFamily="34" charset="0"/>
              </a:rPr>
              <a:pPr/>
              <a:t>28</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4147577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427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611B29-EB79-40CB-AC82-CD8259BF7B1E}" type="slidenum">
              <a:rPr lang="cs-CZ" altLang="cs-CZ" smtClean="0">
                <a:latin typeface="Calibri" panose="020F0502020204030204" pitchFamily="34" charset="0"/>
              </a:rPr>
              <a:pPr/>
              <a:t>29</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121189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632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632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71D889-E29B-42B1-B429-2F213978DA87}" type="slidenum">
              <a:rPr lang="cs-CZ" altLang="cs-CZ" smtClean="0">
                <a:latin typeface="Calibri" panose="020F0502020204030204" pitchFamily="34" charset="0"/>
              </a:rPr>
              <a:pPr/>
              <a:t>30</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240688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8372"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BEF3BD-85F4-4696-ACDA-A3D2CD9F9FA3}" type="slidenum">
              <a:rPr lang="cs-CZ" altLang="cs-CZ" smtClean="0">
                <a:latin typeface="Calibri" panose="020F0502020204030204" pitchFamily="34" charset="0"/>
              </a:rPr>
              <a:pPr/>
              <a:t>31</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3470518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6144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08D7B82-600C-450C-90E0-5AA07DD8234C}" type="slidenum">
              <a:rPr lang="cs-CZ" altLang="cs-CZ" smtClean="0">
                <a:latin typeface="Calibri" panose="020F0502020204030204" pitchFamily="34" charset="0"/>
              </a:rPr>
              <a:pPr/>
              <a:t>33</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836449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867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3735E06-CE54-4E3D-A538-9F9B0037BCB5}" type="slidenum">
              <a:rPr lang="cs-CZ" altLang="cs-CZ" smtClean="0">
                <a:latin typeface="Calibri" panose="020F0502020204030204" pitchFamily="34" charset="0"/>
              </a:rPr>
              <a:pPr/>
              <a:t>14</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780761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7"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1748"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76A58CA-B45D-4BE4-A48E-807E66D027DF}" type="slidenum">
              <a:rPr lang="cs-CZ" altLang="cs-CZ" smtClean="0">
                <a:latin typeface="Calibri" panose="020F0502020204030204" pitchFamily="34" charset="0"/>
              </a:rPr>
              <a:pPr/>
              <a:t>16</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129129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379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B78C00-36B8-4309-9FD7-5851967526F3}" type="slidenum">
              <a:rPr lang="cs-CZ" altLang="cs-CZ" smtClean="0">
                <a:latin typeface="Calibri" panose="020F0502020204030204" pitchFamily="34" charset="0"/>
              </a:rPr>
              <a:pPr/>
              <a:t>17</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420310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584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F63057-43B1-4166-9F46-4BABC2375FA0}" type="slidenum">
              <a:rPr lang="cs-CZ" altLang="cs-CZ" smtClean="0">
                <a:latin typeface="Calibri" panose="020F0502020204030204" pitchFamily="34" charset="0"/>
              </a:rPr>
              <a:pPr/>
              <a:t>18</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302961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7892"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69CE69-01A6-49AD-B013-E9D10334E120}" type="slidenum">
              <a:rPr lang="cs-CZ" altLang="cs-CZ" smtClean="0">
                <a:latin typeface="Calibri" panose="020F0502020204030204" pitchFamily="34" charset="0"/>
              </a:rPr>
              <a:pPr/>
              <a:t>19</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271356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44036"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89DF4FB-5856-4E12-8D9D-75A54902E7B5}" type="slidenum">
              <a:rPr lang="cs-CZ" altLang="cs-CZ" smtClean="0">
                <a:latin typeface="Calibri" panose="020F0502020204030204" pitchFamily="34" charset="0"/>
              </a:rPr>
              <a:pPr/>
              <a:t>24</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098206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46084"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746166-45B7-4674-BE6D-9DF8C083023F}" type="slidenum">
              <a:rPr lang="cs-CZ" altLang="cs-CZ" smtClean="0">
                <a:latin typeface="Calibri" panose="020F0502020204030204" pitchFamily="34" charset="0"/>
              </a:rPr>
              <a:pPr/>
              <a:t>25</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231953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Zástupný symbol pro poznámky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48132" name="Zástupný symbol pro číslo snímku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D8DF8B-6433-4DBF-A835-3297776F9449}" type="slidenum">
              <a:rPr lang="cs-CZ" altLang="cs-CZ" smtClean="0">
                <a:latin typeface="Calibri" panose="020F0502020204030204" pitchFamily="34" charset="0"/>
              </a:rPr>
              <a:pPr/>
              <a:t>26</a:t>
            </a:fld>
            <a:endParaRPr lang="cs-CZ" altLang="cs-CZ" smtClean="0">
              <a:latin typeface="Calibri" panose="020F0502020204030204" pitchFamily="34" charset="0"/>
            </a:endParaRPr>
          </a:p>
        </p:txBody>
      </p:sp>
    </p:spTree>
    <p:extLst>
      <p:ext uri="{BB962C8B-B14F-4D97-AF65-F5344CB8AC3E}">
        <p14:creationId xmlns:p14="http://schemas.microsoft.com/office/powerpoint/2010/main" xmlns="" val="1576920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578363AF-A686-4DEE-B5DC-10F4BE37D2D6}" type="datetimeFigureOut">
              <a:rPr lang="cs-CZ" smtClean="0"/>
              <a:pPr/>
              <a:t>15.3.2016</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964809-5301-4139-980A-15C7948D7BD3}"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15.3.2016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964809-5301-4139-980A-15C7948D7BD3}"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57964809-5301-4139-980A-15C7948D7BD3}"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15.3.2016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15.3.2016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57964809-5301-4139-980A-15C7948D7BD3}"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78363AF-A686-4DEE-B5DC-10F4BE37D2D6}" type="datetimeFigureOut">
              <a:rPr lang="cs-CZ" smtClean="0"/>
              <a:pPr/>
              <a:t>15.3.2016</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964809-5301-4139-980A-15C7948D7BD3}"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78363AF-A686-4DEE-B5DC-10F4BE37D2D6}" type="datetimeFigureOut">
              <a:rPr lang="cs-CZ" smtClean="0"/>
              <a:pPr/>
              <a:t>15.3.2016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964809-5301-4139-980A-15C7948D7BD3}"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578363AF-A686-4DEE-B5DC-10F4BE37D2D6}" type="datetimeFigureOut">
              <a:rPr lang="cs-CZ" smtClean="0"/>
              <a:pPr/>
              <a:t>15.3.2016</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57964809-5301-4139-980A-15C7948D7BD3}"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578363AF-A686-4DEE-B5DC-10F4BE37D2D6}" type="datetimeFigureOut">
              <a:rPr lang="cs-CZ" smtClean="0"/>
              <a:pPr/>
              <a:t>15.3.2016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57964809-5301-4139-980A-15C7948D7BD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78363AF-A686-4DEE-B5DC-10F4BE37D2D6}" type="datetimeFigureOut">
              <a:rPr lang="cs-CZ" smtClean="0"/>
              <a:pPr/>
              <a:t>15.3.2016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7964809-5301-4139-980A-15C7948D7BD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7964809-5301-4139-980A-15C7948D7BD3}"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78363AF-A686-4DEE-B5DC-10F4BE37D2D6}" type="datetimeFigureOut">
              <a:rPr lang="cs-CZ" smtClean="0"/>
              <a:pPr/>
              <a:t>15.3.2016</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57964809-5301-4139-980A-15C7948D7BD3}"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78363AF-A686-4DEE-B5DC-10F4BE37D2D6}" type="datetimeFigureOut">
              <a:rPr lang="cs-CZ" smtClean="0"/>
              <a:pPr/>
              <a:t>15.3.2016</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78363AF-A686-4DEE-B5DC-10F4BE37D2D6}" type="datetimeFigureOut">
              <a:rPr lang="cs-CZ" smtClean="0"/>
              <a:pPr/>
              <a:t>15.3.2016</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7964809-5301-4139-980A-15C7948D7BD3}"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err="1" smtClean="0"/>
              <a:t>Phdr.</a:t>
            </a:r>
            <a:r>
              <a:rPr lang="cs-CZ" dirty="0" smtClean="0"/>
              <a:t> Hana </a:t>
            </a:r>
            <a:r>
              <a:rPr lang="cs-CZ" dirty="0" err="1" smtClean="0"/>
              <a:t>pazlarová</a:t>
            </a:r>
            <a:r>
              <a:rPr lang="cs-CZ" dirty="0" smtClean="0"/>
              <a:t> </a:t>
            </a:r>
            <a:r>
              <a:rPr lang="cs-CZ" dirty="0" err="1" smtClean="0"/>
              <a:t>ph.d</a:t>
            </a:r>
            <a:endParaRPr lang="cs-CZ" dirty="0"/>
          </a:p>
        </p:txBody>
      </p:sp>
      <p:sp>
        <p:nvSpPr>
          <p:cNvPr id="2" name="Nadpis 1"/>
          <p:cNvSpPr>
            <a:spLocks noGrp="1"/>
          </p:cNvSpPr>
          <p:nvPr>
            <p:ph type="ctrTitle"/>
          </p:nvPr>
        </p:nvSpPr>
        <p:spPr/>
        <p:txBody>
          <a:bodyPr/>
          <a:lstStyle/>
          <a:p>
            <a:r>
              <a:rPr lang="cs-CZ" dirty="0" smtClean="0"/>
              <a:t>Sociální práce s </a:t>
            </a:r>
            <a:r>
              <a:rPr lang="cs-CZ" smtClean="0"/>
              <a:t>rodinou </a:t>
            </a:r>
            <a:r>
              <a:rPr lang="cs-CZ" smtClean="0"/>
              <a:t>8</a:t>
            </a:r>
            <a:endParaRPr lang="cs-CZ" dirty="0"/>
          </a:p>
        </p:txBody>
      </p:sp>
    </p:spTree>
    <p:extLst>
      <p:ext uri="{BB962C8B-B14F-4D97-AF65-F5344CB8AC3E}">
        <p14:creationId xmlns:p14="http://schemas.microsoft.com/office/powerpoint/2010/main" xmlns="" val="3516912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Podpora při výchově</a:t>
            </a:r>
            <a:endParaRPr lang="cs-CZ" dirty="0"/>
          </a:p>
        </p:txBody>
      </p:sp>
      <p:sp>
        <p:nvSpPr>
          <p:cNvPr id="3" name="Zástupný symbol pro obsah 2"/>
          <p:cNvSpPr>
            <a:spLocks noGrp="1"/>
          </p:cNvSpPr>
          <p:nvPr>
            <p:ph sz="quarter" idx="1"/>
          </p:nvPr>
        </p:nvSpPr>
        <p:spPr/>
        <p:txBody>
          <a:bodyPr/>
          <a:lstStyle/>
          <a:p>
            <a:r>
              <a:rPr lang="cs-CZ" dirty="0" smtClean="0"/>
              <a:t>Dobrovolnické programy</a:t>
            </a:r>
          </a:p>
          <a:p>
            <a:r>
              <a:rPr lang="cs-CZ" dirty="0" smtClean="0"/>
              <a:t>Asistenti pedagoga</a:t>
            </a:r>
          </a:p>
          <a:p>
            <a:r>
              <a:rPr lang="cs-CZ" dirty="0" smtClean="0"/>
              <a:t>Přípravné třídy</a:t>
            </a:r>
          </a:p>
          <a:p>
            <a:r>
              <a:rPr lang="cs-CZ" dirty="0" smtClean="0"/>
              <a:t>Kluby pro matky se školkou</a:t>
            </a:r>
          </a:p>
          <a:p>
            <a:r>
              <a:rPr lang="cs-CZ" dirty="0" smtClean="0"/>
              <a:t>Prostředí pro učení v rodinách</a:t>
            </a:r>
            <a:endParaRPr lang="cs-CZ" dirty="0"/>
          </a:p>
        </p:txBody>
      </p:sp>
    </p:spTree>
    <p:extLst>
      <p:ext uri="{BB962C8B-B14F-4D97-AF65-F5344CB8AC3E}">
        <p14:creationId xmlns:p14="http://schemas.microsoft.com/office/powerpoint/2010/main" xmlns="" val="428939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cs-CZ"/>
          </a:p>
        </p:txBody>
      </p:sp>
      <p:sp>
        <p:nvSpPr>
          <p:cNvPr id="3" name="Nadpis 2"/>
          <p:cNvSpPr>
            <a:spLocks noGrp="1"/>
          </p:cNvSpPr>
          <p:nvPr>
            <p:ph type="ctrTitle"/>
          </p:nvPr>
        </p:nvSpPr>
        <p:spPr/>
        <p:txBody>
          <a:bodyPr/>
          <a:lstStyle/>
          <a:p>
            <a:r>
              <a:rPr lang="cs-CZ" dirty="0" smtClean="0"/>
              <a:t>Úvod do náhradní (rodinné) péče</a:t>
            </a:r>
            <a:endParaRPr lang="cs-CZ" dirty="0"/>
          </a:p>
        </p:txBody>
      </p:sp>
    </p:spTree>
    <p:extLst>
      <p:ext uri="{BB962C8B-B14F-4D97-AF65-F5344CB8AC3E}">
        <p14:creationId xmlns:p14="http://schemas.microsoft.com/office/powerpoint/2010/main" xmlns="" val="330004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eaLnBrk="1" hangingPunct="1"/>
            <a:r>
              <a:rPr lang="cs-CZ" altLang="cs-CZ" smtClean="0">
                <a:solidFill>
                  <a:srgbClr val="CBA523"/>
                </a:solidFill>
              </a:rPr>
              <a:t>Proč nemohou žít některé děti v rodině?</a:t>
            </a:r>
          </a:p>
        </p:txBody>
      </p:sp>
      <p:sp>
        <p:nvSpPr>
          <p:cNvPr id="24579" name="Zástupný symbol pro obsah 2"/>
          <p:cNvSpPr>
            <a:spLocks noGrp="1"/>
          </p:cNvSpPr>
          <p:nvPr>
            <p:ph sz="quarter" idx="1"/>
          </p:nvPr>
        </p:nvSpPr>
        <p:spPr>
          <a:xfrm>
            <a:off x="301625" y="1527175"/>
            <a:ext cx="8504238" cy="4572000"/>
          </a:xfrm>
        </p:spPr>
        <p:txBody>
          <a:bodyPr/>
          <a:lstStyle/>
          <a:p>
            <a:pPr eaLnBrk="1" hangingPunct="1"/>
            <a:r>
              <a:rPr lang="cs-CZ" altLang="cs-CZ" smtClean="0"/>
              <a:t>Rodiče se nemohou o dítě starat.</a:t>
            </a:r>
          </a:p>
          <a:p>
            <a:pPr eaLnBrk="1" hangingPunct="1"/>
            <a:r>
              <a:rPr lang="cs-CZ" altLang="cs-CZ" smtClean="0"/>
              <a:t>Rodiče se nechtějí o dítě starat.</a:t>
            </a:r>
          </a:p>
          <a:p>
            <a:pPr eaLnBrk="1" hangingPunct="1"/>
            <a:r>
              <a:rPr lang="cs-CZ" altLang="cs-CZ" smtClean="0"/>
              <a:t>Rodiče se neumí o dítě starat.</a:t>
            </a:r>
          </a:p>
          <a:p>
            <a:pPr eaLnBrk="1" hangingPunct="1"/>
            <a:r>
              <a:rPr lang="cs-CZ" altLang="cs-CZ" smtClean="0"/>
              <a:t>Děti nechtějí žít ve svojí rodině.</a:t>
            </a:r>
          </a:p>
          <a:p>
            <a:pPr eaLnBrk="1" hangingPunct="1"/>
            <a:endParaRPr lang="cs-CZ" altLang="cs-CZ" smtClean="0"/>
          </a:p>
          <a:p>
            <a:pPr eaLnBrk="1" hangingPunct="1"/>
            <a:endParaRPr lang="cs-CZ" altLang="cs-CZ" smtClean="0"/>
          </a:p>
          <a:p>
            <a:pPr eaLnBrk="1" hangingPunct="1">
              <a:buFont typeface="Wingdings 2" panose="05020102010507070707" pitchFamily="18" charset="2"/>
              <a:buNone/>
            </a:pPr>
            <a:r>
              <a:rPr lang="cs-CZ" altLang="cs-CZ" smtClean="0"/>
              <a:t>Kolik dětí v NRP je skutečných sirotků? </a:t>
            </a:r>
          </a:p>
        </p:txBody>
      </p:sp>
    </p:spTree>
    <p:extLst>
      <p:ext uri="{BB962C8B-B14F-4D97-AF65-F5344CB8AC3E}">
        <p14:creationId xmlns:p14="http://schemas.microsoft.com/office/powerpoint/2010/main" xmlns="" val="144890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endParaRPr lang="cs-CZ"/>
          </a:p>
        </p:txBody>
      </p:sp>
      <p:sp>
        <p:nvSpPr>
          <p:cNvPr id="26627" name="Zástupný symbol pro obsah 2"/>
          <p:cNvSpPr>
            <a:spLocks noGrp="1"/>
          </p:cNvSpPr>
          <p:nvPr>
            <p:ph sz="quarter" idx="1"/>
          </p:nvPr>
        </p:nvSpPr>
        <p:spPr>
          <a:xfrm>
            <a:off x="301625" y="1527175"/>
            <a:ext cx="8504238" cy="4572000"/>
          </a:xfrm>
        </p:spPr>
        <p:txBody>
          <a:bodyPr/>
          <a:lstStyle/>
          <a:p>
            <a:pPr eaLnBrk="1" hangingPunct="1"/>
            <a:r>
              <a:rPr lang="cs-CZ" altLang="cs-CZ" smtClean="0"/>
              <a:t>Jaké možnosti nabízí současný systém dětem, které nemohou žít ve vlastní rodině?</a:t>
            </a:r>
          </a:p>
        </p:txBody>
      </p:sp>
    </p:spTree>
    <p:extLst>
      <p:ext uri="{BB962C8B-B14F-4D97-AF65-F5344CB8AC3E}">
        <p14:creationId xmlns:p14="http://schemas.microsoft.com/office/powerpoint/2010/main" xmlns="" val="176941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eaLnBrk="1" hangingPunct="1"/>
            <a:r>
              <a:rPr lang="cs-CZ" altLang="cs-CZ" smtClean="0">
                <a:solidFill>
                  <a:srgbClr val="CBA523"/>
                </a:solidFill>
              </a:rPr>
              <a:t>Formy ústavní výchovy</a:t>
            </a:r>
          </a:p>
        </p:txBody>
      </p:sp>
      <p:sp>
        <p:nvSpPr>
          <p:cNvPr id="27651" name="Zástupný symbol pro obsah 2"/>
          <p:cNvSpPr>
            <a:spLocks noGrp="1"/>
          </p:cNvSpPr>
          <p:nvPr>
            <p:ph sz="quarter" idx="1"/>
          </p:nvPr>
        </p:nvSpPr>
        <p:spPr>
          <a:xfrm>
            <a:off x="301625" y="1527175"/>
            <a:ext cx="8504238" cy="4572000"/>
          </a:xfrm>
        </p:spPr>
        <p:txBody>
          <a:bodyPr/>
          <a:lstStyle/>
          <a:p>
            <a:pPr eaLnBrk="1" hangingPunct="1"/>
            <a:r>
              <a:rPr lang="cs-CZ" altLang="cs-CZ" sz="2800" b="1" smtClean="0"/>
              <a:t>DD pro děti do 3 let/Kojenecké ústavy (Dětská centra)</a:t>
            </a:r>
            <a:endParaRPr lang="cs-CZ" altLang="cs-CZ" sz="2800" smtClean="0"/>
          </a:p>
          <a:p>
            <a:pPr lvl="2" eaLnBrk="1" hangingPunct="1"/>
            <a:r>
              <a:rPr lang="cs-CZ" altLang="cs-CZ" sz="2800" smtClean="0"/>
              <a:t>Zdravotnické zařízení pro děti od narození do 3 let.</a:t>
            </a:r>
          </a:p>
          <a:p>
            <a:pPr lvl="2" eaLnBrk="1" hangingPunct="1"/>
            <a:r>
              <a:rPr lang="cs-CZ" altLang="cs-CZ" sz="2800" smtClean="0"/>
              <a:t>V resortu MZ.</a:t>
            </a:r>
          </a:p>
          <a:p>
            <a:pPr eaLnBrk="1" hangingPunct="1"/>
            <a:endParaRPr lang="cs-CZ" altLang="cs-CZ" smtClean="0"/>
          </a:p>
        </p:txBody>
      </p:sp>
    </p:spTree>
    <p:extLst>
      <p:ext uri="{BB962C8B-B14F-4D97-AF65-F5344CB8AC3E}">
        <p14:creationId xmlns:p14="http://schemas.microsoft.com/office/powerpoint/2010/main" xmlns="" val="200918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Počet dětí v DD pro děti do 3 let</a:t>
            </a:r>
            <a:endParaRPr lang="cs-CZ" dirty="0"/>
          </a:p>
        </p:txBody>
      </p:sp>
      <p:graphicFrame>
        <p:nvGraphicFramePr>
          <p:cNvPr id="4" name="Zástupný symbol pro obsah 3"/>
          <p:cNvGraphicFramePr>
            <a:graphicFrameLocks noGrp="1"/>
          </p:cNvGraphicFramePr>
          <p:nvPr>
            <p:ph sz="quarter" idx="1"/>
          </p:nvPr>
        </p:nvGraphicFramePr>
        <p:xfrm>
          <a:off x="1042988" y="1989138"/>
          <a:ext cx="6937374" cy="2725737"/>
        </p:xfrm>
        <a:graphic>
          <a:graphicData uri="http://schemas.openxmlformats.org/drawingml/2006/table">
            <a:tbl>
              <a:tblPr firstRow="1" firstCol="1" bandRow="1">
                <a:tableStyleId>{5C22544A-7EE6-4342-B048-85BDC9FD1C3A}</a:tableStyleId>
              </a:tblPr>
              <a:tblGrid>
                <a:gridCol w="864716"/>
                <a:gridCol w="1114664"/>
                <a:gridCol w="710419"/>
                <a:gridCol w="1131193"/>
                <a:gridCol w="965208"/>
                <a:gridCol w="1075587"/>
                <a:gridCol w="1075587"/>
              </a:tblGrid>
              <a:tr h="1833989">
                <a:tc>
                  <a:txBody>
                    <a:bodyPr/>
                    <a:lstStyle/>
                    <a:p>
                      <a:pPr>
                        <a:lnSpc>
                          <a:spcPct val="150000"/>
                        </a:lnSpc>
                        <a:spcAft>
                          <a:spcPts val="800"/>
                        </a:spcAft>
                      </a:pPr>
                      <a:r>
                        <a:rPr lang="cs-CZ" sz="1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Umístěno k 31.12.2012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dirty="0">
                          <a:effectLst/>
                        </a:rPr>
                        <a:t>Přijato</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Z toho postižených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Z toho romských</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dirty="0">
                          <a:effectLst/>
                        </a:rPr>
                        <a:t>Propuštěno</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1200">
                          <a:effectLst/>
                        </a:rPr>
                        <a:t>Propuštěno zpět do rodiny</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r>
              <a:tr h="891748">
                <a:tc>
                  <a:txBody>
                    <a:bodyPr/>
                    <a:lstStyle/>
                    <a:p>
                      <a:pPr>
                        <a:lnSpc>
                          <a:spcPct val="150000"/>
                        </a:lnSpc>
                        <a:spcAft>
                          <a:spcPts val="800"/>
                        </a:spcAft>
                      </a:pPr>
                      <a:r>
                        <a:rPr lang="cs-CZ" sz="1200" dirty="0" smtClean="0">
                          <a:effectLst/>
                        </a:rPr>
                        <a:t>Celkem</a:t>
                      </a:r>
                      <a:r>
                        <a:rPr lang="cs-CZ" sz="1200" baseline="30000" dirty="0" smtClean="0">
                          <a:effectLst/>
                        </a:rPr>
                        <a: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smtClean="0">
                          <a:effectLst/>
                        </a:rPr>
                        <a:t>1397</a:t>
                      </a:r>
                    </a:p>
                    <a:p>
                      <a:pPr>
                        <a:lnSpc>
                          <a:spcPct val="150000"/>
                        </a:lnSpc>
                        <a:spcAft>
                          <a:spcPts val="800"/>
                        </a:spcAft>
                      </a:pPr>
                      <a:r>
                        <a:rPr lang="cs-CZ" sz="1200" dirty="0" smtClean="0">
                          <a:effectLst/>
                          <a:latin typeface="Calibri" panose="020F0502020204030204" pitchFamily="34" charset="0"/>
                          <a:ea typeface="Calibri" panose="020F0502020204030204" pitchFamily="34" charset="0"/>
                          <a:cs typeface="Times New Roman" panose="02020603050405020304" pitchFamily="18" charset="0"/>
                        </a:rPr>
                        <a:t>Zdroj: UZIS</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1932</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720</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446</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1940</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c>
                  <a:txBody>
                    <a:bodyPr/>
                    <a:lstStyle/>
                    <a:p>
                      <a:pPr>
                        <a:lnSpc>
                          <a:spcPct val="150000"/>
                        </a:lnSpc>
                        <a:spcAft>
                          <a:spcPts val="800"/>
                        </a:spcAft>
                      </a:pPr>
                      <a:r>
                        <a:rPr lang="cs-CZ" sz="2000" dirty="0">
                          <a:effectLst/>
                        </a:rPr>
                        <a:t>983</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tr>
            </a:tbl>
          </a:graphicData>
        </a:graphic>
      </p:graphicFrame>
    </p:spTree>
    <p:extLst>
      <p:ext uri="{BB962C8B-B14F-4D97-AF65-F5344CB8AC3E}">
        <p14:creationId xmlns:p14="http://schemas.microsoft.com/office/powerpoint/2010/main" xmlns="" val="157657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0" y="228600"/>
            <a:ext cx="8836025" cy="1184275"/>
          </a:xfrm>
        </p:spPr>
        <p:txBody>
          <a:bodyPr/>
          <a:lstStyle/>
          <a:p>
            <a:pPr eaLnBrk="1" hangingPunct="1"/>
            <a:r>
              <a:rPr lang="cs-CZ" altLang="cs-CZ" sz="3600" b="1" smtClean="0">
                <a:solidFill>
                  <a:srgbClr val="CBA523"/>
                </a:solidFill>
              </a:rPr>
              <a:t>Dětský domov (dále jen DD)</a:t>
            </a:r>
            <a:r>
              <a:rPr lang="cs-CZ" altLang="cs-CZ" sz="3600" smtClean="0">
                <a:solidFill>
                  <a:srgbClr val="CBA523"/>
                </a:solidFill>
              </a:rPr>
              <a:t/>
            </a:r>
            <a:br>
              <a:rPr lang="cs-CZ" altLang="cs-CZ" sz="3600" smtClean="0">
                <a:solidFill>
                  <a:srgbClr val="CBA523"/>
                </a:solidFill>
              </a:rPr>
            </a:br>
            <a:endParaRPr lang="cs-CZ" altLang="cs-CZ" smtClean="0">
              <a:solidFill>
                <a:srgbClr val="CBA523"/>
              </a:solidFill>
            </a:endParaRPr>
          </a:p>
        </p:txBody>
      </p:sp>
      <p:sp>
        <p:nvSpPr>
          <p:cNvPr id="30723" name="Zástupný symbol pro obsah 2"/>
          <p:cNvSpPr>
            <a:spLocks noGrp="1"/>
          </p:cNvSpPr>
          <p:nvPr>
            <p:ph sz="quarter" idx="1"/>
          </p:nvPr>
        </p:nvSpPr>
        <p:spPr>
          <a:xfrm>
            <a:off x="301625" y="1527175"/>
            <a:ext cx="8504238" cy="4572000"/>
          </a:xfrm>
        </p:spPr>
        <p:txBody>
          <a:bodyPr/>
          <a:lstStyle/>
          <a:p>
            <a:pPr lvl="2" eaLnBrk="1" hangingPunct="1"/>
            <a:r>
              <a:rPr lang="cs-CZ" altLang="cs-CZ" smtClean="0"/>
              <a:t>Do DD mohou být umísťovány děti ve věku zpravidla od 3 do  nejvýše  18  let, nebo do ukončení přípravy na povolání nejvýše do 26 let.  Do  dětského domova se rovněž umísťují nezletilé  matky spolu s jejich dětmi. </a:t>
            </a:r>
          </a:p>
          <a:p>
            <a:pPr lvl="2" eaLnBrk="1" hangingPunct="1"/>
            <a:r>
              <a:rPr lang="cs-CZ" altLang="cs-CZ" smtClean="0"/>
              <a:t>Účelem  DD je zajišťovat  péči  o děti s nařízenou ústavní  výchovou,  které  nemají závažné poruchy chování. Tyto děti se vzdělávají ve školách, které nejsou součástí dětského domova.</a:t>
            </a:r>
          </a:p>
          <a:p>
            <a:pPr lvl="2" eaLnBrk="1" hangingPunct="1"/>
            <a:r>
              <a:rPr lang="cs-CZ" altLang="cs-CZ" smtClean="0"/>
              <a:t>Základní organizační jednotkou jsou rodinné skupiny o 6-8 dětech.</a:t>
            </a:r>
          </a:p>
          <a:p>
            <a:pPr lvl="2" eaLnBrk="1" hangingPunct="1"/>
            <a:r>
              <a:rPr lang="cs-CZ" altLang="cs-CZ" smtClean="0"/>
              <a:t>Jeden DD je tvořen 2-6 rodinnými skupinami.</a:t>
            </a:r>
          </a:p>
          <a:p>
            <a:pPr eaLnBrk="1" hangingPunct="1"/>
            <a:endParaRPr lang="cs-CZ" altLang="cs-CZ" smtClean="0"/>
          </a:p>
        </p:txBody>
      </p:sp>
    </p:spTree>
    <p:extLst>
      <p:ext uri="{BB962C8B-B14F-4D97-AF65-F5344CB8AC3E}">
        <p14:creationId xmlns:p14="http://schemas.microsoft.com/office/powerpoint/2010/main" xmlns="" val="2600156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71450"/>
            <a:ext cx="9144000" cy="1800225"/>
          </a:xfrm>
        </p:spPr>
        <p:txBody>
          <a:bodyPr>
            <a:normAutofit fontScale="90000"/>
          </a:bodyPr>
          <a:lstStyle/>
          <a:p>
            <a:pPr eaLnBrk="1" fontAlgn="auto" hangingPunct="1">
              <a:spcAft>
                <a:spcPts val="0"/>
              </a:spcAft>
              <a:defRPr/>
            </a:pP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Dětský domov se školou (dále jen DDŠ)</a:t>
            </a:r>
            <a:r>
              <a:rPr lang="cs-CZ" sz="3600" dirty="0" smtClean="0"/>
              <a:t/>
            </a:r>
            <a:br>
              <a:rPr lang="cs-CZ" sz="3600" dirty="0" smtClean="0"/>
            </a:br>
            <a:endParaRPr lang="cs-CZ" dirty="0"/>
          </a:p>
        </p:txBody>
      </p:sp>
      <p:sp>
        <p:nvSpPr>
          <p:cNvPr id="32771" name="Zástupný symbol pro obsah 2"/>
          <p:cNvSpPr>
            <a:spLocks noGrp="1"/>
          </p:cNvSpPr>
          <p:nvPr>
            <p:ph sz="quarter" idx="1"/>
          </p:nvPr>
        </p:nvSpPr>
        <p:spPr>
          <a:xfrm>
            <a:off x="301625" y="1527175"/>
            <a:ext cx="8504238" cy="4572000"/>
          </a:xfrm>
        </p:spPr>
        <p:txBody>
          <a:bodyPr/>
          <a:lstStyle/>
          <a:p>
            <a:pPr lvl="2" eaLnBrk="1" hangingPunct="1"/>
            <a:r>
              <a:rPr lang="cs-CZ" altLang="cs-CZ" smtClean="0"/>
              <a:t>Do dětského domova se školou mohou být umísťovány děti zpravidla od</a:t>
            </a:r>
          </a:p>
          <a:p>
            <a:pPr lvl="2" eaLnBrk="1" hangingPunct="1"/>
            <a:r>
              <a:rPr lang="cs-CZ" altLang="cs-CZ" smtClean="0"/>
              <a:t>6 let do ukončení povinné školní docházky.</a:t>
            </a:r>
          </a:p>
          <a:p>
            <a:pPr lvl="2" eaLnBrk="1" hangingPunct="1"/>
            <a:r>
              <a:rPr lang="cs-CZ" altLang="cs-CZ" smtClean="0"/>
              <a:t>Účelem DDŠ je zajišťovat  péči  o děti s nařízenou ústavní  výchovou,  které  mají závažné poruchy chování, pro  svou  přechodnou  nebo trvalou duševní poruchu vyžadují  výchovně léčebnou péči, nebo mají nařízenou ochrannou výchovu. Tyto děti se převážně vzdělávají ve škole, která je součástí zařízení. </a:t>
            </a:r>
          </a:p>
          <a:p>
            <a:pPr lvl="2" eaLnBrk="1" hangingPunct="1"/>
            <a:r>
              <a:rPr lang="cs-CZ" altLang="cs-CZ" smtClean="0"/>
              <a:t>Základní organizační jednotkou jsou rodinné skupiny o 5-8 dětech.	</a:t>
            </a:r>
          </a:p>
          <a:p>
            <a:pPr lvl="2" eaLnBrk="1" hangingPunct="1"/>
            <a:r>
              <a:rPr lang="cs-CZ" altLang="cs-CZ" smtClean="0"/>
              <a:t>Jeden DDŠ je tvořen 2-6 rodinnými skupinami.</a:t>
            </a:r>
          </a:p>
          <a:p>
            <a:pPr eaLnBrk="1" hangingPunct="1"/>
            <a:endParaRPr lang="cs-CZ" altLang="cs-CZ" smtClean="0"/>
          </a:p>
        </p:txBody>
      </p:sp>
    </p:spTree>
    <p:extLst>
      <p:ext uri="{BB962C8B-B14F-4D97-AF65-F5344CB8AC3E}">
        <p14:creationId xmlns:p14="http://schemas.microsoft.com/office/powerpoint/2010/main" xmlns="" val="194429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a:xfrm>
            <a:off x="-252413" y="228600"/>
            <a:ext cx="9088438" cy="1400175"/>
          </a:xfrm>
        </p:spPr>
        <p:txBody>
          <a:bodyPr/>
          <a:lstStyle/>
          <a:p>
            <a:pPr eaLnBrk="1" hangingPunct="1"/>
            <a:r>
              <a:rPr lang="cs-CZ" altLang="cs-CZ" sz="3600" b="1" smtClean="0">
                <a:solidFill>
                  <a:srgbClr val="CBA523"/>
                </a:solidFill>
              </a:rPr>
              <a:t>Výchovný ústav (dále jen VÚ)</a:t>
            </a:r>
            <a:r>
              <a:rPr lang="cs-CZ" altLang="cs-CZ" sz="3600" smtClean="0">
                <a:solidFill>
                  <a:srgbClr val="CBA523"/>
                </a:solidFill>
              </a:rPr>
              <a:t/>
            </a:r>
            <a:br>
              <a:rPr lang="cs-CZ" altLang="cs-CZ" sz="3600" smtClean="0">
                <a:solidFill>
                  <a:srgbClr val="CBA523"/>
                </a:solidFill>
              </a:rPr>
            </a:br>
            <a:endParaRPr lang="cs-CZ" altLang="cs-CZ" smtClean="0">
              <a:solidFill>
                <a:srgbClr val="CBA523"/>
              </a:solidFill>
            </a:endParaRPr>
          </a:p>
        </p:txBody>
      </p:sp>
      <p:sp>
        <p:nvSpPr>
          <p:cNvPr id="34819" name="Zástupný symbol pro obsah 2"/>
          <p:cNvSpPr>
            <a:spLocks noGrp="1"/>
          </p:cNvSpPr>
          <p:nvPr>
            <p:ph sz="quarter" idx="1"/>
          </p:nvPr>
        </p:nvSpPr>
        <p:spPr>
          <a:xfrm>
            <a:off x="301625" y="1527175"/>
            <a:ext cx="8504238" cy="4572000"/>
          </a:xfrm>
        </p:spPr>
        <p:txBody>
          <a:bodyPr/>
          <a:lstStyle/>
          <a:p>
            <a:pPr lvl="2" eaLnBrk="1" hangingPunct="1"/>
            <a:r>
              <a:rPr lang="cs-CZ" altLang="cs-CZ" smtClean="0"/>
              <a:t>VÚ pečuje o děti starší 15 let se závažnými poruchami chování,  u  nichž  byla nařízena ústavní výchova nebo uložena ochranná výchova</a:t>
            </a:r>
          </a:p>
          <a:p>
            <a:pPr lvl="2" eaLnBrk="1" hangingPunct="1"/>
            <a:r>
              <a:rPr lang="cs-CZ" altLang="cs-CZ" smtClean="0"/>
              <a:t>Do VÚ může být umístěno i dítě starší 12 let, má-li uloženu  ochrannou  výchovu,  a v jeho chování se projevují tak závažné poruchy,  že nemůže být umístěno v dětském domově se školou. Výjimečně,  v  případech zvláště závažných poruch chování, lze do VÚ umístit i dítě s nařízenou ústavní výchovou mladší 15 let.</a:t>
            </a:r>
          </a:p>
          <a:p>
            <a:pPr lvl="2" eaLnBrk="1" hangingPunct="1"/>
            <a:r>
              <a:rPr lang="cs-CZ" altLang="cs-CZ" smtClean="0"/>
              <a:t>Výchovné  ústavy  se zřizují odděleně pro děti s nařízenou ústavní</a:t>
            </a:r>
          </a:p>
          <a:p>
            <a:pPr lvl="2" eaLnBrk="1" hangingPunct="1">
              <a:buFont typeface="Wingdings 2" panose="05020102010507070707" pitchFamily="18" charset="2"/>
              <a:buNone/>
            </a:pPr>
            <a:r>
              <a:rPr lang="cs-CZ" altLang="cs-CZ" smtClean="0"/>
              <a:t>	výchovou  a  uloženou ochrannou výchovou.</a:t>
            </a:r>
          </a:p>
          <a:p>
            <a:pPr lvl="2" eaLnBrk="1" hangingPunct="1"/>
            <a:r>
              <a:rPr lang="cs-CZ" altLang="cs-CZ" smtClean="0"/>
              <a:t>Základní organizační jednotkou jsou výchovné skupiny 5-8 dětech.</a:t>
            </a:r>
          </a:p>
          <a:p>
            <a:pPr lvl="2" eaLnBrk="1" hangingPunct="1"/>
            <a:r>
              <a:rPr lang="cs-CZ" altLang="cs-CZ" smtClean="0"/>
              <a:t>VÚ je tvořen 2-6 výchovnými skupinami. </a:t>
            </a:r>
          </a:p>
          <a:p>
            <a:pPr lvl="2" eaLnBrk="1" hangingPunct="1"/>
            <a:endParaRPr lang="cs-CZ" altLang="cs-CZ" smtClean="0"/>
          </a:p>
          <a:p>
            <a:pPr lvl="2" eaLnBrk="1" hangingPunct="1">
              <a:buFont typeface="Wingdings 2" panose="05020102010507070707" pitchFamily="18" charset="2"/>
              <a:buNone/>
            </a:pPr>
            <a:endParaRPr lang="cs-CZ" altLang="cs-CZ" smtClean="0"/>
          </a:p>
        </p:txBody>
      </p:sp>
    </p:spTree>
    <p:extLst>
      <p:ext uri="{BB962C8B-B14F-4D97-AF65-F5344CB8AC3E}">
        <p14:creationId xmlns:p14="http://schemas.microsoft.com/office/powerpoint/2010/main" xmlns="" val="388716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pPr eaLnBrk="1" hangingPunct="1"/>
            <a:r>
              <a:rPr lang="cs-CZ" altLang="cs-CZ" smtClean="0">
                <a:solidFill>
                  <a:srgbClr val="CBA523"/>
                </a:solidFill>
              </a:rPr>
              <a:t>Diagnostický ústav</a:t>
            </a:r>
          </a:p>
        </p:txBody>
      </p:sp>
      <p:sp>
        <p:nvSpPr>
          <p:cNvPr id="36867" name="Zástupný symbol pro obsah 2"/>
          <p:cNvSpPr>
            <a:spLocks noGrp="1"/>
          </p:cNvSpPr>
          <p:nvPr>
            <p:ph sz="quarter" idx="1"/>
          </p:nvPr>
        </p:nvSpPr>
        <p:spPr>
          <a:xfrm>
            <a:off x="301625" y="1527175"/>
            <a:ext cx="8504238" cy="4572000"/>
          </a:xfrm>
        </p:spPr>
        <p:txBody>
          <a:bodyPr/>
          <a:lstStyle/>
          <a:p>
            <a:pPr lvl="2" eaLnBrk="1" hangingPunct="1"/>
            <a:r>
              <a:rPr lang="cs-CZ" altLang="cs-CZ" sz="2400" smtClean="0"/>
              <a:t>Na základě komplexního vyšetření, zdravotního  stavu  dětí  a  volné  kapacity  jednotlivých  zařízení umísťuje  děti do dětských domovů, dětských domovů se školou nebo výchovných   ústavů.</a:t>
            </a:r>
          </a:p>
          <a:p>
            <a:pPr lvl="2" eaLnBrk="1" hangingPunct="1"/>
            <a:r>
              <a:rPr lang="cs-CZ" altLang="cs-CZ" sz="2400" smtClean="0"/>
              <a:t>Pobyt v ústavu trvá zpravidla 8 týdnů. </a:t>
            </a:r>
          </a:p>
          <a:p>
            <a:pPr lvl="2" eaLnBrk="1" hangingPunct="1"/>
            <a:r>
              <a:rPr lang="cs-CZ" altLang="cs-CZ" sz="2400" smtClean="0"/>
              <a:t>Diagnostické  ústavy  nebo  výchovné skupiny diagnostických ústavů jsou členěny podle pohlaví nebo podle věku dítěte.</a:t>
            </a:r>
          </a:p>
          <a:p>
            <a:pPr lvl="2" eaLnBrk="1" hangingPunct="1"/>
            <a:r>
              <a:rPr lang="cs-CZ" altLang="cs-CZ" sz="2400" smtClean="0"/>
              <a:t>Děti v diagnostickém ústavu žijí ve výchovných skupinách o 4-8 dětech.</a:t>
            </a:r>
          </a:p>
          <a:p>
            <a:pPr eaLnBrk="1" hangingPunct="1"/>
            <a:endParaRPr lang="cs-CZ" altLang="cs-CZ" smtClean="0"/>
          </a:p>
        </p:txBody>
      </p:sp>
    </p:spTree>
    <p:extLst>
      <p:ext uri="{BB962C8B-B14F-4D97-AF65-F5344CB8AC3E}">
        <p14:creationId xmlns:p14="http://schemas.microsoft.com/office/powerpoint/2010/main" xmlns="" val="84789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nás dnes čeká?</a:t>
            </a:r>
            <a:endParaRPr lang="cs-CZ" dirty="0"/>
          </a:p>
        </p:txBody>
      </p:sp>
      <p:sp>
        <p:nvSpPr>
          <p:cNvPr id="3" name="Zástupný symbol pro obsah 2"/>
          <p:cNvSpPr>
            <a:spLocks noGrp="1"/>
          </p:cNvSpPr>
          <p:nvPr>
            <p:ph sz="quarter" idx="1"/>
          </p:nvPr>
        </p:nvSpPr>
        <p:spPr/>
        <p:txBody>
          <a:bodyPr/>
          <a:lstStyle/>
          <a:p>
            <a:r>
              <a:rPr lang="cs-CZ" dirty="0" smtClean="0"/>
              <a:t>SP s romskou rodinou</a:t>
            </a:r>
          </a:p>
          <a:p>
            <a:r>
              <a:rPr lang="cs-CZ" dirty="0" smtClean="0"/>
              <a:t>Úvod do náhradní (rodinné) péče</a:t>
            </a:r>
            <a:endParaRPr lang="cs-CZ" dirty="0"/>
          </a:p>
        </p:txBody>
      </p:sp>
    </p:spTree>
    <p:extLst>
      <p:ext uri="{BB962C8B-B14F-4D97-AF65-F5344CB8AC3E}">
        <p14:creationId xmlns:p14="http://schemas.microsoft.com/office/powerpoint/2010/main" xmlns="" val="2497987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endParaRPr lang="cs-CZ"/>
          </a:p>
        </p:txBody>
      </p:sp>
      <p:sp>
        <p:nvSpPr>
          <p:cNvPr id="38915" name="Zástupný symbol pro obsah 2"/>
          <p:cNvSpPr>
            <a:spLocks noGrp="1"/>
          </p:cNvSpPr>
          <p:nvPr>
            <p:ph sz="quarter" idx="1"/>
          </p:nvPr>
        </p:nvSpPr>
        <p:spPr>
          <a:xfrm>
            <a:off x="301625" y="1527175"/>
            <a:ext cx="8504238" cy="4572000"/>
          </a:xfrm>
        </p:spPr>
        <p:txBody>
          <a:bodyPr/>
          <a:lstStyle/>
          <a:p>
            <a:r>
              <a:rPr lang="cs-CZ" altLang="cs-CZ" smtClean="0"/>
              <a:t>Kolik máme zařízení?</a:t>
            </a:r>
          </a:p>
        </p:txBody>
      </p:sp>
    </p:spTree>
    <p:extLst>
      <p:ext uri="{BB962C8B-B14F-4D97-AF65-F5344CB8AC3E}">
        <p14:creationId xmlns:p14="http://schemas.microsoft.com/office/powerpoint/2010/main" xmlns="" val="2456268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endParaRPr lang="cs-CZ"/>
          </a:p>
        </p:txBody>
      </p:sp>
      <p:sp>
        <p:nvSpPr>
          <p:cNvPr id="39939" name="Zástupný symbol pro obsah 2"/>
          <p:cNvSpPr>
            <a:spLocks noGrp="1"/>
          </p:cNvSpPr>
          <p:nvPr>
            <p:ph sz="quarter" idx="1"/>
          </p:nvPr>
        </p:nvSpPr>
        <p:spPr>
          <a:xfrm>
            <a:off x="301625" y="1527175"/>
            <a:ext cx="8504238" cy="4572000"/>
          </a:xfrm>
        </p:spPr>
        <p:txBody>
          <a:bodyPr/>
          <a:lstStyle/>
          <a:p>
            <a:r>
              <a:rPr lang="cs-CZ" altLang="cs-CZ" smtClean="0"/>
              <a:t>Více než 250! </a:t>
            </a:r>
          </a:p>
        </p:txBody>
      </p:sp>
    </p:spTree>
    <p:extLst>
      <p:ext uri="{BB962C8B-B14F-4D97-AF65-F5344CB8AC3E}">
        <p14:creationId xmlns:p14="http://schemas.microsoft.com/office/powerpoint/2010/main" xmlns="" val="2732642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Počet dětí ve školských zařízení</a:t>
            </a:r>
            <a:endParaRPr lang="cs-CZ" dirty="0"/>
          </a:p>
        </p:txBody>
      </p:sp>
      <p:graphicFrame>
        <p:nvGraphicFramePr>
          <p:cNvPr id="4" name="Zástupný symbol pro obsah 3"/>
          <p:cNvGraphicFramePr>
            <a:graphicFrameLocks noGrp="1"/>
          </p:cNvGraphicFramePr>
          <p:nvPr>
            <p:ph sz="quarter" idx="1"/>
          </p:nvPr>
        </p:nvGraphicFramePr>
        <p:xfrm>
          <a:off x="611188" y="1989138"/>
          <a:ext cx="7777163" cy="3713163"/>
        </p:xfrm>
        <a:graphic>
          <a:graphicData uri="http://schemas.openxmlformats.org/drawingml/2006/table">
            <a:tbl>
              <a:tblPr firstRow="1" firstCol="1" bandRow="1">
                <a:tableStyleId>{5C22544A-7EE6-4342-B048-85BDC9FD1C3A}</a:tableStyleId>
              </a:tblPr>
              <a:tblGrid>
                <a:gridCol w="2591815"/>
                <a:gridCol w="2592674"/>
                <a:gridCol w="2592674"/>
              </a:tblGrid>
              <a:tr h="486725">
                <a:tc>
                  <a:txBody>
                    <a:bodyPr/>
                    <a:lstStyle/>
                    <a:p>
                      <a:pPr>
                        <a:lnSpc>
                          <a:spcPct val="150000"/>
                        </a:lnSpc>
                        <a:spcAft>
                          <a:spcPts val="800"/>
                        </a:spcAft>
                      </a:pPr>
                      <a:r>
                        <a:rPr lang="cs-CZ" sz="1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50000"/>
                        </a:lnSpc>
                        <a:spcAft>
                          <a:spcPts val="800"/>
                        </a:spcAft>
                      </a:pPr>
                      <a:r>
                        <a:rPr lang="cs-CZ" sz="1200">
                          <a:effectLst/>
                        </a:rPr>
                        <a:t>Počet dětí</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nSpc>
                          <a:spcPct val="150000"/>
                        </a:lnSpc>
                        <a:spcAft>
                          <a:spcPts val="800"/>
                        </a:spcAft>
                      </a:pPr>
                      <a:r>
                        <a:rPr lang="cs-CZ" sz="1200">
                          <a:effectLst/>
                        </a:rPr>
                        <a:t>Z toho dívek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Dětský domov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4442</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2077</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1031878">
                <a:tc>
                  <a:txBody>
                    <a:bodyPr/>
                    <a:lstStyle/>
                    <a:p>
                      <a:pPr>
                        <a:lnSpc>
                          <a:spcPct val="150000"/>
                        </a:lnSpc>
                        <a:spcAft>
                          <a:spcPts val="800"/>
                        </a:spcAft>
                      </a:pPr>
                      <a:r>
                        <a:rPr lang="cs-CZ" sz="1200">
                          <a:effectLst/>
                        </a:rPr>
                        <a:t>Dětský domov se školou</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713</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166</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Výchovný ústav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1269</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391</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Diagnostický ústav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517</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221</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r h="548640">
                <a:tc>
                  <a:txBody>
                    <a:bodyPr/>
                    <a:lstStyle/>
                    <a:p>
                      <a:pPr>
                        <a:lnSpc>
                          <a:spcPct val="150000"/>
                        </a:lnSpc>
                        <a:spcAft>
                          <a:spcPts val="800"/>
                        </a:spcAft>
                      </a:pPr>
                      <a:r>
                        <a:rPr lang="cs-CZ" sz="1200">
                          <a:effectLst/>
                        </a:rPr>
                        <a:t>Celkem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a:effectLst/>
                        </a:rPr>
                        <a:t>6941</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c>
                  <a:txBody>
                    <a:bodyPr/>
                    <a:lstStyle/>
                    <a:p>
                      <a:pPr algn="r">
                        <a:lnSpc>
                          <a:spcPct val="150000"/>
                        </a:lnSpc>
                        <a:spcAft>
                          <a:spcPts val="800"/>
                        </a:spcAft>
                      </a:pPr>
                      <a:r>
                        <a:rPr lang="cs-CZ" sz="2400" dirty="0">
                          <a:effectLst/>
                        </a:rPr>
                        <a:t>2885</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3" marR="68583" marT="0" marB="0"/>
                </a:tc>
              </a:tr>
            </a:tbl>
          </a:graphicData>
        </a:graphic>
      </p:graphicFrame>
    </p:spTree>
    <p:extLst>
      <p:ext uri="{BB962C8B-B14F-4D97-AF65-F5344CB8AC3E}">
        <p14:creationId xmlns:p14="http://schemas.microsoft.com/office/powerpoint/2010/main" xmlns="" val="3560212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Středisko výchovné péče</a:t>
            </a:r>
            <a:endParaRPr lang="cs-CZ" dirty="0"/>
          </a:p>
        </p:txBody>
      </p:sp>
      <p:sp>
        <p:nvSpPr>
          <p:cNvPr id="41987" name="Zástupný symbol pro obsah 2"/>
          <p:cNvSpPr>
            <a:spLocks noGrp="1"/>
          </p:cNvSpPr>
          <p:nvPr>
            <p:ph sz="quarter" idx="1"/>
          </p:nvPr>
        </p:nvSpPr>
        <p:spPr>
          <a:xfrm>
            <a:off x="301625" y="1527175"/>
            <a:ext cx="8504238" cy="4572000"/>
          </a:xfrm>
        </p:spPr>
        <p:txBody>
          <a:bodyPr/>
          <a:lstStyle/>
          <a:p>
            <a:pPr eaLnBrk="1" hangingPunct="1"/>
            <a:r>
              <a:rPr lang="cs-CZ" altLang="cs-CZ" smtClean="0"/>
              <a:t>Ambulantně pobytové zařízení s důrazem na preventivní práci</a:t>
            </a:r>
          </a:p>
          <a:p>
            <a:pPr eaLnBrk="1" hangingPunct="1"/>
            <a:r>
              <a:rPr lang="cs-CZ" altLang="cs-CZ" smtClean="0"/>
              <a:t>Dobrovolné pobyty hrazené rodiči</a:t>
            </a:r>
          </a:p>
          <a:p>
            <a:pPr eaLnBrk="1" hangingPunct="1"/>
            <a:r>
              <a:rPr lang="cs-CZ" altLang="cs-CZ" smtClean="0"/>
              <a:t>Spolupráce s rodinou na řešení situace</a:t>
            </a:r>
          </a:p>
        </p:txBody>
      </p:sp>
    </p:spTree>
    <p:extLst>
      <p:ext uri="{BB962C8B-B14F-4D97-AF65-F5344CB8AC3E}">
        <p14:creationId xmlns:p14="http://schemas.microsoft.com/office/powerpoint/2010/main" xmlns="" val="676885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eaLnBrk="1" hangingPunct="1"/>
            <a:r>
              <a:rPr lang="cs-CZ" altLang="cs-CZ" smtClean="0">
                <a:solidFill>
                  <a:srgbClr val="CBA523"/>
                </a:solidFill>
              </a:rPr>
              <a:t>Zařízení pro děti s postižením</a:t>
            </a:r>
          </a:p>
        </p:txBody>
      </p:sp>
      <p:sp>
        <p:nvSpPr>
          <p:cNvPr id="43011" name="Zástupný symbol pro obsah 2"/>
          <p:cNvSpPr>
            <a:spLocks noGrp="1"/>
          </p:cNvSpPr>
          <p:nvPr>
            <p:ph sz="quarter" idx="1"/>
          </p:nvPr>
        </p:nvSpPr>
        <p:spPr>
          <a:xfrm>
            <a:off x="301625" y="1527175"/>
            <a:ext cx="8504238" cy="4572000"/>
          </a:xfrm>
        </p:spPr>
        <p:txBody>
          <a:bodyPr/>
          <a:lstStyle/>
          <a:p>
            <a:pPr eaLnBrk="1" hangingPunct="1"/>
            <a:r>
              <a:rPr lang="cs-CZ" altLang="cs-CZ" smtClean="0"/>
              <a:t>V resortu MPSV</a:t>
            </a:r>
          </a:p>
          <a:p>
            <a:pPr eaLnBrk="1" hangingPunct="1"/>
            <a:r>
              <a:rPr lang="cs-CZ" altLang="cs-CZ" smtClean="0"/>
              <a:t>Podle zákona 108/2006 o sociálních službách</a:t>
            </a:r>
          </a:p>
          <a:p>
            <a:pPr eaLnBrk="1" hangingPunct="1"/>
            <a:r>
              <a:rPr lang="cs-CZ" altLang="cs-CZ" smtClean="0"/>
              <a:t>Stacionáře a domovy </a:t>
            </a:r>
          </a:p>
          <a:p>
            <a:pPr eaLnBrk="1" hangingPunct="1"/>
            <a:endParaRPr lang="cs-CZ" altLang="cs-CZ" smtClean="0"/>
          </a:p>
        </p:txBody>
      </p:sp>
    </p:spTree>
    <p:extLst>
      <p:ext uri="{BB962C8B-B14F-4D97-AF65-F5344CB8AC3E}">
        <p14:creationId xmlns:p14="http://schemas.microsoft.com/office/powerpoint/2010/main" xmlns="" val="3571159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0825" y="228600"/>
            <a:ext cx="8585200" cy="968375"/>
          </a:xfrm>
        </p:spPr>
        <p:txBody>
          <a:bodyPr>
            <a:normAutofit fontScale="90000"/>
          </a:bodyPr>
          <a:lstStyle/>
          <a:p>
            <a:pPr eaLnBrk="1" fontAlgn="auto" hangingPunct="1">
              <a:spcAft>
                <a:spcPts val="0"/>
              </a:spcAft>
              <a:defRPr/>
            </a:pPr>
            <a:r>
              <a:rPr lang="cs-CZ" dirty="0" smtClean="0"/>
              <a:t>Zařízení pro děti vyžadující okamžitou pomoc (ZDVOP)</a:t>
            </a:r>
            <a:endParaRPr lang="cs-CZ" dirty="0"/>
          </a:p>
        </p:txBody>
      </p:sp>
      <p:sp>
        <p:nvSpPr>
          <p:cNvPr id="45059" name="Zástupný symbol pro obsah 2"/>
          <p:cNvSpPr>
            <a:spLocks noGrp="1"/>
          </p:cNvSpPr>
          <p:nvPr>
            <p:ph sz="quarter" idx="1"/>
          </p:nvPr>
        </p:nvSpPr>
        <p:spPr>
          <a:xfrm>
            <a:off x="301625" y="1527175"/>
            <a:ext cx="8504238" cy="4572000"/>
          </a:xfrm>
        </p:spPr>
        <p:txBody>
          <a:bodyPr/>
          <a:lstStyle/>
          <a:p>
            <a:pPr eaLnBrk="1" hangingPunct="1"/>
            <a:r>
              <a:rPr lang="cs-CZ" altLang="cs-CZ" smtClean="0"/>
              <a:t>Zřízeny zákonem 359/1999 o sociálně právní ochraně dětí.</a:t>
            </a:r>
          </a:p>
          <a:p>
            <a:pPr eaLnBrk="1" hangingPunct="1"/>
            <a:r>
              <a:rPr lang="cs-CZ" altLang="cs-CZ" smtClean="0"/>
              <a:t>Umožňují emergentní umístění dětí v krizové situaci.</a:t>
            </a:r>
          </a:p>
        </p:txBody>
      </p:sp>
    </p:spTree>
    <p:extLst>
      <p:ext uri="{BB962C8B-B14F-4D97-AF65-F5344CB8AC3E}">
        <p14:creationId xmlns:p14="http://schemas.microsoft.com/office/powerpoint/2010/main" xmlns="" val="2487564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eaLnBrk="1" hangingPunct="1"/>
            <a:r>
              <a:rPr lang="cs-CZ" altLang="cs-CZ" smtClean="0">
                <a:solidFill>
                  <a:srgbClr val="CBA523"/>
                </a:solidFill>
              </a:rPr>
              <a:t>Silné stránky systému ústavní výchovy</a:t>
            </a:r>
          </a:p>
        </p:txBody>
      </p:sp>
      <p:sp>
        <p:nvSpPr>
          <p:cNvPr id="47107" name="Zástupný symbol pro obsah 2"/>
          <p:cNvSpPr>
            <a:spLocks noGrp="1"/>
          </p:cNvSpPr>
          <p:nvPr>
            <p:ph sz="quarter" idx="1"/>
          </p:nvPr>
        </p:nvSpPr>
        <p:spPr>
          <a:xfrm>
            <a:off x="301625" y="1527175"/>
            <a:ext cx="8504238" cy="4572000"/>
          </a:xfrm>
        </p:spPr>
        <p:txBody>
          <a:bodyPr/>
          <a:lstStyle/>
          <a:p>
            <a:pPr eaLnBrk="1" hangingPunct="1"/>
            <a:r>
              <a:rPr lang="cs-CZ" altLang="cs-CZ" smtClean="0"/>
              <a:t>O děti je po materiální stránce dobře postaráno.</a:t>
            </a:r>
          </a:p>
          <a:p>
            <a:pPr eaLnBrk="1" hangingPunct="1"/>
            <a:r>
              <a:rPr lang="cs-CZ" altLang="cs-CZ" smtClean="0"/>
              <a:t> Zařízení bývají  kvalitně materiálně a technicky vybavená. Dochází k modernizaci a přestavbám budov.</a:t>
            </a:r>
          </a:p>
          <a:p>
            <a:pPr eaLnBrk="1" hangingPunct="1"/>
            <a:r>
              <a:rPr lang="cs-CZ" altLang="cs-CZ" smtClean="0"/>
              <a:t>Díky systému ústavních zařízení nemáme vážnější potíže s „dětmi ulice“ (mimo relativně malého počtu dětí na útěku).</a:t>
            </a:r>
          </a:p>
          <a:p>
            <a:pPr eaLnBrk="1" hangingPunct="1"/>
            <a:endParaRPr lang="cs-CZ" altLang="cs-CZ" smtClean="0"/>
          </a:p>
        </p:txBody>
      </p:sp>
    </p:spTree>
    <p:extLst>
      <p:ext uri="{BB962C8B-B14F-4D97-AF65-F5344CB8AC3E}">
        <p14:creationId xmlns:p14="http://schemas.microsoft.com/office/powerpoint/2010/main" xmlns="" val="3672268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pPr eaLnBrk="1" hangingPunct="1"/>
            <a:r>
              <a:rPr lang="cs-CZ" altLang="cs-CZ" smtClean="0">
                <a:solidFill>
                  <a:srgbClr val="CBA523"/>
                </a:solidFill>
              </a:rPr>
              <a:t>Slabé stránky</a:t>
            </a:r>
          </a:p>
        </p:txBody>
      </p:sp>
      <p:sp>
        <p:nvSpPr>
          <p:cNvPr id="49155" name="Zástupný symbol pro obsah 2"/>
          <p:cNvSpPr>
            <a:spLocks noGrp="1"/>
          </p:cNvSpPr>
          <p:nvPr>
            <p:ph sz="quarter" idx="1"/>
          </p:nvPr>
        </p:nvSpPr>
        <p:spPr>
          <a:xfrm>
            <a:off x="301625" y="1527175"/>
            <a:ext cx="8504238" cy="4572000"/>
          </a:xfrm>
        </p:spPr>
        <p:txBody>
          <a:bodyPr>
            <a:normAutofit lnSpcReduction="10000"/>
          </a:bodyPr>
          <a:lstStyle/>
          <a:p>
            <a:pPr eaLnBrk="1" hangingPunct="1"/>
            <a:r>
              <a:rPr lang="cs-CZ" altLang="cs-CZ" smtClean="0"/>
              <a:t>Roztříštěnost</a:t>
            </a:r>
          </a:p>
          <a:p>
            <a:pPr eaLnBrk="1" hangingPunct="1"/>
            <a:r>
              <a:rPr lang="cs-CZ" altLang="cs-CZ" smtClean="0"/>
              <a:t>Většina dětí trpí více či méně vážnými následky psychické deprivace vlivem dlouhodobé ústavní výchovy, které vyplývají ze samotné podstaty kolektivní výchovy.</a:t>
            </a:r>
          </a:p>
          <a:p>
            <a:pPr eaLnBrk="1" hangingPunct="1"/>
            <a:r>
              <a:rPr lang="cs-CZ" altLang="cs-CZ" smtClean="0"/>
              <a:t>Ústavní výchovy bývá často dlouhodobým řešením a počet dětí v ústavní výchově stoupá.</a:t>
            </a:r>
          </a:p>
          <a:p>
            <a:pPr eaLnBrk="1" hangingPunct="1"/>
            <a:r>
              <a:rPr lang="cs-CZ" altLang="cs-CZ" smtClean="0"/>
              <a:t>Místy horší dostupnost odborných služeb</a:t>
            </a:r>
          </a:p>
          <a:p>
            <a:pPr eaLnBrk="1" hangingPunct="1"/>
            <a:r>
              <a:rPr lang="cs-CZ" altLang="cs-CZ" smtClean="0"/>
              <a:t>Nedostatek mužů mezi výchovnými pracovníky.</a:t>
            </a:r>
          </a:p>
          <a:p>
            <a:pPr eaLnBrk="1" hangingPunct="1"/>
            <a:r>
              <a:rPr lang="cs-CZ" altLang="cs-CZ" smtClean="0"/>
              <a:t>Geografická poloha + špatná dopravní obslužnost </a:t>
            </a:r>
          </a:p>
        </p:txBody>
      </p:sp>
    </p:spTree>
    <p:extLst>
      <p:ext uri="{BB962C8B-B14F-4D97-AF65-F5344CB8AC3E}">
        <p14:creationId xmlns:p14="http://schemas.microsoft.com/office/powerpoint/2010/main" xmlns="" val="805033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eaLnBrk="1" hangingPunct="1"/>
            <a:r>
              <a:rPr lang="cs-CZ" altLang="cs-CZ" smtClean="0">
                <a:solidFill>
                  <a:srgbClr val="CBA523"/>
                </a:solidFill>
              </a:rPr>
              <a:t>Systém NRP - osvojení</a:t>
            </a:r>
          </a:p>
        </p:txBody>
      </p:sp>
      <p:sp>
        <p:nvSpPr>
          <p:cNvPr id="3" name="Zástupný symbol pro obsah 2"/>
          <p:cNvSpPr>
            <a:spLocks noGrp="1"/>
          </p:cNvSpPr>
          <p:nvPr>
            <p:ph sz="quarter" idx="1"/>
          </p:nvPr>
        </p:nvSpPr>
        <p:spPr>
          <a:xfrm>
            <a:off x="301625" y="1527175"/>
            <a:ext cx="8504238" cy="4572000"/>
          </a:xfrm>
        </p:spPr>
        <p:txBody>
          <a:bodyPr>
            <a:normAutofit fontScale="77500" lnSpcReduction="20000"/>
          </a:bodyPr>
          <a:lstStyle/>
          <a:p>
            <a:pPr marL="274320" indent="-274320" eaLnBrk="1" fontAlgn="auto" hangingPunct="1">
              <a:spcAft>
                <a:spcPts val="0"/>
              </a:spcAft>
              <a:buFont typeface="Wingdings 2"/>
              <a:buNone/>
              <a:defRPr/>
            </a:pPr>
            <a:endParaRPr lang="cs-CZ" dirty="0" smtClean="0"/>
          </a:p>
          <a:p>
            <a:pPr marL="274320" indent="-274320" eaLnBrk="1" fontAlgn="auto" hangingPunct="1">
              <a:spcAft>
                <a:spcPts val="0"/>
              </a:spcAft>
              <a:buFont typeface="Wingdings 2"/>
              <a:buChar char=""/>
              <a:defRPr/>
            </a:pPr>
            <a:r>
              <a:rPr lang="cs-CZ" dirty="0" smtClean="0"/>
              <a:t>Manželé či jednotlivci přijímají za vlastní  dítě a mají k němu stejná práva a povinnosti jako biologičtí rodiče.</a:t>
            </a:r>
          </a:p>
          <a:p>
            <a:pPr marL="274320" indent="-274320" eaLnBrk="1" fontAlgn="auto" hangingPunct="1">
              <a:spcAft>
                <a:spcPts val="0"/>
              </a:spcAft>
              <a:buFont typeface="Wingdings 2"/>
              <a:buChar char=""/>
              <a:defRPr/>
            </a:pPr>
            <a:r>
              <a:rPr lang="cs-CZ" dirty="0" smtClean="0"/>
              <a:t>Vzniká mezi nimi příbuzenský vztah se všemi právními i jinými důsledky.</a:t>
            </a:r>
          </a:p>
          <a:p>
            <a:pPr marL="274320" indent="-274320" eaLnBrk="1" fontAlgn="auto" hangingPunct="1">
              <a:spcAft>
                <a:spcPts val="0"/>
              </a:spcAft>
              <a:buFont typeface="Wingdings 2"/>
              <a:buChar char=""/>
              <a:defRPr/>
            </a:pPr>
            <a:r>
              <a:rPr lang="cs-CZ" dirty="0" smtClean="0"/>
              <a:t>Dítě získává příjmení osvojitelů, je mu vystaven nový rodný list, ale údaje o biologických rodičích zůstávají zaznamenány v matrice.</a:t>
            </a:r>
          </a:p>
          <a:p>
            <a:pPr marL="274320" indent="-274320" eaLnBrk="1" fontAlgn="auto" hangingPunct="1">
              <a:spcAft>
                <a:spcPts val="0"/>
              </a:spcAft>
              <a:buFont typeface="Wingdings 2"/>
              <a:buChar char=""/>
              <a:defRPr/>
            </a:pPr>
            <a:r>
              <a:rPr lang="cs-CZ" dirty="0" smtClean="0"/>
              <a:t>Osvojit lze pouze nezletilé dítě.</a:t>
            </a:r>
          </a:p>
          <a:p>
            <a:pPr marL="274320" indent="-274320" eaLnBrk="1" fontAlgn="auto" hangingPunct="1">
              <a:spcAft>
                <a:spcPts val="0"/>
              </a:spcAft>
              <a:buFont typeface="Wingdings 2"/>
              <a:buChar char=""/>
              <a:defRPr/>
            </a:pPr>
            <a:r>
              <a:rPr lang="cs-CZ" dirty="0" smtClean="0"/>
              <a:t>Na rodinu vzniklou osvojením se nadále pohlíží jako na kteroukoliv jinou rodinu.</a:t>
            </a:r>
          </a:p>
          <a:p>
            <a:pPr marL="274320" indent="-274320" eaLnBrk="1" fontAlgn="auto" hangingPunct="1">
              <a:spcAft>
                <a:spcPts val="0"/>
              </a:spcAft>
              <a:buFont typeface="Wingdings 2"/>
              <a:buChar char=""/>
              <a:defRPr/>
            </a:pPr>
            <a:r>
              <a:rPr lang="cs-CZ" dirty="0" smtClean="0"/>
              <a:t>O osvojení rozhoduje soud a před tímto rozhodnutím musí být dítě v péči budoucích osvojitelů nejméně 3 měsíce a to na jejich náklady.</a:t>
            </a:r>
          </a:p>
          <a:p>
            <a:pPr marL="274320" indent="-274320" eaLnBrk="1" fontAlgn="auto" hangingPunct="1">
              <a:spcAft>
                <a:spcPts val="0"/>
              </a:spcAft>
              <a:buFont typeface="Wingdings 2"/>
              <a:buChar char=""/>
              <a:defRPr/>
            </a:pPr>
            <a:r>
              <a:rPr lang="cs-CZ" dirty="0" smtClean="0"/>
              <a:t>Osvojení může z vážných důvodů (s výjimkou nezrušitelného osvojení) zrušit pouze soud.</a:t>
            </a:r>
            <a:endParaRPr lang="cs-CZ" dirty="0"/>
          </a:p>
        </p:txBody>
      </p:sp>
    </p:spTree>
    <p:extLst>
      <p:ext uri="{BB962C8B-B14F-4D97-AF65-F5344CB8AC3E}">
        <p14:creationId xmlns:p14="http://schemas.microsoft.com/office/powerpoint/2010/main" xmlns="" val="68982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pPr eaLnBrk="1" hangingPunct="1"/>
            <a:r>
              <a:rPr lang="cs-CZ" altLang="cs-CZ" smtClean="0">
                <a:solidFill>
                  <a:srgbClr val="CBA523"/>
                </a:solidFill>
              </a:rPr>
              <a:t>Druhy osvojení</a:t>
            </a:r>
          </a:p>
        </p:txBody>
      </p:sp>
      <p:sp>
        <p:nvSpPr>
          <p:cNvPr id="3" name="Zástupný symbol pro obsah 2"/>
          <p:cNvSpPr>
            <a:spLocks noGrp="1"/>
          </p:cNvSpPr>
          <p:nvPr>
            <p:ph sz="quarter" idx="1"/>
          </p:nvPr>
        </p:nvSpPr>
        <p:spPr>
          <a:xfrm>
            <a:off x="301625" y="1527175"/>
            <a:ext cx="8504238" cy="4572000"/>
          </a:xfrm>
        </p:spPr>
        <p:txBody>
          <a:bodyPr>
            <a:normAutofit fontScale="92500" lnSpcReduction="20000"/>
          </a:bodyPr>
          <a:lstStyle/>
          <a:p>
            <a:pPr marL="274320" indent="-274320" eaLnBrk="1" fontAlgn="auto" hangingPunct="1">
              <a:spcAft>
                <a:spcPts val="0"/>
              </a:spcAft>
              <a:buFont typeface="Wingdings 2"/>
              <a:buChar char=""/>
              <a:defRPr/>
            </a:pPr>
            <a:r>
              <a:rPr lang="cs-CZ" sz="2800" b="1" dirty="0" smtClean="0"/>
              <a:t>Zrušitelné</a:t>
            </a:r>
            <a:endParaRPr lang="cs-CZ" sz="2800" dirty="0" smtClean="0"/>
          </a:p>
          <a:p>
            <a:pPr marL="822960" lvl="2" eaLnBrk="1" fontAlgn="auto" hangingPunct="1">
              <a:spcAft>
                <a:spcPts val="0"/>
              </a:spcAft>
              <a:buClr>
                <a:schemeClr val="accent3"/>
              </a:buClr>
              <a:buFont typeface="Wingdings 2"/>
              <a:buChar char=""/>
              <a:defRPr/>
            </a:pPr>
            <a:r>
              <a:rPr lang="cs-CZ" dirty="0" smtClean="0"/>
              <a:t>Zrušitelně se osvojují děti mladší 1 roku</a:t>
            </a:r>
          </a:p>
          <a:p>
            <a:pPr marL="822960" lvl="2" eaLnBrk="1" fontAlgn="auto" hangingPunct="1">
              <a:spcAft>
                <a:spcPts val="0"/>
              </a:spcAft>
              <a:buClr>
                <a:schemeClr val="accent3"/>
              </a:buClr>
              <a:buFont typeface="Wingdings 2"/>
              <a:buChar char=""/>
              <a:defRPr/>
            </a:pPr>
            <a:r>
              <a:rPr lang="cs-CZ" dirty="0" smtClean="0"/>
              <a:t>Osvojitelem může být i jednotlivec</a:t>
            </a:r>
          </a:p>
          <a:p>
            <a:pPr marL="274320" indent="-274320" eaLnBrk="1" fontAlgn="auto" hangingPunct="1">
              <a:spcAft>
                <a:spcPts val="0"/>
              </a:spcAft>
              <a:buFont typeface="Wingdings 2"/>
              <a:buChar char=""/>
              <a:defRPr/>
            </a:pPr>
            <a:r>
              <a:rPr lang="cs-CZ" sz="2800" b="1" dirty="0" smtClean="0"/>
              <a:t>Nezrušitelné</a:t>
            </a:r>
            <a:endParaRPr lang="cs-CZ" sz="2800" dirty="0" smtClean="0"/>
          </a:p>
          <a:p>
            <a:pPr marL="822960" lvl="2" eaLnBrk="1" fontAlgn="auto" hangingPunct="1">
              <a:spcAft>
                <a:spcPts val="0"/>
              </a:spcAft>
              <a:buClr>
                <a:schemeClr val="accent3"/>
              </a:buClr>
              <a:buFont typeface="Wingdings 2"/>
              <a:buChar char=""/>
              <a:defRPr/>
            </a:pPr>
            <a:r>
              <a:rPr lang="cs-CZ" dirty="0" smtClean="0"/>
              <a:t>Pro děti staršího 1 roku</a:t>
            </a:r>
          </a:p>
          <a:p>
            <a:pPr marL="822960" lvl="2" eaLnBrk="1" fontAlgn="auto" hangingPunct="1">
              <a:spcAft>
                <a:spcPts val="0"/>
              </a:spcAft>
              <a:buClr>
                <a:schemeClr val="accent3"/>
              </a:buClr>
              <a:buFont typeface="Wingdings 2"/>
              <a:buChar char=""/>
              <a:defRPr/>
            </a:pPr>
            <a:r>
              <a:rPr lang="cs-CZ" dirty="0" smtClean="0"/>
              <a:t>Osvojiteli musí být manželé.</a:t>
            </a:r>
          </a:p>
          <a:p>
            <a:pPr marL="274320" indent="-274320" eaLnBrk="1" fontAlgn="auto" hangingPunct="1">
              <a:spcAft>
                <a:spcPts val="0"/>
              </a:spcAft>
              <a:buFont typeface="Wingdings 2"/>
              <a:buChar char=""/>
              <a:defRPr/>
            </a:pPr>
            <a:r>
              <a:rPr lang="cs-CZ" sz="2800" b="1" dirty="0" smtClean="0"/>
              <a:t>Mezinárodní</a:t>
            </a:r>
            <a:endParaRPr lang="cs-CZ" sz="2800" dirty="0" smtClean="0"/>
          </a:p>
          <a:p>
            <a:pPr marL="822960" lvl="2" eaLnBrk="1" fontAlgn="auto" hangingPunct="1">
              <a:spcAft>
                <a:spcPts val="0"/>
              </a:spcAft>
              <a:buClr>
                <a:schemeClr val="accent3"/>
              </a:buClr>
              <a:buFont typeface="Wingdings 2"/>
              <a:buChar char=""/>
              <a:defRPr/>
            </a:pPr>
            <a:r>
              <a:rPr lang="cs-CZ" dirty="0" smtClean="0"/>
              <a:t>Řešení pro děti, kterým se nepodaří nalézt náhradní rodinu v zemi původu.</a:t>
            </a:r>
          </a:p>
          <a:p>
            <a:pPr marL="822960" lvl="2" eaLnBrk="1" fontAlgn="auto" hangingPunct="1">
              <a:spcAft>
                <a:spcPts val="0"/>
              </a:spcAft>
              <a:buClr>
                <a:schemeClr val="accent3"/>
              </a:buClr>
              <a:buFont typeface="Wingdings 2"/>
              <a:buChar char=""/>
              <a:defRPr/>
            </a:pPr>
            <a:r>
              <a:rPr lang="cs-CZ" dirty="0" smtClean="0"/>
              <a:t>Upravena tzv.”Haagskou úmluvou” z roku 1993.</a:t>
            </a:r>
          </a:p>
          <a:p>
            <a:pPr marL="822960" lvl="2" eaLnBrk="1" fontAlgn="auto" hangingPunct="1">
              <a:spcAft>
                <a:spcPts val="0"/>
              </a:spcAft>
              <a:buClr>
                <a:schemeClr val="accent3"/>
              </a:buClr>
              <a:buFont typeface="Wingdings 2"/>
              <a:buChar char=""/>
              <a:defRPr/>
            </a:pPr>
            <a:r>
              <a:rPr lang="cs-CZ" dirty="0" smtClean="0"/>
              <a:t>V ČR vstoupila v platnost roku 2000.</a:t>
            </a:r>
          </a:p>
          <a:p>
            <a:pPr marL="822960" lvl="2" eaLnBrk="1" fontAlgn="auto" hangingPunct="1">
              <a:spcAft>
                <a:spcPts val="0"/>
              </a:spcAft>
              <a:buClr>
                <a:schemeClr val="accent3"/>
              </a:buClr>
              <a:buFont typeface="Wingdings 2"/>
              <a:buChar char=""/>
              <a:defRPr/>
            </a:pPr>
            <a:r>
              <a:rPr lang="cs-CZ" dirty="0" smtClean="0"/>
              <a:t>Funkci zprostředkovatele plní Úřad pro mezinárodněprávní ochranu dětí v Brně,který vede centrální registr.</a:t>
            </a:r>
          </a:p>
          <a:p>
            <a:pPr marL="822960" lvl="2" eaLnBrk="1" fontAlgn="auto" hangingPunct="1">
              <a:spcAft>
                <a:spcPts val="0"/>
              </a:spcAft>
              <a:buClr>
                <a:schemeClr val="accent3"/>
              </a:buClr>
              <a:buFont typeface="Wingdings 2"/>
              <a:buChar char=""/>
              <a:defRPr/>
            </a:pPr>
            <a:r>
              <a:rPr lang="cs-CZ" dirty="0" smtClean="0"/>
              <a:t>K osvojení do ciziny je potřeba souhlas Úřadu</a:t>
            </a:r>
          </a:p>
          <a:p>
            <a:pPr marL="274320" indent="-274320" eaLnBrk="1" fontAlgn="auto" hangingPunct="1">
              <a:spcAft>
                <a:spcPts val="0"/>
              </a:spcAft>
              <a:buFont typeface="Wingdings 2"/>
              <a:buChar char=""/>
              <a:defRPr/>
            </a:pPr>
            <a:endParaRPr lang="cs-CZ" dirty="0"/>
          </a:p>
        </p:txBody>
      </p:sp>
    </p:spTree>
    <p:extLst>
      <p:ext uri="{BB962C8B-B14F-4D97-AF65-F5344CB8AC3E}">
        <p14:creationId xmlns:p14="http://schemas.microsoft.com/office/powerpoint/2010/main" xmlns="" val="301817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cs-CZ"/>
          </a:p>
        </p:txBody>
      </p:sp>
      <p:sp>
        <p:nvSpPr>
          <p:cNvPr id="3" name="Nadpis 2"/>
          <p:cNvSpPr>
            <a:spLocks noGrp="1"/>
          </p:cNvSpPr>
          <p:nvPr>
            <p:ph type="ctrTitle"/>
          </p:nvPr>
        </p:nvSpPr>
        <p:spPr/>
        <p:txBody>
          <a:bodyPr/>
          <a:lstStyle/>
          <a:p>
            <a:r>
              <a:rPr lang="cs-CZ" dirty="0" smtClean="0"/>
              <a:t>Romská rodina ohrožená sociálním vyloučením</a:t>
            </a:r>
            <a:endParaRPr lang="cs-CZ" dirty="0"/>
          </a:p>
        </p:txBody>
      </p:sp>
    </p:spTree>
    <p:extLst>
      <p:ext uri="{BB962C8B-B14F-4D97-AF65-F5344CB8AC3E}">
        <p14:creationId xmlns:p14="http://schemas.microsoft.com/office/powerpoint/2010/main" xmlns="" val="1970342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pPr eaLnBrk="1" hangingPunct="1"/>
            <a:r>
              <a:rPr lang="cs-CZ" altLang="cs-CZ" smtClean="0">
                <a:solidFill>
                  <a:srgbClr val="CBA523"/>
                </a:solidFill>
              </a:rPr>
              <a:t>Pěstounská péče</a:t>
            </a:r>
          </a:p>
        </p:txBody>
      </p:sp>
      <p:sp>
        <p:nvSpPr>
          <p:cNvPr id="3" name="Zástupný symbol pro obsah 2"/>
          <p:cNvSpPr>
            <a:spLocks noGrp="1"/>
          </p:cNvSpPr>
          <p:nvPr>
            <p:ph sz="quarter" idx="1"/>
          </p:nvPr>
        </p:nvSpPr>
        <p:spPr>
          <a:xfrm>
            <a:off x="301625" y="1527175"/>
            <a:ext cx="8504238" cy="4572000"/>
          </a:xfrm>
        </p:spPr>
        <p:txBody>
          <a:bodyPr>
            <a:normAutofit fontScale="77500" lnSpcReduction="20000"/>
          </a:bodyPr>
          <a:lstStyle/>
          <a:p>
            <a:pPr marL="274320" indent="-274320" eaLnBrk="1" fontAlgn="auto" hangingPunct="1">
              <a:spcAft>
                <a:spcPts val="0"/>
              </a:spcAft>
              <a:buFont typeface="Wingdings 2"/>
              <a:buChar char=""/>
              <a:defRPr/>
            </a:pPr>
            <a:r>
              <a:rPr lang="cs-CZ" dirty="0" smtClean="0"/>
              <a:t>Státem garantovaná forma náhradní rodinné péče, kdy je dítě svěřeno dočasně do péče jednotlivci nebo manželům.</a:t>
            </a:r>
          </a:p>
          <a:p>
            <a:pPr marL="274320" indent="-274320" eaLnBrk="1" fontAlgn="auto" hangingPunct="1">
              <a:spcAft>
                <a:spcPts val="0"/>
              </a:spcAft>
              <a:buFont typeface="Wingdings 2"/>
              <a:buChar char=""/>
              <a:defRPr/>
            </a:pPr>
            <a:r>
              <a:rPr lang="cs-CZ" dirty="0" smtClean="0"/>
              <a:t>PP zaniká zletilostí dítěte (nevzniká příbuzenský vztah) příp. může být prodloužena pokud se dítě dále soustavně připravuje na budoucí povolání.</a:t>
            </a:r>
          </a:p>
          <a:p>
            <a:pPr marL="274320" indent="-274320" eaLnBrk="1" fontAlgn="auto" hangingPunct="1">
              <a:spcAft>
                <a:spcPts val="0"/>
              </a:spcAft>
              <a:buFont typeface="Wingdings 2"/>
              <a:buChar char=""/>
              <a:defRPr/>
            </a:pPr>
            <a:r>
              <a:rPr lang="cs-CZ" dirty="0" smtClean="0"/>
              <a:t>Pěstoun zastupuje dítě pouze v běžných záležitostech, důležité věci rozhoduje zákonný zástupce.</a:t>
            </a:r>
          </a:p>
          <a:p>
            <a:pPr marL="274320" indent="-274320" eaLnBrk="1" fontAlgn="auto" hangingPunct="1">
              <a:spcAft>
                <a:spcPts val="0"/>
              </a:spcAft>
              <a:buFont typeface="Wingdings 2"/>
              <a:buChar char=""/>
              <a:defRPr/>
            </a:pPr>
            <a:r>
              <a:rPr lang="cs-CZ" dirty="0" smtClean="0"/>
              <a:t>Rodičovská práva mohou být částečně či plně zachována.</a:t>
            </a:r>
          </a:p>
          <a:p>
            <a:pPr marL="274320" indent="-274320" eaLnBrk="1" fontAlgn="auto" hangingPunct="1">
              <a:spcAft>
                <a:spcPts val="0"/>
              </a:spcAft>
              <a:buFont typeface="Wingdings 2"/>
              <a:buChar char=""/>
              <a:defRPr/>
            </a:pPr>
            <a:r>
              <a:rPr lang="cs-CZ" dirty="0" smtClean="0"/>
              <a:t>Pokud se pěstoun domnívá, že rozhodnutí rodiče není v nejlepším zájmu dítěte, může rozhodnutí rodiče přezkoumat soud a rozhodnout ve věci jinak. </a:t>
            </a:r>
          </a:p>
          <a:p>
            <a:pPr marL="274320" indent="-274320" eaLnBrk="1" fontAlgn="auto" hangingPunct="1">
              <a:spcAft>
                <a:spcPts val="0"/>
              </a:spcAft>
              <a:buFont typeface="Wingdings 2"/>
              <a:buChar char=""/>
              <a:defRPr/>
            </a:pPr>
            <a:r>
              <a:rPr lang="cs-CZ" dirty="0" smtClean="0"/>
              <a:t>Stát přispívá na životní náklady dítěte a poskytuje pěstounům určitou odměnu.</a:t>
            </a:r>
          </a:p>
          <a:p>
            <a:pPr marL="274320" indent="-274320" eaLnBrk="1" fontAlgn="auto" hangingPunct="1">
              <a:spcAft>
                <a:spcPts val="0"/>
              </a:spcAft>
              <a:buFont typeface="Wingdings 2"/>
              <a:buChar char=""/>
              <a:defRPr/>
            </a:pPr>
            <a:r>
              <a:rPr lang="cs-CZ" dirty="0" smtClean="0"/>
              <a:t>Poměrně nově lze dítě svěřit do pěstounské péče na přechodnou dobu.</a:t>
            </a:r>
          </a:p>
          <a:p>
            <a:pPr marL="274320" indent="-274320" eaLnBrk="1" fontAlgn="auto" hangingPunct="1">
              <a:spcAft>
                <a:spcPts val="0"/>
              </a:spcAft>
              <a:buFont typeface="Wingdings 2"/>
              <a:buChar char=""/>
              <a:defRPr/>
            </a:pPr>
            <a:endParaRPr lang="cs-CZ" dirty="0"/>
          </a:p>
        </p:txBody>
      </p:sp>
    </p:spTree>
    <p:extLst>
      <p:ext uri="{BB962C8B-B14F-4D97-AF65-F5344CB8AC3E}">
        <p14:creationId xmlns:p14="http://schemas.microsoft.com/office/powerpoint/2010/main" xmlns="" val="3739854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pPr eaLnBrk="1" hangingPunct="1"/>
            <a:r>
              <a:rPr lang="cs-CZ" altLang="cs-CZ" smtClean="0">
                <a:solidFill>
                  <a:srgbClr val="CBA523"/>
                </a:solidFill>
              </a:rPr>
              <a:t>Formy pěstounské péče</a:t>
            </a:r>
          </a:p>
        </p:txBody>
      </p:sp>
      <p:sp>
        <p:nvSpPr>
          <p:cNvPr id="57347" name="Zástupný symbol pro obsah 2"/>
          <p:cNvSpPr>
            <a:spLocks noGrp="1"/>
          </p:cNvSpPr>
          <p:nvPr>
            <p:ph sz="quarter" idx="1"/>
          </p:nvPr>
        </p:nvSpPr>
        <p:spPr>
          <a:xfrm>
            <a:off x="301625" y="1527175"/>
            <a:ext cx="8504238" cy="4572000"/>
          </a:xfrm>
        </p:spPr>
        <p:txBody>
          <a:bodyPr/>
          <a:lstStyle/>
          <a:p>
            <a:pPr lvl="2" eaLnBrk="1" hangingPunct="1"/>
            <a:r>
              <a:rPr lang="cs-CZ" altLang="cs-CZ" sz="2400" smtClean="0"/>
              <a:t>Příbuzenská </a:t>
            </a:r>
          </a:p>
          <a:p>
            <a:pPr lvl="2" eaLnBrk="1" hangingPunct="1"/>
            <a:r>
              <a:rPr lang="cs-CZ" altLang="cs-CZ" sz="2400" smtClean="0"/>
              <a:t>Cizí osoby = „klasická“ PP</a:t>
            </a:r>
          </a:p>
          <a:p>
            <a:pPr lvl="2" eaLnBrk="1" hangingPunct="1"/>
            <a:endParaRPr lang="cs-CZ" altLang="cs-CZ" sz="2400" smtClean="0"/>
          </a:p>
          <a:p>
            <a:pPr lvl="2" eaLnBrk="1" hangingPunct="1"/>
            <a:endParaRPr lang="cs-CZ" altLang="cs-CZ" sz="2400" smtClean="0"/>
          </a:p>
        </p:txBody>
      </p:sp>
    </p:spTree>
    <p:extLst>
      <p:ext uri="{BB962C8B-B14F-4D97-AF65-F5344CB8AC3E}">
        <p14:creationId xmlns:p14="http://schemas.microsoft.com/office/powerpoint/2010/main" xmlns="" val="26206997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Počet a struktura pěstounů</a:t>
            </a:r>
            <a:endParaRPr lang="cs-CZ" dirty="0"/>
          </a:p>
        </p:txBody>
      </p:sp>
      <p:graphicFrame>
        <p:nvGraphicFramePr>
          <p:cNvPr id="4" name="Zástupný symbol pro obsah 3"/>
          <p:cNvGraphicFramePr>
            <a:graphicFrameLocks noGrp="1"/>
          </p:cNvGraphicFramePr>
          <p:nvPr>
            <p:ph sz="quarter" idx="1"/>
          </p:nvPr>
        </p:nvGraphicFramePr>
        <p:xfrm>
          <a:off x="301625" y="2276475"/>
          <a:ext cx="8504240" cy="2292349"/>
        </p:xfrm>
        <a:graphic>
          <a:graphicData uri="http://schemas.openxmlformats.org/drawingml/2006/table">
            <a:tbl>
              <a:tblPr firstRow="1" bandRow="1">
                <a:tableStyleId>{5C22544A-7EE6-4342-B048-85BDC9FD1C3A}</a:tableStyleId>
              </a:tblPr>
              <a:tblGrid>
                <a:gridCol w="1700848"/>
                <a:gridCol w="1700848"/>
                <a:gridCol w="1700848"/>
                <a:gridCol w="1700848"/>
                <a:gridCol w="1700848"/>
              </a:tblGrid>
              <a:tr h="640439">
                <a:tc>
                  <a:txBody>
                    <a:bodyPr/>
                    <a:lstStyle/>
                    <a:p>
                      <a:endParaRPr lang="cs-CZ" sz="1800" dirty="0"/>
                    </a:p>
                  </a:txBody>
                  <a:tcPr marL="91439" marR="91439" marT="45758" marB="45758"/>
                </a:tc>
                <a:tc>
                  <a:txBody>
                    <a:bodyPr/>
                    <a:lstStyle/>
                    <a:p>
                      <a:r>
                        <a:rPr lang="cs-CZ" sz="1800" dirty="0" smtClean="0"/>
                        <a:t>Celkem</a:t>
                      </a:r>
                      <a:endParaRPr lang="cs-CZ" sz="1800" dirty="0"/>
                    </a:p>
                  </a:txBody>
                  <a:tcPr marL="91439" marR="91439" marT="45758" marB="45758"/>
                </a:tc>
                <a:tc>
                  <a:txBody>
                    <a:bodyPr/>
                    <a:lstStyle/>
                    <a:p>
                      <a:r>
                        <a:rPr lang="cs-CZ" sz="1800" dirty="0" smtClean="0"/>
                        <a:t>Prarodiče</a:t>
                      </a:r>
                      <a:endParaRPr lang="cs-CZ" sz="1800" dirty="0"/>
                    </a:p>
                  </a:txBody>
                  <a:tcPr marL="91439" marR="91439" marT="45758" marB="45758"/>
                </a:tc>
                <a:tc>
                  <a:txBody>
                    <a:bodyPr/>
                    <a:lstStyle/>
                    <a:p>
                      <a:r>
                        <a:rPr lang="cs-CZ" sz="1800" dirty="0" smtClean="0"/>
                        <a:t>Jiní příbuzní</a:t>
                      </a:r>
                      <a:endParaRPr lang="cs-CZ" sz="1800" dirty="0"/>
                    </a:p>
                  </a:txBody>
                  <a:tcPr marL="91439" marR="91439" marT="45758" marB="45758"/>
                </a:tc>
                <a:tc>
                  <a:txBody>
                    <a:bodyPr/>
                    <a:lstStyle/>
                    <a:p>
                      <a:r>
                        <a:rPr lang="cs-CZ" sz="1800" dirty="0" smtClean="0"/>
                        <a:t>Cizí</a:t>
                      </a:r>
                      <a:endParaRPr lang="cs-CZ" sz="1800" dirty="0"/>
                    </a:p>
                  </a:txBody>
                  <a:tcPr marL="91439" marR="91439" marT="45758" marB="45758"/>
                </a:tc>
              </a:tr>
              <a:tr h="640439">
                <a:tc>
                  <a:txBody>
                    <a:bodyPr/>
                    <a:lstStyle/>
                    <a:p>
                      <a:r>
                        <a:rPr lang="cs-CZ" sz="1800" dirty="0" smtClean="0"/>
                        <a:t>Počet</a:t>
                      </a:r>
                      <a:r>
                        <a:rPr lang="cs-CZ" sz="1800" baseline="0" dirty="0" smtClean="0"/>
                        <a:t> pěstounů</a:t>
                      </a:r>
                      <a:endParaRPr lang="cs-CZ" sz="1800" dirty="0"/>
                    </a:p>
                  </a:txBody>
                  <a:tcPr marL="91439" marR="91439" marT="45758" marB="45758"/>
                </a:tc>
                <a:tc>
                  <a:txBody>
                    <a:bodyPr/>
                    <a:lstStyle/>
                    <a:p>
                      <a:r>
                        <a:rPr lang="cs-CZ" sz="2400" dirty="0" smtClean="0"/>
                        <a:t>11417</a:t>
                      </a:r>
                      <a:endParaRPr lang="cs-CZ" sz="2400" dirty="0"/>
                    </a:p>
                  </a:txBody>
                  <a:tcPr marL="91439" marR="91439" marT="45758" marB="45758"/>
                </a:tc>
                <a:tc>
                  <a:txBody>
                    <a:bodyPr/>
                    <a:lstStyle/>
                    <a:p>
                      <a:r>
                        <a:rPr lang="cs-CZ" sz="2400" dirty="0" smtClean="0"/>
                        <a:t>5640</a:t>
                      </a:r>
                      <a:endParaRPr lang="cs-CZ" sz="2400" dirty="0"/>
                    </a:p>
                  </a:txBody>
                  <a:tcPr marL="91439" marR="91439" marT="45758" marB="45758"/>
                </a:tc>
                <a:tc>
                  <a:txBody>
                    <a:bodyPr/>
                    <a:lstStyle/>
                    <a:p>
                      <a:r>
                        <a:rPr lang="cs-CZ" sz="2400" dirty="0" smtClean="0"/>
                        <a:t>1796</a:t>
                      </a:r>
                      <a:endParaRPr lang="cs-CZ" sz="2400" dirty="0"/>
                    </a:p>
                  </a:txBody>
                  <a:tcPr marL="91439" marR="91439" marT="45758" marB="45758"/>
                </a:tc>
                <a:tc>
                  <a:txBody>
                    <a:bodyPr/>
                    <a:lstStyle/>
                    <a:p>
                      <a:r>
                        <a:rPr lang="cs-CZ" sz="2400" dirty="0" smtClean="0"/>
                        <a:t>3822</a:t>
                      </a:r>
                      <a:endParaRPr lang="cs-CZ" sz="2400" dirty="0"/>
                    </a:p>
                  </a:txBody>
                  <a:tcPr marL="91439" marR="91439" marT="45758" marB="45758"/>
                </a:tc>
              </a:tr>
              <a:tr h="640439">
                <a:tc>
                  <a:txBody>
                    <a:bodyPr/>
                    <a:lstStyle/>
                    <a:p>
                      <a:r>
                        <a:rPr lang="cs-CZ" sz="1800" dirty="0" smtClean="0"/>
                        <a:t>Údaje k 31.12.2013</a:t>
                      </a:r>
                      <a:endParaRPr lang="cs-CZ" sz="1800" dirty="0"/>
                    </a:p>
                  </a:txBody>
                  <a:tcPr marL="91439" marR="91439" marT="45758" marB="45758"/>
                </a:tc>
                <a:tc>
                  <a:txBody>
                    <a:bodyPr/>
                    <a:lstStyle/>
                    <a:p>
                      <a:endParaRPr lang="cs-CZ" sz="2400" dirty="0"/>
                    </a:p>
                  </a:txBody>
                  <a:tcPr marL="91439" marR="91439" marT="45758" marB="45758"/>
                </a:tc>
                <a:tc>
                  <a:txBody>
                    <a:bodyPr/>
                    <a:lstStyle/>
                    <a:p>
                      <a:r>
                        <a:rPr lang="cs-CZ" sz="2400" b="1" baseline="0" dirty="0" smtClean="0"/>
                        <a:t>50 %</a:t>
                      </a:r>
                      <a:endParaRPr lang="cs-CZ" sz="2400" b="1" dirty="0"/>
                    </a:p>
                  </a:txBody>
                  <a:tcPr marL="91439" marR="91439" marT="45758" marB="45758"/>
                </a:tc>
                <a:tc>
                  <a:txBody>
                    <a:bodyPr/>
                    <a:lstStyle/>
                    <a:p>
                      <a:r>
                        <a:rPr lang="cs-CZ" sz="2400" b="1" dirty="0" smtClean="0"/>
                        <a:t>16 %</a:t>
                      </a:r>
                      <a:endParaRPr lang="cs-CZ" sz="2400" b="1" dirty="0"/>
                    </a:p>
                  </a:txBody>
                  <a:tcPr marL="91439" marR="91439" marT="45758" marB="45758"/>
                </a:tc>
                <a:tc>
                  <a:txBody>
                    <a:bodyPr/>
                    <a:lstStyle/>
                    <a:p>
                      <a:r>
                        <a:rPr lang="cs-CZ" sz="2400" b="1" dirty="0" smtClean="0"/>
                        <a:t>34 %</a:t>
                      </a:r>
                      <a:endParaRPr lang="cs-CZ" sz="2400" b="1" dirty="0"/>
                    </a:p>
                  </a:txBody>
                  <a:tcPr marL="91439" marR="91439" marT="45758" marB="45758"/>
                </a:tc>
              </a:tr>
              <a:tr h="371032">
                <a:tc>
                  <a:txBody>
                    <a:bodyPr/>
                    <a:lstStyle/>
                    <a:p>
                      <a:r>
                        <a:rPr lang="cs-CZ" sz="1800" dirty="0" smtClean="0"/>
                        <a:t>Zdroj:</a:t>
                      </a:r>
                      <a:endParaRPr lang="cs-CZ" sz="1800" dirty="0"/>
                    </a:p>
                  </a:txBody>
                  <a:tcPr marL="91439" marR="91439"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aseline="0" dirty="0" smtClean="0"/>
                        <a:t>Roční výkaz o</a:t>
                      </a:r>
                      <a:endParaRPr lang="cs-CZ" sz="1800" dirty="0"/>
                    </a:p>
                  </a:txBody>
                  <a:tcPr marL="91439" marR="91439"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aseline="0" dirty="0" smtClean="0"/>
                        <a:t>výkonu SPOD </a:t>
                      </a:r>
                      <a:endParaRPr lang="cs-CZ" sz="1800" dirty="0"/>
                    </a:p>
                  </a:txBody>
                  <a:tcPr marL="91439" marR="91439" marT="45758" marB="45758"/>
                </a:tc>
                <a:tc>
                  <a:txBody>
                    <a:bodyPr/>
                    <a:lstStyle/>
                    <a:p>
                      <a:r>
                        <a:rPr lang="cs-CZ" sz="1800" dirty="0" smtClean="0"/>
                        <a:t>za rok 2013 </a:t>
                      </a:r>
                      <a:endParaRPr lang="cs-CZ" sz="1800" dirty="0"/>
                    </a:p>
                  </a:txBody>
                  <a:tcPr marL="91439" marR="91439" marT="45758" marB="45758"/>
                </a:tc>
                <a:tc>
                  <a:txBody>
                    <a:bodyPr/>
                    <a:lstStyle/>
                    <a:p>
                      <a:r>
                        <a:rPr lang="cs-CZ" sz="1800" dirty="0" smtClean="0"/>
                        <a:t>MPSV</a:t>
                      </a:r>
                      <a:endParaRPr lang="cs-CZ" sz="1800" dirty="0"/>
                    </a:p>
                  </a:txBody>
                  <a:tcPr marL="91439" marR="91439" marT="45758" marB="45758"/>
                </a:tc>
              </a:tr>
            </a:tbl>
          </a:graphicData>
        </a:graphic>
      </p:graphicFrame>
    </p:spTree>
    <p:extLst>
      <p:ext uri="{BB962C8B-B14F-4D97-AF65-F5344CB8AC3E}">
        <p14:creationId xmlns:p14="http://schemas.microsoft.com/office/powerpoint/2010/main" xmlns="" val="464489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p:nvPr>
        </p:nvSpPr>
        <p:spPr/>
        <p:txBody>
          <a:bodyPr/>
          <a:lstStyle/>
          <a:p>
            <a:pPr eaLnBrk="1" hangingPunct="1"/>
            <a:endParaRPr lang="cs-CZ" altLang="cs-CZ" smtClean="0">
              <a:solidFill>
                <a:srgbClr val="CBA523"/>
              </a:solidFill>
            </a:endParaRPr>
          </a:p>
        </p:txBody>
      </p:sp>
      <p:sp>
        <p:nvSpPr>
          <p:cNvPr id="3" name="Zástupný symbol pro obsah 2"/>
          <p:cNvSpPr>
            <a:spLocks noGrp="1"/>
          </p:cNvSpPr>
          <p:nvPr>
            <p:ph sz="quarter" idx="1"/>
          </p:nvPr>
        </p:nvSpPr>
        <p:spPr>
          <a:xfrm>
            <a:off x="301625" y="1527175"/>
            <a:ext cx="8504238" cy="4572000"/>
          </a:xfrm>
        </p:spPr>
        <p:txBody>
          <a:bodyPr>
            <a:normAutofit fontScale="77500" lnSpcReduction="20000"/>
          </a:bodyPr>
          <a:lstStyle/>
          <a:p>
            <a:pPr marL="274320" indent="-274320" eaLnBrk="1" fontAlgn="auto" hangingPunct="1">
              <a:spcAft>
                <a:spcPts val="0"/>
              </a:spcAft>
              <a:buFont typeface="Wingdings 2"/>
              <a:buChar char=""/>
              <a:defRPr/>
            </a:pPr>
            <a:r>
              <a:rPr lang="cs-CZ" b="1" dirty="0" smtClean="0"/>
              <a:t>Poručenství</a:t>
            </a:r>
            <a:endParaRPr lang="cs-CZ" dirty="0" smtClean="0"/>
          </a:p>
          <a:p>
            <a:pPr marL="274320" indent="-274320" eaLnBrk="1" fontAlgn="auto" hangingPunct="1">
              <a:spcAft>
                <a:spcPts val="0"/>
              </a:spcAft>
              <a:buFont typeface="Wingdings 2"/>
              <a:buChar char=""/>
              <a:defRPr/>
            </a:pPr>
            <a:r>
              <a:rPr lang="cs-CZ" dirty="0" smtClean="0"/>
              <a:t>Jestliže  rodiče dítěte zemřeli, byli zbaveni rodičovské zodpovědnosti,  výkon  jejich  rodičovské  zodpovědnosti  byl  pozastaven  nebo  nemají    způsobilost  k  právním  úkonům  v  plném rozsahu, ustanoví soud dítěti   </a:t>
            </a:r>
            <a:r>
              <a:rPr lang="cs-CZ" b="1" dirty="0" err="1" smtClean="0"/>
              <a:t>poručníka</a:t>
            </a:r>
            <a:r>
              <a:rPr lang="cs-CZ" dirty="0" smtClean="0"/>
              <a:t>,  který  ho bude vychovávat, zastupovat a spravovat jeho majetek místo jeho rodičů.</a:t>
            </a:r>
          </a:p>
          <a:p>
            <a:pPr marL="274320" indent="-274320" eaLnBrk="1" fontAlgn="auto" hangingPunct="1">
              <a:spcAft>
                <a:spcPts val="0"/>
              </a:spcAft>
              <a:buFont typeface="Wingdings 2"/>
              <a:buChar char=""/>
              <a:defRPr/>
            </a:pPr>
            <a:r>
              <a:rPr lang="cs-CZ" dirty="0" err="1" smtClean="0"/>
              <a:t>Poručníkem</a:t>
            </a:r>
            <a:r>
              <a:rPr lang="cs-CZ" dirty="0" smtClean="0"/>
              <a:t> je zpravidla ustanoven příbuzný nebo jiná blízká osoba, </a:t>
            </a:r>
            <a:r>
              <a:rPr lang="cs-CZ" dirty="0" err="1" smtClean="0"/>
              <a:t>příp.orgán</a:t>
            </a:r>
            <a:r>
              <a:rPr lang="cs-CZ" dirty="0" smtClean="0"/>
              <a:t> sociálně právní ochrany dětí.</a:t>
            </a:r>
          </a:p>
          <a:p>
            <a:pPr marL="274320" indent="-274320" eaLnBrk="1" fontAlgn="auto" hangingPunct="1">
              <a:spcAft>
                <a:spcPts val="0"/>
              </a:spcAft>
              <a:buFont typeface="Wingdings 2"/>
              <a:buChar char=""/>
              <a:defRPr/>
            </a:pPr>
            <a:r>
              <a:rPr lang="cs-CZ" dirty="0" smtClean="0"/>
              <a:t>Výkon poručenství podléhá pravidelné kontrole soudem.</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b="1" dirty="0" smtClean="0"/>
              <a:t>Opatrovnictví</a:t>
            </a:r>
            <a:endParaRPr lang="cs-CZ" dirty="0" smtClean="0"/>
          </a:p>
          <a:p>
            <a:pPr marL="274320" indent="-274320" eaLnBrk="1" fontAlgn="auto" hangingPunct="1">
              <a:spcAft>
                <a:spcPts val="0"/>
              </a:spcAft>
              <a:buFont typeface="Wingdings 2"/>
              <a:buChar char=""/>
              <a:defRPr/>
            </a:pPr>
            <a:r>
              <a:rPr lang="cs-CZ" dirty="0" smtClean="0"/>
              <a:t>V případě středu zájmů zákonného zástupce a dítěte stanoví soud jeho opatrovníka. </a:t>
            </a:r>
          </a:p>
          <a:p>
            <a:pPr marL="274320" indent="-274320" eaLnBrk="1" fontAlgn="auto" hangingPunct="1">
              <a:spcAft>
                <a:spcPts val="0"/>
              </a:spcAft>
              <a:buFont typeface="Wingdings 2"/>
              <a:buChar char=""/>
              <a:defRPr/>
            </a:pPr>
            <a:r>
              <a:rPr lang="cs-CZ" dirty="0" smtClean="0"/>
              <a:t>Rozsah práv a povinností stanoví soud.</a:t>
            </a:r>
          </a:p>
          <a:p>
            <a:pPr marL="274320" indent="-274320" eaLnBrk="1" fontAlgn="auto" hangingPunct="1">
              <a:spcAft>
                <a:spcPts val="0"/>
              </a:spcAft>
              <a:buFont typeface="Wingdings 2"/>
              <a:buChar char=""/>
              <a:defRPr/>
            </a:pPr>
            <a:r>
              <a:rPr lang="cs-CZ" dirty="0" smtClean="0"/>
              <a:t>Opatrovníkem může být orgán sociálně právní ochrany dětí.</a:t>
            </a:r>
          </a:p>
          <a:p>
            <a:pPr marL="274320" indent="-274320" eaLnBrk="1" fontAlgn="auto" hangingPunct="1">
              <a:spcAft>
                <a:spcPts val="0"/>
              </a:spcAft>
              <a:buFont typeface="Wingdings 2"/>
              <a:buChar char=""/>
              <a:defRPr/>
            </a:pPr>
            <a:endParaRPr lang="cs-CZ" dirty="0"/>
          </a:p>
        </p:txBody>
      </p:sp>
    </p:spTree>
    <p:extLst>
      <p:ext uri="{BB962C8B-B14F-4D97-AF65-F5344CB8AC3E}">
        <p14:creationId xmlns:p14="http://schemas.microsoft.com/office/powerpoint/2010/main" xmlns="" val="127494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smtClean="0"/>
              <a:t>Tradice diskriminace x </a:t>
            </a:r>
            <a:r>
              <a:rPr lang="cs-CZ" dirty="0" err="1" smtClean="0"/>
              <a:t>intenalizovaná</a:t>
            </a:r>
            <a:r>
              <a:rPr lang="cs-CZ" dirty="0" smtClean="0"/>
              <a:t> méněcennost</a:t>
            </a:r>
          </a:p>
          <a:p>
            <a:r>
              <a:rPr lang="cs-CZ" dirty="0" smtClean="0"/>
              <a:t>Dopad změn po roce 1989</a:t>
            </a:r>
          </a:p>
          <a:p>
            <a:r>
              <a:rPr lang="cs-CZ" dirty="0" smtClean="0"/>
              <a:t>Chudoba, nezaměstnanost</a:t>
            </a:r>
            <a:endParaRPr lang="cs-CZ" dirty="0"/>
          </a:p>
        </p:txBody>
      </p:sp>
    </p:spTree>
    <p:extLst>
      <p:ext uri="{BB962C8B-B14F-4D97-AF65-F5344CB8AC3E}">
        <p14:creationId xmlns:p14="http://schemas.microsoft.com/office/powerpoint/2010/main" xmlns="" val="2922540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Specifika romské rodiny</a:t>
            </a:r>
            <a:endParaRPr lang="cs-CZ" dirty="0"/>
          </a:p>
        </p:txBody>
      </p:sp>
      <p:sp>
        <p:nvSpPr>
          <p:cNvPr id="3" name="Zástupný symbol pro obsah 2"/>
          <p:cNvSpPr>
            <a:spLocks noGrp="1"/>
          </p:cNvSpPr>
          <p:nvPr>
            <p:ph sz="quarter" idx="1"/>
          </p:nvPr>
        </p:nvSpPr>
        <p:spPr/>
        <p:txBody>
          <a:bodyPr/>
          <a:lstStyle/>
          <a:p>
            <a:r>
              <a:rPr lang="cs-CZ" dirty="0" smtClean="0"/>
              <a:t>Doznívá patriarchální tradice x ztráta role živitele</a:t>
            </a:r>
          </a:p>
          <a:p>
            <a:r>
              <a:rPr lang="cs-CZ" dirty="0" smtClean="0"/>
              <a:t>Ženy jednají s úřady, starají se o provoz</a:t>
            </a:r>
          </a:p>
          <a:p>
            <a:r>
              <a:rPr lang="cs-CZ" dirty="0" smtClean="0"/>
              <a:t>Nejstarší dcera pomocnice matky, příp. jí zastupuje</a:t>
            </a:r>
          </a:p>
          <a:p>
            <a:r>
              <a:rPr lang="cs-CZ" dirty="0" smtClean="0"/>
              <a:t>Chlapci preferováni před děvčaty, požadavky nejsou rovnocenné, záleží na pořadí dětí, pohlaví, věku…</a:t>
            </a:r>
          </a:p>
          <a:p>
            <a:r>
              <a:rPr lang="cs-CZ" dirty="0" smtClean="0"/>
              <a:t>Status rodiny se odvozuje od vnějších znaků (tzv. svačinový efekt)</a:t>
            </a:r>
          </a:p>
          <a:p>
            <a:r>
              <a:rPr lang="cs-CZ" dirty="0" smtClean="0"/>
              <a:t>Péče o zdraví není propojena s aktuálními poznatky a systémem péče</a:t>
            </a:r>
          </a:p>
          <a:p>
            <a:endParaRPr lang="cs-CZ" dirty="0"/>
          </a:p>
        </p:txBody>
      </p:sp>
    </p:spTree>
    <p:extLst>
      <p:ext uri="{BB962C8B-B14F-4D97-AF65-F5344CB8AC3E}">
        <p14:creationId xmlns:p14="http://schemas.microsoft.com/office/powerpoint/2010/main" xmlns="" val="414971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smtClean="0"/>
              <a:t>Děti jsou více zorientované ve finanční situaci rodiny, jsou zvyklé, že nejsou peníze x když jsou, očekávají splnění přání</a:t>
            </a:r>
          </a:p>
          <a:p>
            <a:r>
              <a:rPr lang="cs-CZ" dirty="0" smtClean="0"/>
              <a:t>Vzdělání často nepředstavuje hodnotu</a:t>
            </a:r>
          </a:p>
          <a:p>
            <a:r>
              <a:rPr lang="cs-CZ" dirty="0" smtClean="0"/>
              <a:t>Zapojení dětí do života dospělých x režim dne</a:t>
            </a:r>
          </a:p>
          <a:p>
            <a:r>
              <a:rPr lang="cs-CZ" dirty="0" smtClean="0"/>
              <a:t>Méně autoritativní výchova x menší vliv v případě potíží</a:t>
            </a:r>
          </a:p>
          <a:p>
            <a:r>
              <a:rPr lang="cs-CZ" dirty="0" smtClean="0"/>
              <a:t>Despekt a nedůvěra vůči většinové společnosti</a:t>
            </a:r>
            <a:endParaRPr lang="cs-CZ" dirty="0"/>
          </a:p>
        </p:txBody>
      </p:sp>
    </p:spTree>
    <p:extLst>
      <p:ext uri="{BB962C8B-B14F-4D97-AF65-F5344CB8AC3E}">
        <p14:creationId xmlns:p14="http://schemas.microsoft.com/office/powerpoint/2010/main" xmlns="" val="378541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Intervence v oblasti zaměstnání</a:t>
            </a:r>
            <a:endParaRPr lang="cs-CZ" dirty="0"/>
          </a:p>
        </p:txBody>
      </p:sp>
      <p:sp>
        <p:nvSpPr>
          <p:cNvPr id="3" name="Zástupný symbol pro obsah 2"/>
          <p:cNvSpPr>
            <a:spLocks noGrp="1"/>
          </p:cNvSpPr>
          <p:nvPr>
            <p:ph sz="quarter" idx="1"/>
          </p:nvPr>
        </p:nvSpPr>
        <p:spPr/>
        <p:txBody>
          <a:bodyPr/>
          <a:lstStyle/>
          <a:p>
            <a:r>
              <a:rPr lang="cs-CZ" dirty="0" smtClean="0"/>
              <a:t>Doprovod při hledání zaměstnání a bydlení = prevence diskriminace</a:t>
            </a:r>
          </a:p>
          <a:p>
            <a:r>
              <a:rPr lang="cs-CZ" dirty="0" smtClean="0"/>
              <a:t>Větší podniky obvykle diskriminují méně.</a:t>
            </a:r>
          </a:p>
          <a:p>
            <a:r>
              <a:rPr lang="cs-CZ" dirty="0" smtClean="0"/>
              <a:t>Nelegální zaměstnávání – rizika</a:t>
            </a:r>
          </a:p>
        </p:txBody>
      </p:sp>
    </p:spTree>
    <p:extLst>
      <p:ext uri="{BB962C8B-B14F-4D97-AF65-F5344CB8AC3E}">
        <p14:creationId xmlns:p14="http://schemas.microsoft.com/office/powerpoint/2010/main" xmlns="" val="228976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Intervence v oblasti financí</a:t>
            </a:r>
            <a:endParaRPr lang="cs-CZ" dirty="0"/>
          </a:p>
        </p:txBody>
      </p:sp>
      <p:sp>
        <p:nvSpPr>
          <p:cNvPr id="3" name="Zástupný symbol pro obsah 2"/>
          <p:cNvSpPr>
            <a:spLocks noGrp="1"/>
          </p:cNvSpPr>
          <p:nvPr>
            <p:ph sz="quarter" idx="1"/>
          </p:nvPr>
        </p:nvSpPr>
        <p:spPr/>
        <p:txBody>
          <a:bodyPr/>
          <a:lstStyle/>
          <a:p>
            <a:r>
              <a:rPr lang="cs-CZ" dirty="0"/>
              <a:t>Lichva, </a:t>
            </a:r>
            <a:r>
              <a:rPr lang="cs-CZ" dirty="0" smtClean="0"/>
              <a:t>zadlužení </a:t>
            </a:r>
          </a:p>
          <a:p>
            <a:r>
              <a:rPr lang="cs-CZ" dirty="0" smtClean="0"/>
              <a:t>tzv</a:t>
            </a:r>
            <a:r>
              <a:rPr lang="cs-CZ" dirty="0"/>
              <a:t>. </a:t>
            </a:r>
            <a:r>
              <a:rPr lang="cs-CZ" dirty="0" err="1" smtClean="0"/>
              <a:t>úžernictví</a:t>
            </a:r>
            <a:r>
              <a:rPr lang="cs-CZ" dirty="0" smtClean="0"/>
              <a:t> – násilná trestná činnost napojená na lichvu</a:t>
            </a:r>
          </a:p>
          <a:p>
            <a:r>
              <a:rPr lang="cs-CZ" dirty="0" smtClean="0"/>
              <a:t>Věřitelé z místní komunity, často s vysokým sociálním statusem</a:t>
            </a:r>
          </a:p>
          <a:p>
            <a:r>
              <a:rPr lang="cs-CZ" dirty="0"/>
              <a:t>P</a:t>
            </a:r>
            <a:r>
              <a:rPr lang="cs-CZ" dirty="0" smtClean="0"/>
              <a:t>omoc </a:t>
            </a:r>
            <a:r>
              <a:rPr lang="cs-CZ" dirty="0"/>
              <a:t>s </a:t>
            </a:r>
            <a:r>
              <a:rPr lang="cs-CZ" dirty="0" smtClean="0"/>
              <a:t>rozpočtem – finanční výhled je nesnadný</a:t>
            </a:r>
          </a:p>
          <a:p>
            <a:r>
              <a:rPr lang="cs-CZ" dirty="0" smtClean="0"/>
              <a:t>Pomoc se získáním dávek</a:t>
            </a:r>
            <a:endParaRPr lang="cs-CZ" dirty="0"/>
          </a:p>
          <a:p>
            <a:endParaRPr lang="cs-CZ" dirty="0"/>
          </a:p>
        </p:txBody>
      </p:sp>
    </p:spTree>
    <p:extLst>
      <p:ext uri="{BB962C8B-B14F-4D97-AF65-F5344CB8AC3E}">
        <p14:creationId xmlns:p14="http://schemas.microsoft.com/office/powerpoint/2010/main" xmlns="" val="706948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Intervence v oblasti bydlení</a:t>
            </a:r>
            <a:endParaRPr lang="cs-CZ" dirty="0"/>
          </a:p>
        </p:txBody>
      </p:sp>
      <p:sp>
        <p:nvSpPr>
          <p:cNvPr id="3" name="Zástupný symbol pro obsah 2"/>
          <p:cNvSpPr>
            <a:spLocks noGrp="1"/>
          </p:cNvSpPr>
          <p:nvPr>
            <p:ph sz="quarter" idx="1"/>
          </p:nvPr>
        </p:nvSpPr>
        <p:spPr/>
        <p:txBody>
          <a:bodyPr/>
          <a:lstStyle/>
          <a:p>
            <a:r>
              <a:rPr lang="cs-CZ" dirty="0"/>
              <a:t>Při ztrátě bydlení stěhování k příbuzným = ohrožení další rodiny </a:t>
            </a:r>
            <a:endParaRPr lang="cs-CZ" dirty="0" smtClean="0"/>
          </a:p>
          <a:p>
            <a:r>
              <a:rPr lang="cs-CZ" dirty="0" smtClean="0"/>
              <a:t>Porušení podmínek nájemní smlouvy při nastěhování příbuzných – nadměrná spotřeba energií, nenahlášené osoby v bytě atd.</a:t>
            </a:r>
            <a:endParaRPr lang="cs-CZ" dirty="0"/>
          </a:p>
          <a:p>
            <a:endParaRPr lang="cs-CZ" dirty="0"/>
          </a:p>
        </p:txBody>
      </p:sp>
    </p:spTree>
    <p:extLst>
      <p:ext uri="{BB962C8B-B14F-4D97-AF65-F5344CB8AC3E}">
        <p14:creationId xmlns:p14="http://schemas.microsoft.com/office/powerpoint/2010/main" xmlns="" val="35528495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48</TotalTime>
  <Words>1110</Words>
  <Application>Microsoft Office PowerPoint</Application>
  <PresentationFormat>Předvádění na obrazovce (4:3)</PresentationFormat>
  <Paragraphs>212</Paragraphs>
  <Slides>33</Slides>
  <Notes>15</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Administrativní</vt:lpstr>
      <vt:lpstr>Sociální práce s rodinou 8</vt:lpstr>
      <vt:lpstr>Co nás dnes čeká?</vt:lpstr>
      <vt:lpstr>Romská rodina ohrožená sociálním vyloučením</vt:lpstr>
      <vt:lpstr>Snímek 4</vt:lpstr>
      <vt:lpstr>Specifika romské rodiny</vt:lpstr>
      <vt:lpstr>Snímek 6</vt:lpstr>
      <vt:lpstr>Intervence v oblasti zaměstnání</vt:lpstr>
      <vt:lpstr>Intervence v oblasti financí</vt:lpstr>
      <vt:lpstr>Intervence v oblasti bydlení</vt:lpstr>
      <vt:lpstr>Podpora při výchově</vt:lpstr>
      <vt:lpstr>Úvod do náhradní (rodinné) péče</vt:lpstr>
      <vt:lpstr>Proč nemohou žít některé děti v rodině?</vt:lpstr>
      <vt:lpstr>Snímek 13</vt:lpstr>
      <vt:lpstr>Formy ústavní výchovy</vt:lpstr>
      <vt:lpstr>Počet dětí v DD pro děti do 3 let</vt:lpstr>
      <vt:lpstr>Dětský domov (dále jen DD) </vt:lpstr>
      <vt:lpstr>      Dětský domov se školou (dále jen DDŠ) </vt:lpstr>
      <vt:lpstr>Výchovný ústav (dále jen VÚ) </vt:lpstr>
      <vt:lpstr>Diagnostický ústav</vt:lpstr>
      <vt:lpstr>Snímek 20</vt:lpstr>
      <vt:lpstr>Snímek 21</vt:lpstr>
      <vt:lpstr>Počet dětí ve školských zařízení</vt:lpstr>
      <vt:lpstr>Středisko výchovné péče</vt:lpstr>
      <vt:lpstr>Zařízení pro děti s postižením</vt:lpstr>
      <vt:lpstr>Zařízení pro děti vyžadující okamžitou pomoc (ZDVOP)</vt:lpstr>
      <vt:lpstr>Silné stránky systému ústavní výchovy</vt:lpstr>
      <vt:lpstr>Slabé stránky</vt:lpstr>
      <vt:lpstr>Systém NRP - osvojení</vt:lpstr>
      <vt:lpstr>Druhy osvojení</vt:lpstr>
      <vt:lpstr>Pěstounská péče</vt:lpstr>
      <vt:lpstr>Formy pěstounské péče</vt:lpstr>
      <vt:lpstr>Počet a struktura pěstounů</vt:lpstr>
      <vt:lpstr>Snímek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práce s rodinou 7</dc:title>
  <dc:creator>pc</dc:creator>
  <cp:lastModifiedBy>Jabok</cp:lastModifiedBy>
  <cp:revision>7</cp:revision>
  <dcterms:created xsi:type="dcterms:W3CDTF">2014-12-16T14:02:11Z</dcterms:created>
  <dcterms:modified xsi:type="dcterms:W3CDTF">2016-03-15T10:57:11Z</dcterms:modified>
</cp:coreProperties>
</file>