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66" r:id="rId15"/>
    <p:sldId id="267" r:id="rId16"/>
    <p:sldId id="268" r:id="rId17"/>
    <p:sldId id="273" r:id="rId18"/>
    <p:sldId id="274" r:id="rId19"/>
    <p:sldId id="272" r:id="rId20"/>
    <p:sldId id="275" r:id="rId21"/>
    <p:sldId id="276" r:id="rId22"/>
    <p:sldId id="278" r:id="rId23"/>
    <p:sldId id="279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Hodnocení situace</a:t>
            </a:r>
          </a:p>
          <a:p>
            <a:r>
              <a:rPr lang="cs-CZ" dirty="0" smtClean="0"/>
              <a:t>Poradenství</a:t>
            </a:r>
          </a:p>
          <a:p>
            <a:r>
              <a:rPr lang="cs-CZ" dirty="0" smtClean="0"/>
              <a:t>Nácvik a podpora</a:t>
            </a:r>
          </a:p>
          <a:p>
            <a:r>
              <a:rPr lang="cs-CZ" dirty="0" smtClean="0"/>
              <a:t>Doprovázení</a:t>
            </a:r>
          </a:p>
          <a:p>
            <a:r>
              <a:rPr lang="cs-CZ" dirty="0" smtClean="0"/>
              <a:t>Koordinace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781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kojenců a batolat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vazby</a:t>
            </a:r>
          </a:p>
          <a:p>
            <a:r>
              <a:rPr lang="cs-CZ" dirty="0" smtClean="0"/>
              <a:t>Naplnění základních potřeb</a:t>
            </a:r>
          </a:p>
          <a:p>
            <a:r>
              <a:rPr lang="cs-CZ" dirty="0" smtClean="0"/>
              <a:t>Bezpečné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174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co byste upozorňovali s ohledem na bezpečnost malých dětí?</a:t>
            </a:r>
          </a:p>
        </p:txBody>
      </p:sp>
    </p:spTree>
    <p:extLst>
      <p:ext uri="{BB962C8B-B14F-4D97-AF65-F5344CB8AC3E}">
        <p14:creationId xmlns:p14="http://schemas.microsoft.com/office/powerpoint/2010/main" xmlns="" val="101459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Bezpečné místo na přebalování</a:t>
            </a:r>
          </a:p>
          <a:p>
            <a:r>
              <a:rPr lang="cs-CZ" dirty="0" smtClean="0"/>
              <a:t>Bezpečnost v koupelně</a:t>
            </a:r>
          </a:p>
          <a:p>
            <a:r>
              <a:rPr lang="cs-CZ" dirty="0" smtClean="0"/>
              <a:t>Zabezpečení zásuvek, spotřebičů</a:t>
            </a:r>
          </a:p>
          <a:p>
            <a:r>
              <a:rPr lang="cs-CZ" dirty="0" smtClean="0"/>
              <a:t>Čistící prostředky, léky, nebezpečné látky</a:t>
            </a:r>
          </a:p>
          <a:p>
            <a:r>
              <a:rPr lang="cs-CZ" dirty="0" smtClean="0"/>
              <a:t>Bezpečnost při vaření, pečení, žehlení…</a:t>
            </a:r>
          </a:p>
          <a:p>
            <a:r>
              <a:rPr lang="cs-CZ" dirty="0" smtClean="0"/>
              <a:t>Umístění nožů, nůžek, nebezpečných předmětů</a:t>
            </a:r>
          </a:p>
          <a:p>
            <a:r>
              <a:rPr lang="cs-CZ" dirty="0" smtClean="0"/>
              <a:t>Bezpečnost hraček</a:t>
            </a:r>
          </a:p>
          <a:p>
            <a:r>
              <a:rPr lang="cs-CZ" dirty="0" smtClean="0"/>
              <a:t>Bezpečný pohyb po bytě</a:t>
            </a:r>
          </a:p>
          <a:p>
            <a:r>
              <a:rPr lang="cs-CZ" dirty="0" smtClean="0"/>
              <a:t>Jedovaté rostliny</a:t>
            </a:r>
          </a:p>
          <a:p>
            <a:r>
              <a:rPr lang="cs-CZ" dirty="0" smtClean="0"/>
              <a:t>Zvířata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065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předškolních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Podnětné prostředí, motivace k předškolnímu vzdělávání</a:t>
            </a:r>
          </a:p>
          <a:p>
            <a:r>
              <a:rPr lang="cs-CZ" dirty="0" smtClean="0"/>
              <a:t>Nastavování hranic</a:t>
            </a:r>
          </a:p>
          <a:p>
            <a:r>
              <a:rPr lang="cs-CZ" dirty="0" smtClean="0"/>
              <a:t>Posouzení školní zralosti</a:t>
            </a:r>
          </a:p>
          <a:p>
            <a:r>
              <a:rPr lang="cs-CZ" dirty="0" smtClean="0"/>
              <a:t>Rozeznávání nebezpečných situací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1089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se školou</a:t>
            </a:r>
          </a:p>
          <a:p>
            <a:r>
              <a:rPr lang="cs-CZ" dirty="0" smtClean="0"/>
              <a:t>Podmínky pro plnění školních povinností</a:t>
            </a:r>
          </a:p>
          <a:p>
            <a:r>
              <a:rPr lang="cs-CZ" dirty="0" smtClean="0"/>
              <a:t>Doučování</a:t>
            </a:r>
          </a:p>
          <a:p>
            <a:r>
              <a:rPr lang="cs-CZ" dirty="0" smtClean="0"/>
              <a:t>Samostatné trávení volného času</a:t>
            </a:r>
          </a:p>
          <a:p>
            <a:r>
              <a:rPr lang="cs-CZ" dirty="0" smtClean="0"/>
              <a:t>Společně trávený 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7416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Dostatečně dobré rodičovství</a:t>
            </a:r>
            <a:br>
              <a:rPr lang="cs-CZ" dirty="0" smtClean="0"/>
            </a:br>
            <a:r>
              <a:rPr lang="cs-CZ" sz="2000" dirty="0" smtClean="0"/>
              <a:t>(podle Donalda D. </a:t>
            </a:r>
            <a:r>
              <a:rPr lang="cs-CZ" sz="2000" dirty="0" err="1" smtClean="0"/>
              <a:t>Winnicotta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Rodiče nejsou a nemusejí být bezchybní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 dobří rodiče dělají chyby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Chyby nemusejí dítě vždy poškodit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Navzdory chybám vyroste většina lidí v dostatečně dobré dospělé schopné být dostatečně </a:t>
            </a:r>
            <a:r>
              <a:rPr lang="cs-CZ" smtClean="0"/>
              <a:t>dobrými rodiči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6574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Romská rodina ohrožená sociálním vyloučením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0342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 diskriminace x </a:t>
            </a:r>
            <a:r>
              <a:rPr lang="cs-CZ" dirty="0" err="1" smtClean="0"/>
              <a:t>intenalizovaná</a:t>
            </a:r>
            <a:r>
              <a:rPr lang="cs-CZ" dirty="0" smtClean="0"/>
              <a:t> méněcennost</a:t>
            </a:r>
          </a:p>
          <a:p>
            <a:r>
              <a:rPr lang="cs-CZ" dirty="0" smtClean="0"/>
              <a:t>Dopad změn po roce 1989</a:t>
            </a:r>
          </a:p>
          <a:p>
            <a:r>
              <a:rPr lang="cs-CZ" dirty="0" smtClean="0"/>
              <a:t>Chudoba,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2540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romské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Doznívá patriarchální tradice x ztráta role živitele</a:t>
            </a:r>
          </a:p>
          <a:p>
            <a:r>
              <a:rPr lang="cs-CZ" dirty="0" smtClean="0"/>
              <a:t>Ženy jednají s úřady, starají se o provoz</a:t>
            </a:r>
          </a:p>
          <a:p>
            <a:r>
              <a:rPr lang="cs-CZ" dirty="0" smtClean="0"/>
              <a:t>Nejstarší dcera pomocnice matky, příp. jí zastupuje</a:t>
            </a:r>
          </a:p>
          <a:p>
            <a:r>
              <a:rPr lang="cs-CZ" dirty="0" smtClean="0"/>
              <a:t>Chlapci preferováni před děvčaty, požadavky nejsou rovnocenné, záleží na pořadí dětí, pohlaví, věku…</a:t>
            </a:r>
          </a:p>
          <a:p>
            <a:r>
              <a:rPr lang="cs-CZ" dirty="0" smtClean="0"/>
              <a:t>Status rodiny se odvozuje od vnějších znaků (tzv. svačinový efekt)</a:t>
            </a:r>
          </a:p>
          <a:p>
            <a:r>
              <a:rPr lang="cs-CZ" dirty="0" smtClean="0"/>
              <a:t>Péče o zdraví není propojena s aktuálními poznatky a systémem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97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rodiny v oblasti bydlení</a:t>
            </a:r>
          </a:p>
          <a:p>
            <a:r>
              <a:rPr lang="cs-CZ" dirty="0" smtClean="0"/>
              <a:t>Podpora rodiny při výchově dětí</a:t>
            </a:r>
          </a:p>
          <a:p>
            <a:r>
              <a:rPr lang="cs-CZ" dirty="0" smtClean="0"/>
              <a:t>Ohrožená romská rodina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97987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Děti jsou více zorientované ve finanční situaci rodiny, jsou zvyklé, že nejsou peníze x když jsou, očekávají splnění přání</a:t>
            </a:r>
          </a:p>
          <a:p>
            <a:r>
              <a:rPr lang="cs-CZ" dirty="0" smtClean="0"/>
              <a:t>Vzdělání často nepředstavuje hodnotu</a:t>
            </a:r>
          </a:p>
          <a:p>
            <a:r>
              <a:rPr lang="cs-CZ" dirty="0" smtClean="0"/>
              <a:t>Zapojení dětí do života dospělých x režim dne</a:t>
            </a:r>
          </a:p>
          <a:p>
            <a:r>
              <a:rPr lang="cs-CZ" dirty="0" smtClean="0"/>
              <a:t>Méně autoritativní výchova x menší vliv v případě potíží</a:t>
            </a:r>
          </a:p>
          <a:p>
            <a:r>
              <a:rPr lang="cs-CZ" dirty="0" smtClean="0"/>
              <a:t>Despekt a nedůvěra vůči většinové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5419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Doprovod při hledání zaměstnání a bydlení = prevence diskriminace</a:t>
            </a:r>
          </a:p>
          <a:p>
            <a:r>
              <a:rPr lang="cs-CZ" dirty="0" smtClean="0"/>
              <a:t>Větší podniky obvykle diskriminují méně.</a:t>
            </a:r>
          </a:p>
          <a:p>
            <a:r>
              <a:rPr lang="cs-CZ" dirty="0" smtClean="0"/>
              <a:t>Nelegální zaměstnávání – rizika</a:t>
            </a:r>
          </a:p>
        </p:txBody>
      </p:sp>
    </p:spTree>
    <p:extLst>
      <p:ext uri="{BB962C8B-B14F-4D97-AF65-F5344CB8AC3E}">
        <p14:creationId xmlns:p14="http://schemas.microsoft.com/office/powerpoint/2010/main" xmlns="" val="228976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Lichva, </a:t>
            </a:r>
            <a:r>
              <a:rPr lang="cs-CZ" dirty="0" smtClean="0"/>
              <a:t>zadlužení </a:t>
            </a:r>
          </a:p>
          <a:p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dirty="0" err="1" smtClean="0"/>
              <a:t>úžernictví</a:t>
            </a:r>
            <a:r>
              <a:rPr lang="cs-CZ" dirty="0" smtClean="0"/>
              <a:t> – násilná trestná činnost napojená na lichvu</a:t>
            </a:r>
          </a:p>
          <a:p>
            <a:r>
              <a:rPr lang="cs-CZ" dirty="0" smtClean="0"/>
              <a:t>Věřitelé z místní komunity, často s vysokým sociálním statusem</a:t>
            </a:r>
          </a:p>
          <a:p>
            <a:r>
              <a:rPr lang="cs-CZ" dirty="0"/>
              <a:t>P</a:t>
            </a:r>
            <a:r>
              <a:rPr lang="cs-CZ" dirty="0" smtClean="0"/>
              <a:t>omoc </a:t>
            </a:r>
            <a:r>
              <a:rPr lang="cs-CZ" dirty="0"/>
              <a:t>s </a:t>
            </a:r>
            <a:r>
              <a:rPr lang="cs-CZ" dirty="0" smtClean="0"/>
              <a:t>rozpočtem – finanční výhled je nesnadný</a:t>
            </a:r>
          </a:p>
          <a:p>
            <a:r>
              <a:rPr lang="cs-CZ" dirty="0" smtClean="0"/>
              <a:t>Pomoc se získáním dávek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06948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Při ztrátě bydlení stěhování k příbuzným = ohrožení další rodiny </a:t>
            </a:r>
            <a:endParaRPr lang="cs-CZ" dirty="0" smtClean="0"/>
          </a:p>
          <a:p>
            <a:r>
              <a:rPr lang="cs-CZ" dirty="0" smtClean="0"/>
              <a:t>Porušení podmínek nájemní smlouvy při nastěhování příbuzných – nadměrná spotřeba energií, nenahlášené osoby v bytě atd.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284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Asistenti pedagoga</a:t>
            </a:r>
          </a:p>
          <a:p>
            <a:r>
              <a:rPr lang="cs-CZ" dirty="0" smtClean="0"/>
              <a:t>Přípravné třídy</a:t>
            </a:r>
          </a:p>
          <a:p>
            <a:r>
              <a:rPr lang="cs-CZ" dirty="0" smtClean="0"/>
              <a:t>Kluby pro matky se školkou</a:t>
            </a:r>
          </a:p>
          <a:p>
            <a:r>
              <a:rPr lang="cs-CZ" dirty="0" smtClean="0"/>
              <a:t>Prostředí pro učení v rodinách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8939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Kvalita bydlení je důležitým aspektem kvality lidského života. Ovlivňuje další sféry života – vzdělávání, práci, volný čas atd.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Rizikové bydlení</a:t>
            </a:r>
          </a:p>
          <a:p>
            <a:r>
              <a:rPr lang="cs-CZ" dirty="0" smtClean="0"/>
              <a:t>Sociálně vyloučené lokality</a:t>
            </a:r>
          </a:p>
          <a:p>
            <a:r>
              <a:rPr lang="cs-CZ" dirty="0" smtClean="0"/>
              <a:t>Ubytovny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611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Dluhy na nájemném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Oprávněný důvod výpovědi</a:t>
            </a:r>
          </a:p>
          <a:p>
            <a:r>
              <a:rPr lang="cs-CZ" dirty="0" smtClean="0"/>
              <a:t>Obec jako vlastník může nařídit tzv. náhradního příjemce dávky – má více možností řešení</a:t>
            </a:r>
          </a:p>
          <a:p>
            <a:r>
              <a:rPr lang="cs-CZ" dirty="0" smtClean="0"/>
              <a:t>U jiných pronajímatelů ještě složitější situace, vysoké riziko vystěhování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6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Ubytovny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Velmi problematické řešení</a:t>
            </a:r>
          </a:p>
          <a:p>
            <a:r>
              <a:rPr lang="cs-CZ" dirty="0" smtClean="0"/>
              <a:t>Nižší ubytovací standard</a:t>
            </a:r>
          </a:p>
          <a:p>
            <a:r>
              <a:rPr lang="cs-CZ" dirty="0" smtClean="0"/>
              <a:t>Vyšší náklady hrazené  z příspěvků na bydlení</a:t>
            </a:r>
          </a:p>
          <a:p>
            <a:r>
              <a:rPr lang="cs-CZ" dirty="0" smtClean="0"/>
              <a:t>Zneužívání tíživé situace rodin</a:t>
            </a:r>
          </a:p>
          <a:p>
            <a:r>
              <a:rPr lang="cs-CZ" dirty="0" smtClean="0"/>
              <a:t>Chybí zákon o sociálním bydlení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447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Housing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vs.Housing</a:t>
            </a:r>
            <a:r>
              <a:rPr lang="cs-CZ" dirty="0" smtClean="0"/>
              <a:t> </a:t>
            </a:r>
            <a:r>
              <a:rPr lang="cs-CZ" dirty="0" err="1" smtClean="0"/>
              <a:t>ready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Prostupné bydlení</a:t>
            </a:r>
          </a:p>
          <a:p>
            <a:r>
              <a:rPr lang="cs-CZ" dirty="0" smtClean="0"/>
              <a:t>Od jednoduchého k trvalejšímu</a:t>
            </a:r>
          </a:p>
          <a:p>
            <a:r>
              <a:rPr lang="cs-CZ" dirty="0" smtClean="0"/>
              <a:t>Např. Litvínov, </a:t>
            </a:r>
            <a:r>
              <a:rPr lang="cs-CZ" dirty="0" smtClean="0"/>
              <a:t>Cheb</a:t>
            </a:r>
          </a:p>
          <a:p>
            <a:pPr>
              <a:buNone/>
            </a:pPr>
            <a:r>
              <a:rPr lang="cs-CZ" dirty="0" smtClean="0"/>
              <a:t>Vs. </a:t>
            </a:r>
          </a:p>
          <a:p>
            <a:r>
              <a:rPr lang="cs-CZ" dirty="0" smtClean="0"/>
              <a:t>Co nejrychlejší návrat do stabilního bydlení</a:t>
            </a:r>
          </a:p>
          <a:p>
            <a:r>
              <a:rPr lang="cs-CZ" dirty="0" smtClean="0"/>
              <a:t>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1528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Azylové 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pro matky s dětmi = rozdělení rodiny</a:t>
            </a:r>
          </a:p>
          <a:p>
            <a:r>
              <a:rPr lang="cs-CZ" dirty="0" smtClean="0"/>
              <a:t>Různá dostupnost</a:t>
            </a:r>
          </a:p>
          <a:p>
            <a:r>
              <a:rPr lang="cs-CZ" dirty="0" smtClean="0"/>
              <a:t>Často plná kapacita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280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Potíže s výchovou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Výchova ohrožují vývoj, zdraví či život dítěte</a:t>
            </a:r>
          </a:p>
          <a:p>
            <a:r>
              <a:rPr lang="cs-CZ" dirty="0" smtClean="0"/>
              <a:t>Nedostupnost rodičů</a:t>
            </a:r>
          </a:p>
          <a:p>
            <a:r>
              <a:rPr lang="cs-CZ" dirty="0" smtClean="0"/>
              <a:t>Nestálost, nečitelnost reakcí rodičů</a:t>
            </a:r>
          </a:p>
          <a:p>
            <a:r>
              <a:rPr lang="cs-CZ" dirty="0" smtClean="0"/>
              <a:t>Nedostatečné sledování činnosti dítěte</a:t>
            </a:r>
          </a:p>
          <a:p>
            <a:r>
              <a:rPr lang="cs-CZ" dirty="0" smtClean="0"/>
              <a:t>Protichůdné výchovné působení</a:t>
            </a:r>
          </a:p>
          <a:p>
            <a:r>
              <a:rPr lang="cs-CZ" dirty="0" smtClean="0"/>
              <a:t>Výchova v rozporu se společenskými normami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956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Pediatr – prevence, zdravý vývoj</a:t>
            </a:r>
          </a:p>
          <a:p>
            <a:r>
              <a:rPr lang="cs-CZ" dirty="0" smtClean="0"/>
              <a:t>Výchovní poradci a školská poradenská zařízení (PPP, SPC, SVP)</a:t>
            </a:r>
          </a:p>
          <a:p>
            <a:r>
              <a:rPr lang="cs-CZ" dirty="0" smtClean="0"/>
              <a:t>Sociálně aktivizační služby (SAS)</a:t>
            </a:r>
          </a:p>
          <a:p>
            <a:r>
              <a:rPr lang="cs-CZ" dirty="0" smtClean="0"/>
              <a:t>Střediska rané péče</a:t>
            </a:r>
          </a:p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Mateřská centra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276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</TotalTime>
  <Words>618</Words>
  <Application>Microsoft Office PowerPoint</Application>
  <PresentationFormat>Předvádění na obrazovce (4:3)</PresentationFormat>
  <Paragraphs>119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Sociální práce s rodinou 7</vt:lpstr>
      <vt:lpstr>Co nás dnes čeká?</vt:lpstr>
      <vt:lpstr>Bydlení</vt:lpstr>
      <vt:lpstr>Dluhy na nájemném</vt:lpstr>
      <vt:lpstr>Ubytovny</vt:lpstr>
      <vt:lpstr>Housing first vs.Housing ready</vt:lpstr>
      <vt:lpstr>Azylové ubytování</vt:lpstr>
      <vt:lpstr>Potíže s výchovou dětí</vt:lpstr>
      <vt:lpstr>Možnosti podpory</vt:lpstr>
      <vt:lpstr>Role sociálního pracovníka</vt:lpstr>
      <vt:lpstr>Podpora při výchově kojenců a batolat</vt:lpstr>
      <vt:lpstr>Snímek 12</vt:lpstr>
      <vt:lpstr>Snímek 13</vt:lpstr>
      <vt:lpstr>Podpora při výchově předškolních dětí</vt:lpstr>
      <vt:lpstr>Podpora při výchově školních dětí</vt:lpstr>
      <vt:lpstr>Dostatečně dobré rodičovství (podle Donalda D. Winnicotta)</vt:lpstr>
      <vt:lpstr>Romská rodina ohrožená sociálním vyloučením</vt:lpstr>
      <vt:lpstr>Snímek 18</vt:lpstr>
      <vt:lpstr>Specifika romské rodiny</vt:lpstr>
      <vt:lpstr>Snímek 20</vt:lpstr>
      <vt:lpstr>Intervence v oblasti zaměstnání</vt:lpstr>
      <vt:lpstr>Intervence v oblasti financí</vt:lpstr>
      <vt:lpstr>Intervence v oblasti bydlení</vt:lpstr>
      <vt:lpstr>Podpora při výchově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Hana Pazlarova</cp:lastModifiedBy>
  <cp:revision>11</cp:revision>
  <dcterms:created xsi:type="dcterms:W3CDTF">2014-12-16T14:02:11Z</dcterms:created>
  <dcterms:modified xsi:type="dcterms:W3CDTF">2017-10-17T13:24:32Z</dcterms:modified>
</cp:coreProperties>
</file>