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9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AF8B1F5-88F6-413D-9A54-F9367174465E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B1F5-88F6-413D-9A54-F9367174465E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AF8B1F5-88F6-413D-9A54-F9367174465E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AF8B1F5-88F6-413D-9A54-F9367174465E}" type="datetimeFigureOut">
              <a:rPr lang="cs-CZ" smtClean="0"/>
              <a:pPr/>
              <a:t>8.3.2017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D752DFC-AAB0-43BA-A332-34153B9F63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</a:t>
            </a:r>
            <a:r>
              <a:rPr lang="cs-CZ" dirty="0" smtClean="0"/>
              <a:t> Hana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práce s rodinou 5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192465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Rizikové chování zapsat do spisu pro bezpečnost ostatních kolegů!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06639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Multidisciplinární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Kdo všechno se podílí na řešení situace rodiny? Kdo jsou možní partneři?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84462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Multidisciplinární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Státní organizace veřejné správy (magistráty, městské úřady)</a:t>
            </a:r>
          </a:p>
          <a:p>
            <a:r>
              <a:rPr lang="cs-CZ" dirty="0" smtClean="0"/>
              <a:t>Orgány samosprávy</a:t>
            </a:r>
          </a:p>
          <a:p>
            <a:r>
              <a:rPr lang="cs-CZ" dirty="0" smtClean="0"/>
              <a:t>Školská zařízení (výchovné komise)</a:t>
            </a:r>
          </a:p>
          <a:p>
            <a:r>
              <a:rPr lang="cs-CZ" dirty="0" smtClean="0"/>
              <a:t>Zdravotnická zařízení (pediatři)</a:t>
            </a:r>
          </a:p>
          <a:p>
            <a:r>
              <a:rPr lang="cs-CZ" dirty="0" smtClean="0"/>
              <a:t>Samostatně působící psychologové, speciální pedagogové apod.</a:t>
            </a:r>
          </a:p>
          <a:p>
            <a:r>
              <a:rPr lang="cs-CZ" dirty="0" smtClean="0"/>
              <a:t>Příspěvkové organizace poskytující sociální služby</a:t>
            </a:r>
          </a:p>
          <a:p>
            <a:r>
              <a:rPr lang="cs-CZ" dirty="0" smtClean="0"/>
              <a:t>NNO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9848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Církevní organizace</a:t>
            </a:r>
          </a:p>
          <a:p>
            <a:r>
              <a:rPr lang="cs-CZ" dirty="0" smtClean="0"/>
              <a:t>Policie, PMS, soudy</a:t>
            </a:r>
          </a:p>
          <a:p>
            <a:r>
              <a:rPr lang="cs-CZ" dirty="0" smtClean="0"/>
              <a:t>Pěstounské rodiny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24786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práce s rodinou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Vytvoření plánu podpory na základě hodnocení 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64407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Obranné mechanismy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Obrana zažitých zvyklostí, odpor vůči jiné perspektivě</a:t>
            </a:r>
          </a:p>
          <a:p>
            <a:r>
              <a:rPr lang="cs-CZ" dirty="0" smtClean="0"/>
              <a:t>Projevy v chování – nedodržování termínů a časů schůzek, neotevírání dveří, odbíhá v průběhu schůzky apod.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Co to znamená?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46749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Rozdílné perspektivy pracovníka a rodiny</a:t>
            </a:r>
          </a:p>
          <a:p>
            <a:r>
              <a:rPr lang="cs-CZ" dirty="0" smtClean="0"/>
              <a:t>Obrany nepřemáhat, ale pochopit. Upozorňovat na důsledky. </a:t>
            </a:r>
          </a:p>
          <a:p>
            <a:r>
              <a:rPr lang="cs-CZ" dirty="0" smtClean="0"/>
              <a:t>Časná fáze kontaktu „připojování“ (</a:t>
            </a:r>
            <a:r>
              <a:rPr lang="cs-CZ" dirty="0" err="1" smtClean="0"/>
              <a:t>joining</a:t>
            </a:r>
            <a:r>
              <a:rPr lang="cs-CZ" dirty="0" smtClean="0"/>
              <a:t>) – vynechat žargon, nehodnotit, žádat o vysvětlení</a:t>
            </a:r>
          </a:p>
          <a:p>
            <a:r>
              <a:rPr lang="cs-CZ" dirty="0" smtClean="0"/>
              <a:t>Ve vážných případech ohrožení zdraví či života – konfrontace nositele problému, mocenský postoj nezbytný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53184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Formulace cílů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Konkrétní projevy chování</a:t>
            </a:r>
          </a:p>
          <a:p>
            <a:r>
              <a:rPr lang="cs-CZ" dirty="0" smtClean="0"/>
              <a:t>Menší, strukturované kroky</a:t>
            </a:r>
          </a:p>
          <a:p>
            <a:r>
              <a:rPr lang="cs-CZ" dirty="0" smtClean="0"/>
              <a:t>Dosažitelné, měřitelné</a:t>
            </a:r>
          </a:p>
          <a:p>
            <a:r>
              <a:rPr lang="cs-CZ" dirty="0" smtClean="0"/>
              <a:t>Realistické </a:t>
            </a:r>
          </a:p>
          <a:p>
            <a:r>
              <a:rPr lang="cs-CZ" dirty="0" smtClean="0"/>
              <a:t>Jasné rozdělení rolí a úkolů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28137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cílů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Pravidelné</a:t>
            </a:r>
          </a:p>
          <a:p>
            <a:r>
              <a:rPr lang="cs-CZ" dirty="0" smtClean="0"/>
              <a:t>Spolu s rodinou – podpora sebereflexe</a:t>
            </a:r>
          </a:p>
          <a:p>
            <a:r>
              <a:rPr lang="cs-CZ" dirty="0" smtClean="0"/>
              <a:t>Úprava cílů podle výsledků vyhodnocení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56692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Využitelné techniky postupy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Přímá nemateriální pomoc – s provozem domácnosti, s vyjednáváním, </a:t>
            </a:r>
            <a:r>
              <a:rPr lang="cs-CZ" dirty="0"/>
              <a:t>o</a:t>
            </a:r>
            <a:r>
              <a:rPr lang="cs-CZ" dirty="0" smtClean="0"/>
              <a:t>bhajování zájmů rodiny atd.</a:t>
            </a:r>
          </a:p>
          <a:p>
            <a:r>
              <a:rPr lang="cs-CZ" dirty="0" smtClean="0"/>
              <a:t>Přímá materiální pomoc – potraviny, oblečení, potřeby pro domácnost, dávky</a:t>
            </a:r>
          </a:p>
          <a:p>
            <a:r>
              <a:rPr lang="cs-CZ" dirty="0" smtClean="0"/>
              <a:t>Poskytnutí informací</a:t>
            </a:r>
          </a:p>
          <a:p>
            <a:r>
              <a:rPr lang="cs-CZ" dirty="0" smtClean="0"/>
              <a:t>Přímé rady a pokyny</a:t>
            </a:r>
          </a:p>
          <a:p>
            <a:r>
              <a:rPr lang="cs-CZ" dirty="0" smtClean="0"/>
              <a:t>Reflexe dění – závisí na kapacitě rodiny</a:t>
            </a:r>
          </a:p>
          <a:p>
            <a:r>
              <a:rPr lang="cs-CZ" dirty="0" smtClean="0"/>
              <a:t>Pomoc s vytvářením ritualizovaných činností</a:t>
            </a:r>
          </a:p>
          <a:p>
            <a:r>
              <a:rPr lang="cs-CZ" dirty="0" smtClean="0"/>
              <a:t>Uplatnění úřední moci – v případě ohrožení členů domácnosti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74544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Bezpečí pracovníka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Organizace má vypracované postupy pro krizové situace</a:t>
            </a:r>
          </a:p>
          <a:p>
            <a:r>
              <a:rPr lang="cs-CZ" dirty="0" smtClean="0"/>
              <a:t>Pracovník informuje o svém pohybu, plánu schůzek</a:t>
            </a:r>
          </a:p>
          <a:p>
            <a:r>
              <a:rPr lang="cs-CZ" dirty="0" smtClean="0"/>
              <a:t>Do neznámé/rizikové rodiny ve dvou</a:t>
            </a:r>
          </a:p>
          <a:p>
            <a:r>
              <a:rPr lang="cs-CZ" dirty="0" smtClean="0"/>
              <a:t>V případě obav si říct o podporu</a:t>
            </a:r>
          </a:p>
          <a:p>
            <a:r>
              <a:rPr lang="cs-CZ" dirty="0" smtClean="0"/>
              <a:t>Dát na svůj instinkt – nesetrvávat v nepříjemných situacích</a:t>
            </a:r>
          </a:p>
          <a:p>
            <a:r>
              <a:rPr lang="cs-CZ" dirty="0" smtClean="0"/>
              <a:t>Zvlášť pozor v rodinách se závislostí, duševním onemocněním, násilím, trestnou činností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93034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Nabitý mobil, čísla na rychlé volbě, kontrola signálu</a:t>
            </a:r>
          </a:p>
          <a:p>
            <a:r>
              <a:rPr lang="cs-CZ" dirty="0" smtClean="0"/>
              <a:t>Palivo v autě, dostupný odjezd, klíče po ruce</a:t>
            </a:r>
          </a:p>
          <a:p>
            <a:r>
              <a:rPr lang="cs-CZ" dirty="0" smtClean="0"/>
              <a:t>Zjištěné spoje veřejné dopravy, číslo na taxi</a:t>
            </a:r>
          </a:p>
          <a:p>
            <a:r>
              <a:rPr lang="cs-CZ" dirty="0" smtClean="0"/>
              <a:t>Neutrální, neprovokativní oblečení</a:t>
            </a:r>
          </a:p>
          <a:p>
            <a:r>
              <a:rPr lang="cs-CZ" dirty="0" smtClean="0"/>
              <a:t>Volný odchod z bytu (cesty, dveře, zámky)</a:t>
            </a:r>
          </a:p>
          <a:p>
            <a:r>
              <a:rPr lang="cs-CZ" dirty="0" smtClean="0"/>
              <a:t>Nebezpečné prostory (půda, sklep, výtah, průjezd..)</a:t>
            </a:r>
          </a:p>
          <a:p>
            <a:r>
              <a:rPr lang="cs-CZ" dirty="0" smtClean="0"/>
              <a:t>Riziko nákazy infekčními chorobami – hygienické pomůcky</a:t>
            </a:r>
          </a:p>
          <a:p>
            <a:r>
              <a:rPr lang="cs-CZ" dirty="0" smtClean="0"/>
              <a:t>Pozor na sdílení soukromých informací</a:t>
            </a:r>
          </a:p>
          <a:p>
            <a:r>
              <a:rPr lang="cs-CZ" smtClean="0"/>
              <a:t>Zvířata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51437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101</TotalTime>
  <Words>388</Words>
  <Application>Microsoft Office PowerPoint</Application>
  <PresentationFormat>Předvádění na obrazovce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Administrativní</vt:lpstr>
      <vt:lpstr>Sociální práce s rodinou 5</vt:lpstr>
      <vt:lpstr>Průběh práce s rodinou</vt:lpstr>
      <vt:lpstr>Obranné mechanismy rodiny</vt:lpstr>
      <vt:lpstr>Snímek 4</vt:lpstr>
      <vt:lpstr>Formulace cílů</vt:lpstr>
      <vt:lpstr>Hodnocení cílů</vt:lpstr>
      <vt:lpstr>Využitelné techniky postupy</vt:lpstr>
      <vt:lpstr>Bezpečí pracovníka</vt:lpstr>
      <vt:lpstr>Snímek 9</vt:lpstr>
      <vt:lpstr>Snímek 10</vt:lpstr>
      <vt:lpstr>Multidisciplinární přístup</vt:lpstr>
      <vt:lpstr>Multidisciplinární přístup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5</dc:title>
  <dc:creator>pc</dc:creator>
  <cp:lastModifiedBy>Pazlarova</cp:lastModifiedBy>
  <cp:revision>10</cp:revision>
  <dcterms:created xsi:type="dcterms:W3CDTF">2014-12-02T20:27:37Z</dcterms:created>
  <dcterms:modified xsi:type="dcterms:W3CDTF">2017-03-08T10:53:13Z</dcterms:modified>
</cp:coreProperties>
</file>