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F2C1AB0-83F7-45D8-8CAE-8C6114FC2F1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B94E0B-0446-4C4C-85CA-BA639F52EBB1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Doporučení k hodnocení</a:t>
            </a:r>
          </a:p>
          <a:p>
            <a:r>
              <a:rPr lang="cs-CZ" dirty="0" smtClean="0"/>
              <a:t>PhDr</a:t>
            </a:r>
            <a:r>
              <a:rPr lang="cs-CZ" dirty="0" smtClean="0"/>
              <a:t>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05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ke kontaktu s rodinou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Domluvit si schůzku</a:t>
            </a:r>
          </a:p>
          <a:p>
            <a:r>
              <a:rPr lang="cs-CZ" dirty="0" smtClean="0"/>
              <a:t>Sdělit důvody a přibližnou délku</a:t>
            </a:r>
          </a:p>
          <a:p>
            <a:r>
              <a:rPr lang="cs-CZ" dirty="0" smtClean="0"/>
              <a:t>Omezit rušivé faktory (doma i v kanceláři)</a:t>
            </a:r>
          </a:p>
          <a:p>
            <a:r>
              <a:rPr lang="cs-CZ" dirty="0" smtClean="0"/>
              <a:t>Doma hodnotit interakce a </a:t>
            </a:r>
            <a:r>
              <a:rPr lang="cs-CZ" dirty="0" err="1" smtClean="0"/>
              <a:t>info</a:t>
            </a:r>
            <a:r>
              <a:rPr lang="cs-CZ" dirty="0" smtClean="0"/>
              <a:t> o dítěti</a:t>
            </a:r>
          </a:p>
          <a:p>
            <a:r>
              <a:rPr lang="cs-CZ" dirty="0" smtClean="0"/>
              <a:t>V kanceláři informace od dospělých</a:t>
            </a:r>
          </a:p>
          <a:p>
            <a:r>
              <a:rPr lang="cs-CZ" dirty="0" smtClean="0"/>
              <a:t>Informace z individuálních rozhovorů nesdělovat dalším členům rodiny</a:t>
            </a:r>
          </a:p>
          <a:p>
            <a:r>
              <a:rPr lang="cs-CZ" dirty="0" smtClean="0"/>
              <a:t>Odolat tlaku na řešení bez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35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k návštěvě v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Přivítání – rituál, určitá míra obranných mechanismů je přirozená, pracovník hodnotí rodinu x rodina hodnotí pracovníka</a:t>
            </a:r>
          </a:p>
          <a:p>
            <a:r>
              <a:rPr lang="cs-CZ" dirty="0" smtClean="0"/>
              <a:t>Rozhovor s přítomnými členy domácnosti – klidné místo, připomenutí důvodu návštěvy a cílů, poznámky v průběhu, od obecnějších témat k provozu rodiny, vztahům a financím</a:t>
            </a:r>
          </a:p>
          <a:p>
            <a:r>
              <a:rPr lang="cs-CZ" dirty="0" smtClean="0"/>
              <a:t>Nakonec jak se rodina staví k dítěti a případným změnám ve způsobu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948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Prohlídka </a:t>
            </a:r>
            <a:r>
              <a:rPr lang="cs-CZ" dirty="0" smtClean="0"/>
              <a:t>bytu/domu – dospělý v roli průvodce, respekt k soukromí, bez hodnotících komentářů</a:t>
            </a:r>
          </a:p>
          <a:p>
            <a:r>
              <a:rPr lang="cs-CZ" dirty="0" smtClean="0"/>
              <a:t>Rozhovor s dospělými – když se děje něco, co by dítě nemělo řešit (násilí, rozvod, závislost, nemoc…)</a:t>
            </a:r>
          </a:p>
          <a:p>
            <a:r>
              <a:rPr lang="cs-CZ" dirty="0" smtClean="0"/>
              <a:t>Rozhovor s dítětem bez rodiče – citlivý přístup, od obecnějších (jak se vám tu žije?) ke konkrétním a obtížnějším otázkám (s kým míváš konflikty, jak tě rodiče trestají?…)</a:t>
            </a:r>
          </a:p>
          <a:p>
            <a:r>
              <a:rPr lang="cs-CZ" dirty="0" smtClean="0"/>
              <a:t>Poznámky – v průběhu, zpracování co nejdřív, ideálně ve dvojici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958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byste zjišťovali naplnění základních potřeb u čtyřletého dítěte?</a:t>
            </a:r>
          </a:p>
          <a:p>
            <a:r>
              <a:rPr lang="cs-CZ" dirty="0" smtClean="0"/>
              <a:t>Jakými otázkami byste zjišťovali vztahy kolem 10-ti letého dítěte?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547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potřebných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Reference, dostupné údaje, navázání kontaktu</a:t>
            </a:r>
          </a:p>
          <a:p>
            <a:r>
              <a:rPr lang="cs-CZ" dirty="0" smtClean="0"/>
              <a:t>Společný rozhovor s dospělými v roli rodičů</a:t>
            </a:r>
          </a:p>
          <a:p>
            <a:r>
              <a:rPr lang="cs-CZ" dirty="0" smtClean="0"/>
              <a:t>Rozhovor s jednotlivými dospělými v roli rodičů</a:t>
            </a:r>
          </a:p>
          <a:p>
            <a:r>
              <a:rPr lang="cs-CZ" dirty="0" smtClean="0"/>
              <a:t>Rozhovor s dalšími pečujícími osobami</a:t>
            </a:r>
          </a:p>
          <a:p>
            <a:r>
              <a:rPr lang="cs-CZ" dirty="0" smtClean="0"/>
              <a:t>Pozorování dítěte (do 5 let)</a:t>
            </a:r>
          </a:p>
          <a:p>
            <a:r>
              <a:rPr lang="cs-CZ" dirty="0" smtClean="0"/>
              <a:t>Rozhovor s dítětem</a:t>
            </a:r>
          </a:p>
          <a:p>
            <a:r>
              <a:rPr lang="cs-CZ" dirty="0" smtClean="0"/>
              <a:t>Pozorování a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37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Domácí úkol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403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Seznámení s metodikou hodnocení SIDRO – </a:t>
            </a:r>
            <a:r>
              <a:rPr lang="cs-CZ" dirty="0" err="1" smtClean="0"/>
              <a:t>SItuace</a:t>
            </a:r>
            <a:r>
              <a:rPr lang="cs-CZ" dirty="0" smtClean="0"/>
              <a:t> Dítěte a </a:t>
            </a:r>
            <a:r>
              <a:rPr lang="cs-CZ" dirty="0" err="1" smtClean="0"/>
              <a:t>ROdiny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881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je dobré míti metodiku?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Metodika by měla zvýšit sebejistotu pracovníka při práci s ohroženou rodinou</a:t>
            </a:r>
          </a:p>
          <a:p>
            <a:pPr lvl="0"/>
            <a:r>
              <a:rPr lang="cs-CZ" dirty="0"/>
              <a:t>Metodika má podporovat partnerský vztah mezi pracovníkem a rodinou</a:t>
            </a:r>
          </a:p>
          <a:p>
            <a:pPr lvl="0"/>
            <a:r>
              <a:rPr lang="cs-CZ" dirty="0"/>
              <a:t>Metodika má podporovat sebereflexi rodiny, zejména ve vztahu rodiče - děti</a:t>
            </a:r>
          </a:p>
          <a:p>
            <a:pPr lvl="0"/>
            <a:r>
              <a:rPr lang="cs-CZ" dirty="0"/>
              <a:t>Metodika umožňuje popis rodiny s dostatečně komplexním záběrem, který zahrnuje nejen rizikové, ale také protektivní faktory (tj. faktory, které rodině umožňují řešit problémy a předcházet jim)</a:t>
            </a:r>
          </a:p>
          <a:p>
            <a:pPr lvl="0"/>
            <a:r>
              <a:rPr lang="cs-CZ" dirty="0"/>
              <a:t>Metodika dává možnost hodnotit kvalitu posuzování rodin ze strany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078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Data získaná metodikou mohou být podkladem pro případové konference, konzultace s vedoucím pracovníkem a kolegy, i podkladem pro supervizi</a:t>
            </a:r>
          </a:p>
          <a:p>
            <a:pPr lvl="0"/>
            <a:r>
              <a:rPr lang="cs-CZ" dirty="0"/>
              <a:t>Metodika má přispět k tomu, aby sociální pracovník byl manažerem/koordinátorem péče, pokud je to on, kdo jím má být, a aby si jasně definoval roli v systému služeb</a:t>
            </a:r>
          </a:p>
          <a:p>
            <a:pPr lvl="0"/>
            <a:r>
              <a:rPr lang="cs-CZ" dirty="0"/>
              <a:t>V případě stížnosti na postup pracovníka lze doložit, o jaká data se pracovník při posuzování rodiny opíral</a:t>
            </a:r>
          </a:p>
          <a:p>
            <a:pPr lvl="0"/>
            <a:r>
              <a:rPr lang="cs-CZ" dirty="0"/>
              <a:t>Metodika může být užívána pro účely výzkumu rodin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86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lze metodiku využít?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kdy je odůvodněná pochybnost o tom, zda rodina vychovává dítě přiměřeně a rozhoduje o tom, jak podpořit rodinu dítěte nebo jakou zvolit jinou formu výchovné péče,</a:t>
            </a:r>
          </a:p>
          <a:p>
            <a:pPr lvl="0"/>
            <a:r>
              <a:rPr lang="cs-CZ" dirty="0"/>
              <a:t>kdy se rozhoduje o návratu dítěte do rodiny po jeho umístění mimo rodinu a není jisté, zda rodina bude schopná dítě přijmout.</a:t>
            </a:r>
          </a:p>
          <a:p>
            <a:r>
              <a:rPr lang="cs-CZ" dirty="0"/>
              <a:t>n</a:t>
            </a:r>
            <a:r>
              <a:rPr lang="cs-CZ" dirty="0" smtClean="0"/>
              <a:t>ení určena pro situace, kdy je primárním klientem rodič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571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Metodika se opírá o následující teorie:</a:t>
            </a:r>
          </a:p>
          <a:p>
            <a:pPr marL="0" indent="0">
              <a:buNone/>
            </a:pPr>
            <a:r>
              <a:rPr lang="cs-CZ" dirty="0"/>
              <a:t>teorii vazby (</a:t>
            </a:r>
            <a:r>
              <a:rPr lang="cs-CZ" dirty="0" err="1"/>
              <a:t>Bowlby</a:t>
            </a:r>
            <a:r>
              <a:rPr lang="cs-CZ" dirty="0"/>
              <a:t>), strukturální teorii rodiny (</a:t>
            </a:r>
            <a:r>
              <a:rPr lang="cs-CZ" dirty="0" err="1"/>
              <a:t>Minuchin</a:t>
            </a:r>
            <a:r>
              <a:rPr lang="cs-CZ" dirty="0"/>
              <a:t>), komunikační teorii (</a:t>
            </a:r>
            <a:r>
              <a:rPr lang="cs-CZ" dirty="0" err="1"/>
              <a:t>Riskin</a:t>
            </a:r>
            <a:r>
              <a:rPr lang="cs-CZ" dirty="0"/>
              <a:t>), trans-generační teorii rodiny (</a:t>
            </a:r>
            <a:r>
              <a:rPr lang="cs-CZ" dirty="0" err="1"/>
              <a:t>Byng-Hall</a:t>
            </a:r>
            <a:r>
              <a:rPr lang="cs-CZ" dirty="0"/>
              <a:t>)  a sociálně-ekologické </a:t>
            </a:r>
            <a:r>
              <a:rPr lang="cs-CZ" dirty="0" smtClean="0"/>
              <a:t>hledisko (</a:t>
            </a:r>
            <a:r>
              <a:rPr lang="cs-CZ" dirty="0" err="1" smtClean="0"/>
              <a:t>Bronfenbrenner</a:t>
            </a:r>
            <a:r>
              <a:rPr lang="cs-CZ" dirty="0" smtClean="0"/>
              <a:t>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299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Alespoň dva kontakty s rodinou</a:t>
            </a:r>
          </a:p>
          <a:p>
            <a:r>
              <a:rPr lang="cs-CZ" dirty="0" smtClean="0"/>
              <a:t>Alespoň jeden v domácím prostředí</a:t>
            </a:r>
          </a:p>
          <a:p>
            <a:r>
              <a:rPr lang="cs-CZ" dirty="0" smtClean="0"/>
              <a:t>Předem domluvená setkání</a:t>
            </a:r>
          </a:p>
          <a:p>
            <a:r>
              <a:rPr lang="cs-CZ" dirty="0" smtClean="0"/>
              <a:t>Min. 3 hodiny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279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ke shromažďování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Využít více zdrojů informací</a:t>
            </a:r>
          </a:p>
          <a:p>
            <a:r>
              <a:rPr lang="cs-CZ" dirty="0" smtClean="0"/>
              <a:t>Informace ověřovat</a:t>
            </a:r>
          </a:p>
          <a:p>
            <a:r>
              <a:rPr lang="cs-CZ" dirty="0" smtClean="0"/>
              <a:t>Nedělat předčasné závěry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859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</TotalTime>
  <Words>455</Words>
  <Application>Microsoft Office PowerPoint</Application>
  <PresentationFormat>Předvádění na obrazovce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Administrativní</vt:lpstr>
      <vt:lpstr>Sociální práce s rodinou 3</vt:lpstr>
      <vt:lpstr>Prezentace aplikace PowerPoint</vt:lpstr>
      <vt:lpstr>Co nás dnes čeká</vt:lpstr>
      <vt:lpstr>K čemu je dobré míti metodiku?</vt:lpstr>
      <vt:lpstr>Prezentace aplikace PowerPoint</vt:lpstr>
      <vt:lpstr>Kdy lze metodiku využít?</vt:lpstr>
      <vt:lpstr>Teoretická východiska</vt:lpstr>
      <vt:lpstr>Podmínky využití</vt:lpstr>
      <vt:lpstr>Doporučení ke shromažďování údajů</vt:lpstr>
      <vt:lpstr>Doporučení ke kontaktu s rodinou</vt:lpstr>
      <vt:lpstr>Doporučení k návštěvě v domácnosti</vt:lpstr>
      <vt:lpstr>Prezentace aplikace PowerPoint</vt:lpstr>
      <vt:lpstr>Prezentace aplikace PowerPoint</vt:lpstr>
      <vt:lpstr>Struktura potřebných údajů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3</dc:title>
  <dc:creator>pc</dc:creator>
  <cp:lastModifiedBy>pc</cp:lastModifiedBy>
  <cp:revision>8</cp:revision>
  <dcterms:created xsi:type="dcterms:W3CDTF">2014-09-30T18:33:27Z</dcterms:created>
  <dcterms:modified xsi:type="dcterms:W3CDTF">2014-10-04T14:52:13Z</dcterms:modified>
</cp:coreProperties>
</file>