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575E2-811C-4295-AD58-6CECC4B2EB0D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4C77-151C-4611-9BDA-1D5DDAB4CB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5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Doznívání rozvodu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Dlouhý proces podobný truchlení</a:t>
            </a:r>
          </a:p>
          <a:p>
            <a:r>
              <a:rPr lang="cs-CZ" dirty="0" smtClean="0"/>
              <a:t>Beznaděj, zoufalství, bezmoc, „co by kdyby“, omezení sociálních kontaktů – adaptace na novou situaci</a:t>
            </a:r>
          </a:p>
          <a:p>
            <a:r>
              <a:rPr lang="cs-CZ" dirty="0" smtClean="0"/>
              <a:t>Emocionální rozvod trvá několik let – zmizí výkyvy nálad, zmizí potřeba podpůrných prostředků a činností (léky, alkohol, přejídání…), návrat ke způsobu života, chuť vídat se s lidmi, schopnost plánovat budoucnost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391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a rozvod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Děti jsou vždy součástí rozvodové situace, nelze je vynechat</a:t>
            </a:r>
          </a:p>
          <a:p>
            <a:r>
              <a:rPr lang="cs-CZ" dirty="0" smtClean="0"/>
              <a:t>Konflikt loajalit ke klíčových osobám</a:t>
            </a:r>
          </a:p>
          <a:p>
            <a:r>
              <a:rPr lang="cs-CZ" dirty="0" smtClean="0"/>
              <a:t>Všechny alternativy zahrnují ztrátu</a:t>
            </a:r>
          </a:p>
          <a:p>
            <a:r>
              <a:rPr lang="cs-CZ" dirty="0" smtClean="0"/>
              <a:t>Čím konfliktnější rozvod, tím horší následky pro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350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je oběma rodiči informováno a ujištěno, že kontakt bude zachován, nemusí demonstrovat loajalitu.</a:t>
            </a:r>
          </a:p>
          <a:p>
            <a:r>
              <a:rPr lang="cs-CZ" dirty="0" smtClean="0"/>
              <a:t>Dítě jako nástroj pomsty – soustavné popouzení, syndrom zavrženého rodiče</a:t>
            </a:r>
          </a:p>
          <a:p>
            <a:r>
              <a:rPr lang="cs-CZ" dirty="0" smtClean="0"/>
              <a:t>Dítě jako stéblo poslední naděje – záminka pro kontakty a pokusy o obnovení vztahu</a:t>
            </a:r>
          </a:p>
          <a:p>
            <a:r>
              <a:rPr lang="cs-CZ" dirty="0" smtClean="0"/>
              <a:t>Dítě jako prostředník – posílání zpráv přes dítě</a:t>
            </a:r>
          </a:p>
          <a:p>
            <a:r>
              <a:rPr lang="cs-CZ" dirty="0" smtClean="0"/>
              <a:t>Dítě jako náhradní partner – nepřiměřená zátěž pro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028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je zanedbáváno – rodiče zahlceni, rizik problémového chování</a:t>
            </a:r>
          </a:p>
          <a:p>
            <a:r>
              <a:rPr lang="cs-CZ" dirty="0" smtClean="0"/>
              <a:t>Dítě zneužívá postavení mezi rodiče, manipuluje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152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před rozvodem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Důležitá neutralita pracovníka</a:t>
            </a:r>
          </a:p>
          <a:p>
            <a:r>
              <a:rPr lang="cs-CZ" dirty="0" smtClean="0"/>
              <a:t>Partneři mají sklon manipulovat</a:t>
            </a:r>
          </a:p>
          <a:p>
            <a:r>
              <a:rPr lang="cs-CZ" dirty="0" smtClean="0"/>
              <a:t>Odlišit porušení zákona od překročení morálních norem</a:t>
            </a:r>
          </a:p>
          <a:p>
            <a:r>
              <a:rPr lang="cs-CZ" dirty="0" smtClean="0"/>
              <a:t>Tlak na souhlasný rozvod</a:t>
            </a:r>
          </a:p>
          <a:p>
            <a:r>
              <a:rPr lang="cs-CZ" dirty="0" smtClean="0"/>
              <a:t>Zprostředkování mediace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293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rozvodu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Krizová intervence – zpracování intenzivních emocí</a:t>
            </a:r>
          </a:p>
          <a:p>
            <a:r>
              <a:rPr lang="cs-CZ" dirty="0" smtClean="0"/>
              <a:t>Podpora komunikace u rodičů – apel na zájmy dětí</a:t>
            </a:r>
          </a:p>
          <a:p>
            <a:r>
              <a:rPr lang="cs-CZ" dirty="0" smtClean="0"/>
              <a:t>Podpora dětem – možnost sdílení obav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735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porozvodových sporů o 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Nepředávání dětí v dohodnutém termínu</a:t>
            </a:r>
          </a:p>
          <a:p>
            <a:r>
              <a:rPr lang="cs-CZ" dirty="0" smtClean="0"/>
              <a:t>Nepřipravení dítěte na předání</a:t>
            </a:r>
          </a:p>
          <a:p>
            <a:r>
              <a:rPr lang="cs-CZ" dirty="0" smtClean="0"/>
              <a:t>Neplacení výživného</a:t>
            </a:r>
          </a:p>
          <a:p>
            <a:r>
              <a:rPr lang="cs-CZ" dirty="0" smtClean="0"/>
              <a:t>Obviňování rodiče ze špatného zacházení s dítětem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826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Tlak na rychlost a dohodu –spory se nesmí rozhořet!</a:t>
            </a:r>
          </a:p>
          <a:p>
            <a:r>
              <a:rPr lang="cs-CZ" dirty="0" smtClean="0"/>
              <a:t>Odborná podpora dohody – mediace</a:t>
            </a:r>
          </a:p>
          <a:p>
            <a:r>
              <a:rPr lang="cs-CZ" dirty="0" smtClean="0"/>
              <a:t>Spolupráce s odborníky – zprostředkování dohody</a:t>
            </a:r>
          </a:p>
          <a:p>
            <a:r>
              <a:rPr lang="cs-CZ" dirty="0" smtClean="0"/>
              <a:t>Asistovaný styk</a:t>
            </a:r>
          </a:p>
          <a:p>
            <a:r>
              <a:rPr lang="cs-CZ" dirty="0" smtClean="0"/>
              <a:t>Eliminace negativního vlivu dalších stran (advokáti, širší rodina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38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Cochemský</a:t>
            </a:r>
            <a:r>
              <a:rPr lang="cs-CZ" dirty="0" smtClean="0"/>
              <a:t>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Soudce </a:t>
            </a:r>
            <a:r>
              <a:rPr lang="cs-CZ" dirty="0" err="1" smtClean="0"/>
              <a:t>J.Rudolph</a:t>
            </a:r>
            <a:r>
              <a:rPr lang="cs-CZ" dirty="0" smtClean="0"/>
              <a:t>, </a:t>
            </a:r>
            <a:r>
              <a:rPr lang="cs-CZ" dirty="0" err="1" smtClean="0"/>
              <a:t>Cochem</a:t>
            </a:r>
            <a:endParaRPr lang="cs-CZ" dirty="0" smtClean="0"/>
          </a:p>
          <a:p>
            <a:r>
              <a:rPr lang="cs-CZ" dirty="0" smtClean="0"/>
              <a:t>Soud nepřijímá žádost o rozvod bez </a:t>
            </a:r>
            <a:r>
              <a:rPr lang="cs-CZ" dirty="0" err="1" smtClean="0"/>
              <a:t>tzv.rodičovského</a:t>
            </a:r>
            <a:r>
              <a:rPr lang="cs-CZ" dirty="0" smtClean="0"/>
              <a:t> plánu zahrnujícího dohodu o výchově a bydlení</a:t>
            </a:r>
          </a:p>
          <a:p>
            <a:r>
              <a:rPr lang="cs-CZ" dirty="0" smtClean="0"/>
              <a:t>Soudce napomáhá spolupráci a tlačí na dohodu</a:t>
            </a:r>
          </a:p>
          <a:p>
            <a:r>
              <a:rPr lang="cs-CZ" dirty="0" smtClean="0"/>
              <a:t>Písemně se zaznamenává až dohoda, jednání probíhají ústně</a:t>
            </a:r>
          </a:p>
          <a:p>
            <a:endParaRPr lang="cs-CZ" dirty="0"/>
          </a:p>
          <a:p>
            <a:r>
              <a:rPr lang="cs-CZ" dirty="0" smtClean="0"/>
              <a:t>Více </a:t>
            </a:r>
            <a:r>
              <a:rPr lang="cs-CZ" smtClean="0"/>
              <a:t>na cochem.cz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85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01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Rozvod znamená zánik manželství</a:t>
            </a:r>
          </a:p>
          <a:p>
            <a:r>
              <a:rPr lang="cs-CZ" dirty="0" smtClean="0"/>
              <a:t>Je výsledkem delšího rozhodování</a:t>
            </a:r>
          </a:p>
          <a:p>
            <a:r>
              <a:rPr lang="cs-CZ" dirty="0" smtClean="0"/>
              <a:t>Rozvodové role – nezávislý se odpoutává, závislý zkouší strategie připoutání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24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na rozvod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Jeden z manželů</a:t>
            </a:r>
          </a:p>
          <a:p>
            <a:r>
              <a:rPr lang="cs-CZ" dirty="0" smtClean="0"/>
              <a:t>Oba manželé = nesporný, souhlasný rozvod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84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Souhlasný rozvod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Manželé předloží soudu ověřené dohody</a:t>
            </a:r>
          </a:p>
          <a:p>
            <a:r>
              <a:rPr lang="cs-CZ" dirty="0" smtClean="0"/>
              <a:t>O majetku</a:t>
            </a:r>
          </a:p>
          <a:p>
            <a:r>
              <a:rPr lang="cs-CZ" dirty="0" smtClean="0"/>
              <a:t>O bydlení</a:t>
            </a:r>
          </a:p>
          <a:p>
            <a:r>
              <a:rPr lang="cs-CZ" dirty="0" smtClean="0"/>
              <a:t>O úpravě poměrů nezletilých dětí a výživném</a:t>
            </a:r>
          </a:p>
          <a:p>
            <a:endParaRPr lang="cs-CZ" dirty="0"/>
          </a:p>
          <a:p>
            <a:r>
              <a:rPr lang="cs-CZ" dirty="0" smtClean="0"/>
              <a:t>Soud dohody potvrdí a manželství rozvede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6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rozvod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Probíhá soudní řízení o majetku, bydlení, nezletilých dětech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772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opatrovník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Soud stanoví OSPOD opatrovníkem, protože rodiče mohou být ve střetu zájmů</a:t>
            </a:r>
          </a:p>
          <a:p>
            <a:r>
              <a:rPr lang="cs-CZ" dirty="0" smtClean="0"/>
              <a:t>OSPOD hájí zájmy dítěte v průběhu rozvodu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51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Emoční reakce na rozvod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Ten, kdo se nechtěl rozvádět</a:t>
            </a:r>
          </a:p>
          <a:p>
            <a:r>
              <a:rPr lang="cs-CZ" dirty="0" smtClean="0"/>
              <a:t>Deprese, úzkosti</a:t>
            </a:r>
          </a:p>
          <a:p>
            <a:r>
              <a:rPr lang="cs-CZ" dirty="0" smtClean="0"/>
              <a:t>Riziko agrese, ztráta motivace chránit</a:t>
            </a:r>
          </a:p>
          <a:p>
            <a:pPr marL="0" indent="0">
              <a:buNone/>
            </a:pPr>
            <a:r>
              <a:rPr lang="cs-CZ" dirty="0" smtClean="0"/>
              <a:t>Iniciátor rozvodu</a:t>
            </a:r>
          </a:p>
          <a:p>
            <a:r>
              <a:rPr lang="cs-CZ" dirty="0" smtClean="0"/>
              <a:t>Rovněž intenzivní citová reakce</a:t>
            </a:r>
          </a:p>
          <a:p>
            <a:endParaRPr lang="cs-CZ" dirty="0"/>
          </a:p>
          <a:p>
            <a:r>
              <a:rPr lang="cs-CZ" dirty="0" smtClean="0"/>
              <a:t>Sekundární traumatizace v průběhu soudního řízení</a:t>
            </a:r>
          </a:p>
          <a:p>
            <a:r>
              <a:rPr lang="cs-CZ" dirty="0" smtClean="0"/>
              <a:t>Vyhrocení vzájemných vztahů, obviňování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260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po rozvodu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Jeden se vyrovnává s nepřítomností partnera</a:t>
            </a:r>
          </a:p>
          <a:p>
            <a:r>
              <a:rPr lang="cs-CZ" dirty="0" smtClean="0"/>
              <a:t>Druhý budu je nový domov – pocity samoty</a:t>
            </a:r>
          </a:p>
          <a:p>
            <a:r>
              <a:rPr lang="cs-CZ" dirty="0" smtClean="0"/>
              <a:t>Zejména muži tendují k rychlému nalezení nové partnerky ve snaze získat nové zázemí</a:t>
            </a:r>
          </a:p>
          <a:p>
            <a:r>
              <a:rPr lang="cs-CZ" dirty="0" smtClean="0"/>
              <a:t>Oba partneři trpí nejen psychicky, ale i ekonomicky</a:t>
            </a:r>
          </a:p>
          <a:p>
            <a:r>
              <a:rPr lang="cs-CZ" dirty="0" smtClean="0"/>
              <a:t>Při dělení většího majetku padne cca 1/3 na jeho vyrovnání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351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</TotalTime>
  <Words>505</Words>
  <Application>Microsoft Office PowerPoint</Application>
  <PresentationFormat>Předvádění na obrazovce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Georgia</vt:lpstr>
      <vt:lpstr>Wingdings</vt:lpstr>
      <vt:lpstr>Wingdings 2</vt:lpstr>
      <vt:lpstr>Administrativní</vt:lpstr>
      <vt:lpstr>Sociální práce s rodinou 10</vt:lpstr>
      <vt:lpstr>Co nás dnes čeká</vt:lpstr>
      <vt:lpstr>Prezentace aplikace PowerPoint</vt:lpstr>
      <vt:lpstr>Návrh na rozvod</vt:lpstr>
      <vt:lpstr>Souhlasný rozvod</vt:lpstr>
      <vt:lpstr>Tradiční rozvod</vt:lpstr>
      <vt:lpstr>Kolizní opatrovník</vt:lpstr>
      <vt:lpstr>Emoční reakce na rozvod</vt:lpstr>
      <vt:lpstr>Období po rozvodu</vt:lpstr>
      <vt:lpstr>Doznívání rozvodu</vt:lpstr>
      <vt:lpstr>Děti a rozvod</vt:lpstr>
      <vt:lpstr>Postavení dítěte</vt:lpstr>
      <vt:lpstr>Prezentace aplikace PowerPoint</vt:lpstr>
      <vt:lpstr>Pomoc před rozvodem</vt:lpstr>
      <vt:lpstr>Podpora při rozvodu</vt:lpstr>
      <vt:lpstr>Řešení porozvodových sporů o děti</vt:lpstr>
      <vt:lpstr>Prezentace aplikace PowerPoint</vt:lpstr>
      <vt:lpstr>Cochemský systém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Pazlarová, Hana</cp:lastModifiedBy>
  <cp:revision>18</cp:revision>
  <dcterms:created xsi:type="dcterms:W3CDTF">2014-12-16T14:02:11Z</dcterms:created>
  <dcterms:modified xsi:type="dcterms:W3CDTF">2016-04-25T14:55:48Z</dcterms:modified>
</cp:coreProperties>
</file>