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303" r:id="rId3"/>
    <p:sldId id="301" r:id="rId4"/>
    <p:sldId id="304" r:id="rId5"/>
    <p:sldId id="298" r:id="rId6"/>
    <p:sldId id="302" r:id="rId7"/>
    <p:sldId id="299" r:id="rId8"/>
    <p:sldId id="300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326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575E2-811C-4295-AD58-6CECC4B2EB0D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4C77-151C-4611-9BDA-1D5DDAB4CB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457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08D7B82-600C-450C-90E0-5AA07DD8234C}" type="slidenum">
              <a:rPr lang="cs-CZ" altLang="cs-CZ" smtClean="0">
                <a:latin typeface="Calibri" panose="020F0502020204030204" pitchFamily="34" charset="0"/>
              </a:rPr>
              <a:pPr/>
              <a:t>3</a:t>
            </a:fld>
            <a:endParaRPr lang="cs-CZ" altLang="cs-CZ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49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63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71D889-E29B-42B1-B429-2F213978DA87}" type="slidenum">
              <a:rPr lang="cs-CZ" altLang="cs-CZ" smtClean="0">
                <a:latin typeface="Calibri" panose="020F0502020204030204" pitchFamily="34" charset="0"/>
              </a:rPr>
              <a:pPr/>
              <a:t>5</a:t>
            </a:fld>
            <a:endParaRPr lang="cs-CZ" altLang="cs-CZ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688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BEF3BD-85F4-4696-ACDA-A3D2CD9F9FA3}" type="slidenum">
              <a:rPr lang="cs-CZ" altLang="cs-CZ" smtClean="0">
                <a:latin typeface="Calibri" panose="020F0502020204030204" pitchFamily="34" charset="0"/>
              </a:rPr>
              <a:pPr/>
              <a:t>7</a:t>
            </a:fld>
            <a:endParaRPr lang="cs-CZ" altLang="cs-CZ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518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78363AF-A686-4DEE-B5DC-10F4BE37D2D6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8363AF-A686-4DEE-B5DC-10F4BE37D2D6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78363AF-A686-4DEE-B5DC-10F4BE37D2D6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</a:t>
            </a:r>
            <a:r>
              <a:rPr lang="cs-CZ" dirty="0" smtClean="0"/>
              <a:t> Hana </a:t>
            </a:r>
            <a:r>
              <a:rPr lang="cs-CZ" dirty="0" err="1" smtClean="0"/>
              <a:t>pazlarová</a:t>
            </a:r>
            <a:r>
              <a:rPr lang="cs-CZ" dirty="0" smtClean="0"/>
              <a:t>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práce s rodinou </a:t>
            </a:r>
            <a:r>
              <a:rPr lang="cs-CZ" dirty="0" smtClean="0"/>
              <a:t>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912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/>
              <a:t>Na z</a:t>
            </a:r>
            <a:r>
              <a:rPr lang="cs-CZ" sz="2400" i="1" dirty="0"/>
              <a:t>prostředkování </a:t>
            </a:r>
            <a:r>
              <a:rPr lang="cs-CZ" sz="2400" dirty="0"/>
              <a:t>náhradní rodinné péče mohou podílet </a:t>
            </a:r>
            <a:r>
              <a:rPr lang="cs-CZ" sz="2400" i="1" dirty="0"/>
              <a:t>pouze zákonem definované orgány a instituce</a:t>
            </a:r>
            <a:r>
              <a:rPr lang="cs-CZ" sz="2400" dirty="0"/>
              <a:t> (obecní úřady obcí s rozšířenou působností, krajské úřady, MPSV, Úřad pro mezinárodně právní ochranu dětí, příp. krajské pobočky Úřadu práce). </a:t>
            </a:r>
            <a:endParaRPr lang="cs-CZ" sz="2400" dirty="0" smtClean="0"/>
          </a:p>
          <a:p>
            <a:pPr>
              <a:defRPr/>
            </a:pPr>
            <a:r>
              <a:rPr lang="cs-CZ" sz="2400" i="1" dirty="0" smtClean="0"/>
              <a:t>Zprostředkování </a:t>
            </a:r>
            <a:r>
              <a:rPr lang="cs-CZ" sz="2400" i="1" dirty="0"/>
              <a:t>pěstounské péče</a:t>
            </a:r>
            <a:r>
              <a:rPr lang="cs-CZ" sz="2400" dirty="0"/>
              <a:t> v rámci České republiky zajišťují </a:t>
            </a:r>
            <a:r>
              <a:rPr lang="cs-CZ" sz="2400" i="1" dirty="0"/>
              <a:t>krajské úřady</a:t>
            </a:r>
            <a:r>
              <a:rPr lang="cs-CZ" sz="2400" dirty="0"/>
              <a:t>. </a:t>
            </a: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Zprostředkování </a:t>
            </a:r>
            <a:r>
              <a:rPr lang="cs-CZ" sz="2400" dirty="0"/>
              <a:t>není v kompetenci osob pověřených k výkonu sociálně právní ochrany dětí (tzv. pověřené osoby) a nesmí ho tedy provádět. </a:t>
            </a:r>
          </a:p>
          <a:p>
            <a:pPr marL="114300" indent="0">
              <a:buFont typeface="Arial" panose="020B0604020202020204" pitchFamily="34" charset="0"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6437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0"/>
              <a:t>Proces zprostředkování se provádí pouze na základě </a:t>
            </a:r>
            <a:r>
              <a:rPr lang="cs-CZ" altLang="cs-CZ" sz="2400" i="1" smtClean="0"/>
              <a:t>žádosti fyzické osoby</a:t>
            </a:r>
            <a:r>
              <a:rPr lang="cs-CZ" altLang="cs-CZ" sz="2400" smtClean="0"/>
              <a:t>, která má zájem přijmout dítě, je </a:t>
            </a:r>
            <a:r>
              <a:rPr lang="cs-CZ" altLang="cs-CZ" sz="2400" i="1" smtClean="0"/>
              <a:t>občanem České republiky</a:t>
            </a:r>
            <a:r>
              <a:rPr lang="cs-CZ" altLang="cs-CZ" sz="2400" smtClean="0"/>
              <a:t> a má na jejím území </a:t>
            </a:r>
            <a:r>
              <a:rPr lang="cs-CZ" altLang="cs-CZ" sz="2400" i="1" smtClean="0"/>
              <a:t>trvalý pobyt</a:t>
            </a:r>
            <a:r>
              <a:rPr lang="cs-CZ" altLang="cs-CZ" sz="2400" smtClean="0"/>
              <a:t>.</a:t>
            </a:r>
          </a:p>
          <a:p>
            <a:r>
              <a:rPr lang="cs-CZ" altLang="cs-CZ" sz="2400" smtClean="0"/>
              <a:t>Cizinec může žádat pouze, pokud má na území ČR povolen trvalý pobyt nebo je podle zvláštního právního předpisu upravujícího pobyt cizinců na území ČR hlášen k pobytu na území ČR po dobu nejméně 365 dnů. </a:t>
            </a:r>
          </a:p>
          <a:p>
            <a:r>
              <a:rPr lang="cs-CZ" altLang="cs-CZ" sz="2400" smtClean="0"/>
              <a:t>Žádost se vždy podává u obecního úřadu obce s rozšířenou působností podle místa trvalého pobytu žadatele.</a:t>
            </a:r>
          </a:p>
          <a:p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1175758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Kdy se zprostředkování neprovádí</a:t>
            </a:r>
            <a:endParaRPr 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i="1" smtClean="0"/>
              <a:t>zprostředkování se neprovádí</a:t>
            </a:r>
            <a:r>
              <a:rPr lang="cs-CZ" altLang="cs-CZ" sz="2800" smtClean="0"/>
              <a:t>, když o svěření dítěte do péče požádá </a:t>
            </a:r>
            <a:r>
              <a:rPr lang="cs-CZ" altLang="cs-CZ" sz="2800" i="1" smtClean="0"/>
              <a:t>příbuzný dítěte</a:t>
            </a:r>
            <a:r>
              <a:rPr lang="cs-CZ" altLang="cs-CZ" sz="2800" smtClean="0"/>
              <a:t>, nebo osoba, která je dítěti a rodině blízká. </a:t>
            </a:r>
          </a:p>
          <a:p>
            <a:r>
              <a:rPr lang="cs-CZ" altLang="cs-CZ" sz="2800" smtClean="0"/>
              <a:t>V těchto případech podává </a:t>
            </a:r>
            <a:r>
              <a:rPr lang="cs-CZ" altLang="cs-CZ" sz="2800" i="1" smtClean="0"/>
              <a:t>žádost na svěření dítěte</a:t>
            </a:r>
            <a:r>
              <a:rPr lang="cs-CZ" altLang="cs-CZ" sz="2800" smtClean="0"/>
              <a:t> do pěstounské péče žadatel </a:t>
            </a:r>
            <a:r>
              <a:rPr lang="cs-CZ" altLang="cs-CZ" sz="2800" i="1" smtClean="0"/>
              <a:t>přímo soudu</a:t>
            </a:r>
            <a:r>
              <a:rPr lang="cs-CZ" altLang="cs-CZ" sz="2800" smtClean="0"/>
              <a:t> a nežádá o zprostředkování příslušné orgány sociálně právní ochrany dětí. 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35826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Zprostředkování z pohledu žadatelů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smtClean="0"/>
              <a:t>kontakt s obecním úřadem obce s rozšířenou působností</a:t>
            </a:r>
          </a:p>
          <a:p>
            <a:r>
              <a:rPr lang="cs-CZ" altLang="cs-CZ" i="1" smtClean="0"/>
              <a:t>Žádost</a:t>
            </a:r>
            <a:r>
              <a:rPr lang="cs-CZ" altLang="cs-CZ" smtClean="0"/>
              <a:t> - jméno, příjmení, datum narození a místo trvalého pobytu</a:t>
            </a:r>
          </a:p>
          <a:p>
            <a:r>
              <a:rPr lang="cs-CZ" altLang="cs-CZ" i="1" smtClean="0"/>
              <a:t>Doklad o státním občanství</a:t>
            </a:r>
          </a:p>
          <a:p>
            <a:r>
              <a:rPr lang="cs-CZ" altLang="cs-CZ" i="1" smtClean="0"/>
              <a:t>Opis z evidence</a:t>
            </a:r>
            <a:r>
              <a:rPr lang="cs-CZ" altLang="cs-CZ" smtClean="0"/>
              <a:t> </a:t>
            </a:r>
            <a:r>
              <a:rPr lang="cs-CZ" altLang="cs-CZ" i="1" smtClean="0"/>
              <a:t>Rejstříku trestů</a:t>
            </a:r>
            <a:r>
              <a:rPr lang="cs-CZ" altLang="cs-CZ" smtClean="0"/>
              <a:t> vyžádaný obecním úřadem obce s rozšířenou působností</a:t>
            </a:r>
          </a:p>
          <a:p>
            <a:r>
              <a:rPr lang="cs-CZ" altLang="cs-CZ" i="1" smtClean="0"/>
              <a:t>Zprávu o zdravotním stavu</a:t>
            </a:r>
            <a:r>
              <a:rPr lang="cs-CZ" altLang="cs-CZ" smtClean="0"/>
              <a:t> předloženou žadatelem</a:t>
            </a:r>
          </a:p>
          <a:p>
            <a:r>
              <a:rPr lang="cs-CZ" altLang="cs-CZ" smtClean="0"/>
              <a:t>Údaje o ekonomických a sociálních poměrech – šetření SP.</a:t>
            </a:r>
          </a:p>
          <a:p>
            <a:r>
              <a:rPr lang="cs-CZ" altLang="cs-CZ" smtClean="0"/>
              <a:t>Souhlas se </a:t>
            </a:r>
            <a:r>
              <a:rPr lang="cs-CZ" altLang="cs-CZ" i="1" smtClean="0"/>
              <a:t>zjišťováním dalších údajů</a:t>
            </a:r>
            <a:r>
              <a:rPr lang="cs-CZ" altLang="cs-CZ" smtClean="0"/>
              <a:t> </a:t>
            </a:r>
          </a:p>
          <a:p>
            <a:r>
              <a:rPr lang="cs-CZ" altLang="cs-CZ" i="1" smtClean="0"/>
              <a:t>Souhlas s účastí na přípravě</a:t>
            </a:r>
            <a:r>
              <a:rPr lang="cs-CZ" altLang="cs-CZ" smtClean="0"/>
              <a:t> k přijetí dítěte do rodiny </a:t>
            </a:r>
          </a:p>
          <a:p>
            <a:r>
              <a:rPr lang="cs-CZ" altLang="cs-CZ" smtClean="0"/>
              <a:t>Vyjádření k zařazení do evidence Úřadu pro zprostředkování osvojení dětí z ciziny (po 3 letech), nebo žádá výlučně o osvojení dítěte z ciziny.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15977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ebdings" panose="05030102010509060703" pitchFamily="18" charset="2"/>
              <a:buChar char="8"/>
            </a:pPr>
            <a:r>
              <a:rPr lang="cs-CZ" altLang="cs-CZ" smtClean="0">
                <a:sym typeface="Webdings" panose="05030102010509060703" pitchFamily="18" charset="2"/>
              </a:rPr>
              <a:t>Stanovisko obecního úřadu</a:t>
            </a:r>
          </a:p>
          <a:p>
            <a:r>
              <a:rPr lang="cs-CZ" altLang="cs-CZ" smtClean="0">
                <a:sym typeface="Webdings" panose="05030102010509060703" pitchFamily="18" charset="2"/>
              </a:rPr>
              <a:t>Stanovisko a kopie dokumentace se předává KÚ</a:t>
            </a:r>
          </a:p>
          <a:p>
            <a:r>
              <a:rPr lang="cs-CZ" altLang="cs-CZ" smtClean="0">
                <a:sym typeface="Webdings" panose="05030102010509060703" pitchFamily="18" charset="2"/>
              </a:rPr>
              <a:t>KÚ </a:t>
            </a:r>
            <a:r>
              <a:rPr lang="cs-CZ" altLang="cs-CZ" smtClean="0"/>
              <a:t>zařazuje žadatele do evidence pro účely zprostředkování pěstounské péče</a:t>
            </a:r>
          </a:p>
        </p:txBody>
      </p:sp>
    </p:spTree>
    <p:extLst>
      <p:ext uri="{BB962C8B-B14F-4D97-AF65-F5344CB8AC3E}">
        <p14:creationId xmlns:p14="http://schemas.microsoft.com/office/powerpoint/2010/main" val="3544983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Posouzení zdravotního stavu</a:t>
            </a:r>
            <a:endParaRPr lang="cs-CZ" dirty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Posouzení, zda zdravotní stav žadatele po stránce duševní, tělesné nebo smyslové nebrání výkonu dlouhodobé, soustavné, dostatečné a řádné péče a výchově dítěte.</a:t>
            </a:r>
          </a:p>
          <a:p>
            <a:r>
              <a:rPr lang="cs-CZ" altLang="cs-CZ" smtClean="0"/>
              <a:t>Posuzuje se riziko zhoršení a prognóza</a:t>
            </a:r>
          </a:p>
          <a:p>
            <a:r>
              <a:rPr lang="cs-CZ" altLang="cs-CZ" smtClean="0"/>
              <a:t>Zprávy praktického lékaře</a:t>
            </a:r>
          </a:p>
          <a:p>
            <a:r>
              <a:rPr lang="cs-CZ" altLang="cs-CZ" smtClean="0"/>
              <a:t>Odborných lékařů</a:t>
            </a:r>
          </a:p>
          <a:p>
            <a:r>
              <a:rPr lang="cs-CZ" altLang="cs-CZ" smtClean="0"/>
              <a:t>Psychiatrické vyšetření – pokud v péči specialisty v posledních 5 letech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69313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Nedoporučení ze zdravotních důvodů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omezená psychická a fyzická výkonnost, soběstačnost, pohyblivost a schopnost orientace či komunikace, ve vztahu k soustavné a dlouhodobé péči o dítě, </a:t>
            </a:r>
          </a:p>
          <a:p>
            <a:r>
              <a:rPr lang="cs-CZ" altLang="cs-CZ" smtClean="0"/>
              <a:t>ohrožení zdravého vývoje dítěte – např. bacilonosiči, alkoholici a ostatní lidé se závislostí</a:t>
            </a:r>
          </a:p>
          <a:p>
            <a:r>
              <a:rPr lang="cs-CZ" altLang="cs-CZ" smtClean="0"/>
              <a:t>osoby sociálně a společensky problematické, osoby se sníženými duševními schopnostmi </a:t>
            </a:r>
          </a:p>
        </p:txBody>
      </p:sp>
    </p:spTree>
    <p:extLst>
      <p:ext uri="{BB962C8B-B14F-4D97-AF65-F5344CB8AC3E}">
        <p14:creationId xmlns:p14="http://schemas.microsoft.com/office/powerpoint/2010/main" val="924388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 smtClean="0"/>
              <a:t>Kontraindikace k PP </a:t>
            </a: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psychotické změny osobnosti, psychopatie, hraniční stavy a patické nálady (hysteroidní, manické, bipolární, depresivní)</a:t>
            </a:r>
          </a:p>
          <a:p>
            <a:r>
              <a:rPr lang="cs-CZ" altLang="cs-CZ" smtClean="0"/>
              <a:t>těžší neurotické poruchy (obsedantní, stressové, posttraumatické, výrazné pocity viny, méněcennosti, nepřiměřené sebepojetí, apod.)</a:t>
            </a:r>
          </a:p>
          <a:p>
            <a:r>
              <a:rPr lang="cs-CZ" altLang="cs-CZ" smtClean="0"/>
              <a:t>poruchy psychosomatické s výrazným snížením výkonnosti, poruchy příjmu potravy aj.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89189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Psychologické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Font typeface="Arial" panose="020B0604020202020204" pitchFamily="34" charset="0"/>
              <a:buNone/>
              <a:defRPr/>
            </a:pPr>
            <a:r>
              <a:rPr lang="cs-CZ" sz="2800" dirty="0" smtClean="0"/>
              <a:t>1</a:t>
            </a:r>
            <a:r>
              <a:rPr lang="cs-CZ" sz="2800" dirty="0"/>
              <a:t>) </a:t>
            </a:r>
            <a:r>
              <a:rPr lang="cs-CZ" sz="2800" i="1" dirty="0"/>
              <a:t>Do jaké míry jsou žadatelů způsobilí stát se pěstouny</a:t>
            </a:r>
            <a:r>
              <a:rPr lang="cs-CZ" sz="2800" dirty="0"/>
              <a:t>? Zkoumá se jejich osobnostní charakteristika, aktuální psychický stav, vztahové zázemí a jeho stabilita, výchovné zkušenosti a celková kvalita rodinného prostředí. </a:t>
            </a:r>
            <a:endParaRPr lang="cs-CZ" sz="2800" dirty="0" smtClean="0"/>
          </a:p>
          <a:p>
            <a:pPr marL="114300" indent="0">
              <a:buFont typeface="Arial" panose="020B0604020202020204" pitchFamily="34" charset="0"/>
              <a:buNone/>
              <a:defRPr/>
            </a:pPr>
            <a:r>
              <a:rPr lang="cs-CZ" sz="2800" dirty="0" smtClean="0"/>
              <a:t>2</a:t>
            </a:r>
            <a:r>
              <a:rPr lang="cs-CZ" sz="2800" dirty="0"/>
              <a:t>) </a:t>
            </a:r>
            <a:r>
              <a:rPr lang="cs-CZ" sz="2800" i="1" dirty="0"/>
              <a:t>Do jaké míry jsou aktuálně schopní převzít dítě do péče?</a:t>
            </a:r>
            <a:r>
              <a:rPr lang="cs-CZ" sz="2800" dirty="0"/>
              <a:t> Zjišťují s představy žadatelů o dítěti, jejich motivace, otevřenost vůči případným odlišnostem a speciální potřebám dítěte. Součástí i posouzení aktuální rodinné situace. 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6216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smtClean="0"/>
              <a:t>diagnostický postup je v kompetenci příslušného psychologa</a:t>
            </a:r>
          </a:p>
          <a:p>
            <a:r>
              <a:rPr lang="cs-CZ" altLang="cs-CZ" sz="2800" smtClean="0"/>
              <a:t>doporučuje využití kombinace metod a technik, zejména rozhovor, pozorování, některé projektivní techniky, příp. další dle uvážení. </a:t>
            </a:r>
          </a:p>
        </p:txBody>
      </p:sp>
    </p:spTree>
    <p:extLst>
      <p:ext uri="{BB962C8B-B14F-4D97-AF65-F5344CB8AC3E}">
        <p14:creationId xmlns:p14="http://schemas.microsoft.com/office/powerpoint/2010/main" val="1852269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Poručenství, opatrovnictví</a:t>
            </a:r>
          </a:p>
          <a:p>
            <a:r>
              <a:rPr lang="cs-CZ" dirty="0" smtClean="0"/>
              <a:t>Pěstounská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70117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Rizikové faktory</a:t>
            </a:r>
            <a:endParaRPr lang="cs-CZ" dirty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0"/>
              <a:t>Věk žadatelů vyšší než 50 let a věkový rozdíl mezi žadatelkou a dítětem menší než 20 a větší než 40 let. </a:t>
            </a:r>
          </a:p>
          <a:p>
            <a:r>
              <a:rPr lang="cs-CZ" altLang="cs-CZ" sz="2400" smtClean="0"/>
              <a:t>Partnerské vztahy - problematické, neuspokojivé, krátkodobé</a:t>
            </a:r>
          </a:p>
          <a:p>
            <a:r>
              <a:rPr lang="cs-CZ" altLang="cs-CZ" sz="2400" smtClean="0"/>
              <a:t>Třetí a další manželský svazek žadatele, </a:t>
            </a:r>
          </a:p>
          <a:p>
            <a:r>
              <a:rPr lang="cs-CZ" altLang="cs-CZ" sz="2400" smtClean="0"/>
              <a:t>Vztahy trvající méně než tři roky </a:t>
            </a:r>
          </a:p>
          <a:p>
            <a:r>
              <a:rPr lang="cs-CZ" altLang="cs-CZ" sz="2400" smtClean="0"/>
              <a:t>Aktuální partnerské neshody. </a:t>
            </a:r>
          </a:p>
          <a:p>
            <a:r>
              <a:rPr lang="cs-CZ" altLang="cs-CZ" sz="2400" smtClean="0"/>
              <a:t>Traumata v osobní historii </a:t>
            </a:r>
          </a:p>
          <a:p>
            <a:r>
              <a:rPr lang="cs-CZ" altLang="cs-CZ" sz="2400" smtClean="0"/>
              <a:t>Žadatel, který nemá zájem o vlastní děti, nepečuje o ně, příp. byl zbaven rodičovské odpovědnosti.. </a:t>
            </a:r>
          </a:p>
          <a:p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3172258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Přípravy pěstounů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smtClean="0"/>
              <a:t>Organizuje krajský úřad </a:t>
            </a:r>
          </a:p>
          <a:p>
            <a:r>
              <a:rPr lang="cs-CZ" altLang="cs-CZ" sz="2800" smtClean="0"/>
              <a:t>Účast na přípravě je oboustranně důležitá.</a:t>
            </a:r>
          </a:p>
          <a:p>
            <a:r>
              <a:rPr lang="cs-CZ" altLang="cs-CZ" sz="2800" smtClean="0"/>
              <a:t>Žadatelům o pěstounskou péči poskytuje řadu </a:t>
            </a:r>
            <a:r>
              <a:rPr lang="cs-CZ" altLang="cs-CZ" sz="2800" i="1" smtClean="0"/>
              <a:t>informací </a:t>
            </a:r>
          </a:p>
          <a:p>
            <a:r>
              <a:rPr lang="cs-CZ" altLang="cs-CZ" sz="2800" smtClean="0"/>
              <a:t>Poskytuje prostor, aby si budoucí pěstouni </a:t>
            </a:r>
            <a:r>
              <a:rPr lang="cs-CZ" altLang="cs-CZ" sz="2800" i="1" smtClean="0"/>
              <a:t>upřesnili svoje představy</a:t>
            </a:r>
            <a:r>
              <a:rPr lang="cs-CZ" altLang="cs-CZ" sz="2800" smtClean="0"/>
              <a:t> </a:t>
            </a:r>
          </a:p>
          <a:p>
            <a:r>
              <a:rPr lang="cs-CZ" altLang="cs-CZ" sz="2800" smtClean="0"/>
              <a:t>Pracovníkům umožňuje doplnit </a:t>
            </a:r>
            <a:r>
              <a:rPr lang="cs-CZ" altLang="cs-CZ" sz="2800" i="1" smtClean="0"/>
              <a:t>celkový obraz o žadatelích</a:t>
            </a:r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685834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Příprava pěstounů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 smtClean="0"/>
              <a:t>Min. 48 hod. pro osvojení  a PP</a:t>
            </a:r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 smtClean="0"/>
              <a:t>tematické </a:t>
            </a:r>
            <a:r>
              <a:rPr lang="cs-CZ" sz="2400" dirty="0"/>
              <a:t>okruhy: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sebepoznání </a:t>
            </a:r>
            <a:r>
              <a:rPr lang="cs-CZ" sz="2400" dirty="0"/>
              <a:t>fyzických osob vhodných stát se osvojitelem nebo pěstounem, jejich rodinného </a:t>
            </a:r>
            <a:r>
              <a:rPr lang="cs-CZ" sz="2400" dirty="0" err="1"/>
              <a:t>sy</a:t>
            </a:r>
            <a:r>
              <a:rPr lang="cs-CZ" sz="2400" dirty="0"/>
              <a:t>-stému a sociálních kontaktů,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poznání </a:t>
            </a:r>
            <a:r>
              <a:rPr lang="cs-CZ" sz="2400" dirty="0"/>
              <a:t>a naplňování práv a potřeb dítěte v náhradní rodinné péči,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osvojení </a:t>
            </a:r>
            <a:r>
              <a:rPr lang="cs-CZ" sz="2400" dirty="0"/>
              <a:t>si spolupráce s dalšími odborníky,</a:t>
            </a:r>
            <a:br>
              <a:rPr lang="cs-CZ" sz="24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63788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dirty="0" smtClean="0"/>
              <a:t>komunikace s dítětem a přístup k dítěti s vědomím jeho důstojnosti a lidských hodnot,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rozvoj schopností a zájmů dítěte,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uspokojení citových, vývojových, sociálních a vzdělávacích potřeb dítěte a péče o zdraví dítěte,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styk dítěte v náhradní rodinné péči s rodiči a dalšími osobami blízkými,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práce s dětmi žijícími v rodině žadatele.</a:t>
            </a:r>
            <a:br>
              <a:rPr lang="cs-CZ" altLang="cs-CZ" dirty="0" smtClean="0"/>
            </a:b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933478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Příprava pěstounů na přechodnou dobu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Min.72 hod.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PP + </a:t>
            </a:r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dovednosti </a:t>
            </a:r>
            <a:r>
              <a:rPr lang="cs-CZ" dirty="0"/>
              <a:t>žadatelů potřebné pro spolupráci s rodinou dítěte,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proces </a:t>
            </a:r>
            <a:r>
              <a:rPr lang="cs-CZ" dirty="0"/>
              <a:t>předání dítěte,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obsah </a:t>
            </a:r>
            <a:r>
              <a:rPr lang="cs-CZ" dirty="0"/>
              <a:t>a formu pravidelného vyhodnocování situace dítěte.</a:t>
            </a:r>
          </a:p>
        </p:txBody>
      </p:sp>
    </p:spTree>
    <p:extLst>
      <p:ext uri="{BB962C8B-B14F-4D97-AF65-F5344CB8AC3E}">
        <p14:creationId xmlns:p14="http://schemas.microsoft.com/office/powerpoint/2010/main" val="37936537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Forma příprav</a:t>
            </a:r>
            <a:endParaRPr lang="cs-CZ" dirty="0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eaLnBrk="1" hangingPunct="1">
              <a:buFont typeface="Arial" panose="020B0604020202020204" pitchFamily="34" charset="0"/>
              <a:buNone/>
            </a:pPr>
            <a:r>
              <a:rPr lang="cs-CZ" altLang="cs-CZ" smtClean="0"/>
              <a:t>Individuální </a:t>
            </a:r>
          </a:p>
          <a:p>
            <a:pPr marL="114300" indent="0" eaLnBrk="1" hangingPunct="1">
              <a:buFont typeface="Arial" panose="020B0604020202020204" pitchFamily="34" charset="0"/>
              <a:buNone/>
            </a:pPr>
            <a:endParaRPr lang="cs-CZ" altLang="cs-CZ" smtClean="0"/>
          </a:p>
          <a:p>
            <a:pPr marL="114300" indent="0" eaLnBrk="1" hangingPunct="1">
              <a:buFont typeface="Arial" panose="020B0604020202020204" pitchFamily="34" charset="0"/>
              <a:buNone/>
            </a:pPr>
            <a:r>
              <a:rPr lang="cs-CZ" altLang="cs-CZ" smtClean="0"/>
              <a:t>1.motivace k náhradní rodinné péči,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2.fungování rodinného systému,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3.mapování sociálních kontaktů,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4.očekávání od dítěte svěřeného do péče</a:t>
            </a:r>
          </a:p>
        </p:txBody>
      </p:sp>
    </p:spTree>
    <p:extLst>
      <p:ext uri="{BB962C8B-B14F-4D97-AF65-F5344CB8AC3E}">
        <p14:creationId xmlns:p14="http://schemas.microsoft.com/office/powerpoint/2010/main" val="37430685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4300" indent="0" eaLnBrk="1" hangingPunct="1">
              <a:buFont typeface="Arial" panose="020B0604020202020204" pitchFamily="34" charset="0"/>
              <a:buNone/>
            </a:pPr>
            <a:r>
              <a:rPr lang="cs-CZ" altLang="cs-CZ" smtClean="0"/>
              <a:t>Skupinová</a:t>
            </a:r>
          </a:p>
          <a:p>
            <a:pPr marL="114300" indent="0" eaLnBrk="1" hangingPunct="1">
              <a:buFont typeface="Arial" panose="020B0604020202020204" pitchFamily="34" charset="0"/>
              <a:buNone/>
            </a:pPr>
            <a:r>
              <a:rPr lang="cs-CZ" altLang="cs-CZ" smtClean="0"/>
              <a:t>náhradní rodinné péče a související právní úpravy,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vývoj a potřeby dítěte včetně specifických potřeb dítěte v náhradní rodinné péči,</a:t>
            </a:r>
            <a:br>
              <a:rPr lang="cs-CZ" altLang="cs-CZ" smtClean="0"/>
            </a:br>
            <a:endParaRPr lang="cs-CZ" altLang="cs-CZ" smtClean="0"/>
          </a:p>
          <a:p>
            <a:pPr marL="114300" indent="0" eaLnBrk="1" hangingPunct="1">
              <a:buFont typeface="Arial" panose="020B0604020202020204" pitchFamily="34" charset="0"/>
              <a:buNone/>
            </a:pPr>
            <a:r>
              <a:rPr lang="cs-CZ" altLang="cs-CZ" smtClean="0"/>
              <a:t>práva dítěte včetně práv dítěte v náhradní rodinné péči a práva dítěte na udržování a rozvoj rodinných vazeb,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podpora dítěte při uplatňování jeho práva vyjádřit svůj názor a účastnit se rozhodování, která se ho týkají,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práva a povinnosti rodičů dítěte,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práva a povinnosti pěstounů.</a:t>
            </a:r>
            <a:br>
              <a:rPr lang="cs-CZ" altLang="cs-CZ" smtClean="0"/>
            </a:b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230973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Příprava dětí žijících v rodině</a:t>
            </a:r>
            <a:endParaRPr lang="cs-CZ" dirty="0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přiměřeně vzhledem k jejich věku, rozumové vyspělosti a v nezbytném rozsahu.</a:t>
            </a:r>
          </a:p>
          <a:p>
            <a:r>
              <a:rPr lang="cs-CZ" altLang="cs-CZ" smtClean="0"/>
              <a:t>Skupinová i individuální forma</a:t>
            </a:r>
          </a:p>
          <a:p>
            <a:endParaRPr lang="cs-CZ" altLang="cs-CZ" smtClean="0"/>
          </a:p>
          <a:p>
            <a:endParaRPr lang="cs-CZ" altLang="cs-CZ" smtClean="0"/>
          </a:p>
          <a:p>
            <a:r>
              <a:rPr lang="cs-CZ" altLang="cs-CZ" smtClean="0"/>
              <a:t>Zhodnocení přípravy k přijetí dítěte do rodiny, včetně přípravy k přijetí dítěte pěstounem na přechodnou dobu, je součástí odborného posouzení pro zprostředkování osvojení a pěstounské péče. 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469682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Zprostředkování z pohledu dětí</a:t>
            </a:r>
            <a:endParaRPr lang="cs-CZ" dirty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i="1" smtClean="0"/>
              <a:t>Krajský úřad vede evidenci dětí pro NRP</a:t>
            </a:r>
          </a:p>
          <a:p>
            <a:r>
              <a:rPr lang="cs-CZ" altLang="cs-CZ" sz="2800" i="1" smtClean="0"/>
              <a:t>Všechny děti, které se ocitnou mimo péči svojí rodiny, by měly být vedeny v této evidenci. </a:t>
            </a:r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290937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Dokumentace o dítěti</a:t>
            </a:r>
            <a:endParaRPr lang="cs-CZ" dirty="0"/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smtClean="0"/>
              <a:t>základní informace (jméno, datum narození, státní občanství)</a:t>
            </a:r>
          </a:p>
          <a:p>
            <a:r>
              <a:rPr lang="cs-CZ" altLang="cs-CZ" sz="2800" smtClean="0"/>
              <a:t>vyhodnocení situace dítěte vč. informací důležitých v kontextu umístění do náhradní rodinné péče</a:t>
            </a:r>
          </a:p>
          <a:p>
            <a:r>
              <a:rPr lang="cs-CZ" altLang="cs-CZ" sz="2800" smtClean="0"/>
              <a:t>individuální plán ochrany dítěte (IPOD)</a:t>
            </a:r>
          </a:p>
          <a:p>
            <a:r>
              <a:rPr lang="cs-CZ" altLang="cs-CZ" sz="2800" smtClean="0"/>
              <a:t>posouzení zdravotního stavu</a:t>
            </a:r>
          </a:p>
          <a:p>
            <a:r>
              <a:rPr lang="cs-CZ" altLang="cs-CZ" sz="2800" smtClean="0"/>
              <a:t>názor dítěte na náhradní rodinnou péči. </a:t>
            </a:r>
          </a:p>
        </p:txBody>
      </p:sp>
    </p:spTree>
    <p:extLst>
      <p:ext uri="{BB962C8B-B14F-4D97-AF65-F5344CB8AC3E}">
        <p14:creationId xmlns:p14="http://schemas.microsoft.com/office/powerpoint/2010/main" val="1086304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/>
          <p:cNvSpPr>
            <a:spLocks noGrp="1"/>
          </p:cNvSpPr>
          <p:nvPr>
            <p:ph type="title"/>
          </p:nvPr>
        </p:nvSpPr>
        <p:spPr>
          <a:xfrm>
            <a:off x="301625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Poručenství</a:t>
            </a:r>
            <a:r>
              <a:rPr lang="cs-CZ" dirty="0"/>
              <a:t/>
            </a:r>
            <a:br>
              <a:rPr lang="cs-CZ" dirty="0"/>
            </a:br>
            <a:endParaRPr lang="cs-CZ" altLang="cs-CZ" dirty="0" smtClean="0">
              <a:solidFill>
                <a:srgbClr val="CBA523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Jestliže  </a:t>
            </a:r>
            <a:r>
              <a:rPr lang="cs-CZ" dirty="0" smtClean="0"/>
              <a:t>rodiče dítěte zemřeli, byli zbaveni rodičovské zodpovědnosti,  výkon  jejich  rodičovské  zodpovědnosti  byl  pozastaven  nebo  nemají    způsobilost  k  právním  úkonům  v  plném rozsahu, ustanoví soud dítěti   </a:t>
            </a:r>
            <a:r>
              <a:rPr lang="cs-CZ" b="1" dirty="0" smtClean="0"/>
              <a:t>poručníka</a:t>
            </a:r>
            <a:r>
              <a:rPr lang="cs-CZ" dirty="0" smtClean="0"/>
              <a:t>,  který  ho bude vychovávat, zastupovat a spravovat jeho majetek místo jeho rodičů.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Poručníkem</a:t>
            </a:r>
            <a:r>
              <a:rPr lang="cs-CZ" dirty="0" smtClean="0"/>
              <a:t> je zpravidla ustanoven příbuzný nebo jiná blízká osoba, </a:t>
            </a:r>
            <a:r>
              <a:rPr lang="cs-CZ" dirty="0" err="1" smtClean="0"/>
              <a:t>příp.orgán</a:t>
            </a:r>
            <a:r>
              <a:rPr lang="cs-CZ" dirty="0" smtClean="0"/>
              <a:t> sociálně právní ochrany dětí.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Výkon poručenství podléhá pravidelné kontrole soudem.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9412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dirty="0" smtClean="0"/>
              <a:t>Možné problémové situace v procesu zprostředkování a přípravy</a:t>
            </a:r>
            <a:endParaRPr lang="cs-CZ" sz="4000" dirty="0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smtClean="0"/>
              <a:t>Do evidence krajského úřadu nejsou zařazeny všechny děti vhodné do pěstounské péče.</a:t>
            </a:r>
            <a:endParaRPr lang="cs-CZ" altLang="cs-CZ" smtClean="0"/>
          </a:p>
          <a:p>
            <a:r>
              <a:rPr lang="cs-CZ" altLang="cs-CZ" i="1" smtClean="0"/>
              <a:t>Délka procesu zprostředkování je delší, než žadatelé očekávali.</a:t>
            </a:r>
            <a:endParaRPr lang="cs-CZ" altLang="cs-CZ" smtClean="0"/>
          </a:p>
          <a:p>
            <a:r>
              <a:rPr lang="cs-CZ" altLang="cs-CZ" i="1" smtClean="0"/>
              <a:t>Žadatelé a/nebo pracovníci nejsou spokojeni s průběhem zprostředkování.</a:t>
            </a:r>
            <a:endParaRPr lang="cs-CZ" altLang="cs-CZ" smtClean="0"/>
          </a:p>
          <a:p>
            <a:r>
              <a:rPr lang="cs-CZ" altLang="cs-CZ" i="1" smtClean="0"/>
              <a:t>Žadatelé nejsou zařazeni do evidence osob vhodných stát se pěstounem. </a:t>
            </a:r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02231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Opatrovnictví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</a:t>
            </a:r>
            <a:r>
              <a:rPr lang="cs-CZ" dirty="0"/>
              <a:t> případě středu zájmů zákonného zástupce a dítěte stanoví soud jeho opatrovníka. </a:t>
            </a:r>
          </a:p>
          <a:p>
            <a:pPr>
              <a:defRPr/>
            </a:pPr>
            <a:r>
              <a:rPr lang="cs-CZ" dirty="0"/>
              <a:t>Rozsah práv a povinností stanoví soud.</a:t>
            </a:r>
          </a:p>
          <a:p>
            <a:pPr>
              <a:defRPr/>
            </a:pPr>
            <a:r>
              <a:rPr lang="cs-CZ" dirty="0"/>
              <a:t>Opatrovníkem může být orgán sociálně právní ochrany dětí.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369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CBA523"/>
                </a:solidFill>
              </a:rPr>
              <a:t>Pěstounská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Státem garantovaná forma náhradní rodinné péče, kdy je dítě svěřeno dočasně do péče jednotlivci nebo manželům.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PP zaniká zletilostí dítěte (nevzniká příbuzenský vztah) příp. může být prodloužena pokud se dítě dále soustavně připravuje na budoucí povolání.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Pěstoun zastupuje dítě pouze v běžných záležitostech, důležité věci rozhoduje zákonný zástupce.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854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Rodičovská práva mohou být částečně či plně zachována.</a:t>
            </a:r>
          </a:p>
          <a:p>
            <a:pPr>
              <a:defRPr/>
            </a:pPr>
            <a:r>
              <a:rPr lang="cs-CZ" dirty="0"/>
              <a:t>Pokud se pěstoun domnívá, že rozhodnutí rodiče není v nejlepším zájmu dítěte, může rozhodnutí rodiče přezkoumat soud a rozhodnout ve věci jinak. </a:t>
            </a:r>
          </a:p>
          <a:p>
            <a:pPr>
              <a:defRPr/>
            </a:pPr>
            <a:r>
              <a:rPr lang="cs-CZ" dirty="0"/>
              <a:t>Stát přispívá na životní náklady dítěte a poskytuje pěstounům určitou odměnu.</a:t>
            </a:r>
          </a:p>
          <a:p>
            <a:pPr>
              <a:defRPr/>
            </a:pPr>
            <a:r>
              <a:rPr lang="cs-CZ" dirty="0"/>
              <a:t>Poměrně nově lze dítě svěřit do pěstounské péče na přechodnou dobu.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460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CBA523"/>
                </a:solidFill>
              </a:rPr>
              <a:t>Formy pěstounské péče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lvl="2" eaLnBrk="1" hangingPunct="1"/>
            <a:r>
              <a:rPr lang="cs-CZ" altLang="cs-CZ" sz="2400" smtClean="0"/>
              <a:t>Příbuzenská </a:t>
            </a:r>
          </a:p>
          <a:p>
            <a:pPr lvl="2" eaLnBrk="1" hangingPunct="1"/>
            <a:r>
              <a:rPr lang="cs-CZ" altLang="cs-CZ" sz="2400" smtClean="0"/>
              <a:t>Cizí osoby = „klasická“ PP</a:t>
            </a:r>
          </a:p>
          <a:p>
            <a:pPr lvl="2" eaLnBrk="1" hangingPunct="1"/>
            <a:endParaRPr lang="cs-CZ" altLang="cs-CZ" sz="2400" smtClean="0"/>
          </a:p>
          <a:p>
            <a:pPr lvl="2" eaLnBrk="1" hangingPunct="1"/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2620699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Počet a struktura pěstounů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01625" y="2276475"/>
          <a:ext cx="8504240" cy="2292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/>
                <a:gridCol w="1700848"/>
                <a:gridCol w="1700848"/>
                <a:gridCol w="1700848"/>
                <a:gridCol w="1700848"/>
              </a:tblGrid>
              <a:tr h="640439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9" marR="91439" marT="45758" marB="45758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Celkem</a:t>
                      </a:r>
                      <a:endParaRPr lang="cs-CZ" sz="1800" dirty="0"/>
                    </a:p>
                  </a:txBody>
                  <a:tcPr marL="91439" marR="91439" marT="45758" marB="45758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Prarodiče</a:t>
                      </a:r>
                      <a:endParaRPr lang="cs-CZ" sz="1800" dirty="0"/>
                    </a:p>
                  </a:txBody>
                  <a:tcPr marL="91439" marR="91439" marT="45758" marB="45758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Jiní příbuzní</a:t>
                      </a:r>
                      <a:endParaRPr lang="cs-CZ" sz="1800" dirty="0"/>
                    </a:p>
                  </a:txBody>
                  <a:tcPr marL="91439" marR="91439" marT="45758" marB="45758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Cizí</a:t>
                      </a:r>
                      <a:endParaRPr lang="cs-CZ" sz="1800" dirty="0"/>
                    </a:p>
                  </a:txBody>
                  <a:tcPr marL="91439" marR="91439" marT="45758" marB="45758"/>
                </a:tc>
              </a:tr>
              <a:tr h="64043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Počet</a:t>
                      </a:r>
                      <a:r>
                        <a:rPr lang="cs-CZ" sz="1800" baseline="0" dirty="0" smtClean="0"/>
                        <a:t> pěstounů</a:t>
                      </a:r>
                      <a:endParaRPr lang="cs-CZ" sz="1800" dirty="0"/>
                    </a:p>
                  </a:txBody>
                  <a:tcPr marL="91439" marR="91439" marT="45758" marB="45758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11417</a:t>
                      </a:r>
                      <a:endParaRPr lang="cs-CZ" sz="2400" dirty="0"/>
                    </a:p>
                  </a:txBody>
                  <a:tcPr marL="91439" marR="91439" marT="45758" marB="45758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5640</a:t>
                      </a:r>
                      <a:endParaRPr lang="cs-CZ" sz="2400" dirty="0"/>
                    </a:p>
                  </a:txBody>
                  <a:tcPr marL="91439" marR="91439" marT="45758" marB="45758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1796</a:t>
                      </a:r>
                      <a:endParaRPr lang="cs-CZ" sz="2400" dirty="0"/>
                    </a:p>
                  </a:txBody>
                  <a:tcPr marL="91439" marR="91439" marT="45758" marB="45758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3822</a:t>
                      </a:r>
                      <a:endParaRPr lang="cs-CZ" sz="2400" dirty="0"/>
                    </a:p>
                  </a:txBody>
                  <a:tcPr marL="91439" marR="91439" marT="45758" marB="45758"/>
                </a:tc>
              </a:tr>
              <a:tr h="64043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Údaje k 31.12.2013</a:t>
                      </a:r>
                      <a:endParaRPr lang="cs-CZ" sz="1800" dirty="0"/>
                    </a:p>
                  </a:txBody>
                  <a:tcPr marL="91439" marR="91439" marT="45758" marB="45758"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91439" marR="91439" marT="45758" marB="45758"/>
                </a:tc>
                <a:tc>
                  <a:txBody>
                    <a:bodyPr/>
                    <a:lstStyle/>
                    <a:p>
                      <a:r>
                        <a:rPr lang="cs-CZ" sz="2400" b="1" baseline="0" dirty="0" smtClean="0"/>
                        <a:t>50 %</a:t>
                      </a:r>
                      <a:endParaRPr lang="cs-CZ" sz="2400" b="1" dirty="0"/>
                    </a:p>
                  </a:txBody>
                  <a:tcPr marL="91439" marR="91439" marT="45758" marB="45758"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16 %</a:t>
                      </a:r>
                      <a:endParaRPr lang="cs-CZ" sz="2400" b="1" dirty="0"/>
                    </a:p>
                  </a:txBody>
                  <a:tcPr marL="91439" marR="91439" marT="45758" marB="45758"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34 %</a:t>
                      </a:r>
                      <a:endParaRPr lang="cs-CZ" sz="2400" b="1" dirty="0"/>
                    </a:p>
                  </a:txBody>
                  <a:tcPr marL="91439" marR="91439" marT="45758" marB="45758"/>
                </a:tc>
              </a:tr>
              <a:tr h="37103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Zdroj:</a:t>
                      </a:r>
                      <a:endParaRPr lang="cs-CZ" sz="1800" dirty="0"/>
                    </a:p>
                  </a:txBody>
                  <a:tcPr marL="91439" marR="91439" marT="45758" marB="4575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 smtClean="0"/>
                        <a:t>Roční výkaz o</a:t>
                      </a:r>
                      <a:endParaRPr lang="cs-CZ" sz="1800" dirty="0"/>
                    </a:p>
                  </a:txBody>
                  <a:tcPr marL="91439" marR="91439" marT="45758" marB="4575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 smtClean="0"/>
                        <a:t>výkonu SPOD </a:t>
                      </a:r>
                      <a:endParaRPr lang="cs-CZ" sz="1800" dirty="0"/>
                    </a:p>
                  </a:txBody>
                  <a:tcPr marL="91439" marR="91439" marT="45758" marB="45758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za rok 2013 </a:t>
                      </a:r>
                      <a:endParaRPr lang="cs-CZ" sz="1800" dirty="0"/>
                    </a:p>
                  </a:txBody>
                  <a:tcPr marL="91439" marR="91439" marT="45758" marB="45758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MPSV</a:t>
                      </a:r>
                      <a:endParaRPr lang="cs-CZ" sz="1800" dirty="0"/>
                    </a:p>
                  </a:txBody>
                  <a:tcPr marL="91439" marR="91439" marT="45758" marB="4575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489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Proces zprostředkování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557338"/>
            <a:ext cx="7620000" cy="48006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/>
              <a:t>zákon 359/1999 o sociálně právní ochraně dětí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metodická </a:t>
            </a:r>
            <a:r>
              <a:rPr lang="cs-CZ" dirty="0"/>
              <a:t>doporučení MPSV 7/2009 a 8/2009. </a:t>
            </a:r>
          </a:p>
          <a:p>
            <a:pPr>
              <a:defRPr/>
            </a:pPr>
            <a:endParaRPr lang="cs-CZ" dirty="0" smtClean="0"/>
          </a:p>
          <a:p>
            <a:pPr marL="114300" indent="0">
              <a:buFont typeface="Arial" panose="020B0604020202020204" pitchFamily="34" charset="0"/>
              <a:buNone/>
              <a:defRPr/>
            </a:pPr>
            <a:r>
              <a:rPr lang="cs-CZ" dirty="0"/>
              <a:t>1) </a:t>
            </a:r>
            <a:r>
              <a:rPr lang="cs-CZ" i="1" dirty="0"/>
              <a:t>vyhledávání </a:t>
            </a:r>
            <a:r>
              <a:rPr lang="cs-CZ" i="1" dirty="0" smtClean="0"/>
              <a:t>dětí</a:t>
            </a:r>
          </a:p>
          <a:p>
            <a:pPr marL="114300" indent="0">
              <a:buFont typeface="Arial" panose="020B0604020202020204" pitchFamily="34" charset="0"/>
              <a:buNone/>
              <a:defRPr/>
            </a:pPr>
            <a:r>
              <a:rPr lang="cs-CZ" dirty="0" smtClean="0"/>
              <a:t>2</a:t>
            </a:r>
            <a:r>
              <a:rPr lang="cs-CZ" dirty="0"/>
              <a:t>) ve </a:t>
            </a:r>
            <a:r>
              <a:rPr lang="cs-CZ" i="1" dirty="0"/>
              <a:t>vyhledávání </a:t>
            </a:r>
            <a:r>
              <a:rPr lang="cs-CZ" dirty="0"/>
              <a:t>fyzických osob vhodných stát se </a:t>
            </a:r>
            <a:r>
              <a:rPr lang="cs-CZ" i="1" dirty="0"/>
              <a:t>osvojiteli nebo </a:t>
            </a:r>
            <a:r>
              <a:rPr lang="cs-CZ" i="1" dirty="0" smtClean="0"/>
              <a:t>pěstouny</a:t>
            </a:r>
            <a:endParaRPr lang="cs-CZ" dirty="0"/>
          </a:p>
          <a:p>
            <a:pPr marL="114300" indent="0">
              <a:buFont typeface="Arial" panose="020B0604020202020204" pitchFamily="34" charset="0"/>
              <a:buNone/>
              <a:defRPr/>
            </a:pPr>
            <a:r>
              <a:rPr lang="cs-CZ" dirty="0" smtClean="0"/>
              <a:t>3</a:t>
            </a:r>
            <a:r>
              <a:rPr lang="cs-CZ" dirty="0"/>
              <a:t>) v </a:t>
            </a:r>
            <a:r>
              <a:rPr lang="cs-CZ" i="1" dirty="0"/>
              <a:t>odborné </a:t>
            </a:r>
            <a:r>
              <a:rPr lang="cs-CZ" i="1" dirty="0" smtClean="0"/>
              <a:t>přípravě</a:t>
            </a:r>
            <a:endParaRPr lang="cs-CZ" dirty="0" smtClean="0"/>
          </a:p>
          <a:p>
            <a:pPr marL="114300" indent="0">
              <a:buFont typeface="Arial" panose="020B0604020202020204" pitchFamily="34" charset="0"/>
              <a:buNone/>
              <a:defRPr/>
            </a:pPr>
            <a:r>
              <a:rPr lang="cs-CZ" dirty="0" smtClean="0"/>
              <a:t>4</a:t>
            </a:r>
            <a:r>
              <a:rPr lang="cs-CZ" dirty="0"/>
              <a:t>) ve výběru určité </a:t>
            </a:r>
            <a:r>
              <a:rPr lang="cs-CZ" dirty="0" smtClean="0"/>
              <a:t>osoby </a:t>
            </a:r>
            <a:r>
              <a:rPr lang="cs-CZ" dirty="0"/>
              <a:t>vhodné </a:t>
            </a:r>
            <a:r>
              <a:rPr lang="cs-CZ" dirty="0" smtClean="0"/>
              <a:t>pro určité dítě a </a:t>
            </a:r>
            <a:r>
              <a:rPr lang="cs-CZ" dirty="0"/>
              <a:t>v </a:t>
            </a:r>
            <a:r>
              <a:rPr lang="cs-CZ" i="1" dirty="0"/>
              <a:t>zajištění osobního seznámení</a:t>
            </a:r>
            <a:r>
              <a:rPr lang="cs-CZ" dirty="0"/>
              <a:t> se dítěte s touto osobou</a:t>
            </a: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005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68</TotalTime>
  <Words>938</Words>
  <Application>Microsoft Office PowerPoint</Application>
  <PresentationFormat>Předvádění na obrazovce (4:3)</PresentationFormat>
  <Paragraphs>144</Paragraphs>
  <Slides>30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Georgia</vt:lpstr>
      <vt:lpstr>Webdings</vt:lpstr>
      <vt:lpstr>Wingdings</vt:lpstr>
      <vt:lpstr>Wingdings 2</vt:lpstr>
      <vt:lpstr>Administrativní</vt:lpstr>
      <vt:lpstr>Sociální práce s rodinou 10</vt:lpstr>
      <vt:lpstr>Co nás dnes čeká</vt:lpstr>
      <vt:lpstr>Poručenství </vt:lpstr>
      <vt:lpstr>     Opatrovnictví </vt:lpstr>
      <vt:lpstr>Pěstounská péče</vt:lpstr>
      <vt:lpstr>Prezentace aplikace PowerPoint</vt:lpstr>
      <vt:lpstr>Formy pěstounské péče</vt:lpstr>
      <vt:lpstr>Počet a struktura pěstounů</vt:lpstr>
      <vt:lpstr>Proces zprostředkování</vt:lpstr>
      <vt:lpstr>Prezentace aplikace PowerPoint</vt:lpstr>
      <vt:lpstr>Prezentace aplikace PowerPoint</vt:lpstr>
      <vt:lpstr>Kdy se zprostředkování neprovádí</vt:lpstr>
      <vt:lpstr>Zprostředkování z pohledu žadatelů</vt:lpstr>
      <vt:lpstr>Prezentace aplikace PowerPoint</vt:lpstr>
      <vt:lpstr>Posouzení zdravotního stavu</vt:lpstr>
      <vt:lpstr>Nedoporučení ze zdravotních důvodů</vt:lpstr>
      <vt:lpstr>Kontraindikace k PP </vt:lpstr>
      <vt:lpstr>Psychologické vyšetření</vt:lpstr>
      <vt:lpstr>Prezentace aplikace PowerPoint</vt:lpstr>
      <vt:lpstr>Rizikové faktory</vt:lpstr>
      <vt:lpstr>Přípravy pěstounů</vt:lpstr>
      <vt:lpstr>Příprava pěstounů</vt:lpstr>
      <vt:lpstr>Prezentace aplikace PowerPoint</vt:lpstr>
      <vt:lpstr>Příprava pěstounů na přechodnou dobu</vt:lpstr>
      <vt:lpstr>Forma příprav</vt:lpstr>
      <vt:lpstr>Prezentace aplikace PowerPoint</vt:lpstr>
      <vt:lpstr>Příprava dětí žijících v rodině</vt:lpstr>
      <vt:lpstr>Zprostředkování z pohledu dětí</vt:lpstr>
      <vt:lpstr>Dokumentace o dítěti</vt:lpstr>
      <vt:lpstr>Možné problémové situace v procesu zprostředkování a přípravy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rodinou 7</dc:title>
  <dc:creator>pc</dc:creator>
  <cp:lastModifiedBy>Pazlarová, Hana</cp:lastModifiedBy>
  <cp:revision>12</cp:revision>
  <dcterms:created xsi:type="dcterms:W3CDTF">2014-12-16T14:02:11Z</dcterms:created>
  <dcterms:modified xsi:type="dcterms:W3CDTF">2016-04-18T07:47:50Z</dcterms:modified>
</cp:coreProperties>
</file>