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62" r:id="rId3"/>
    <p:sldId id="263" r:id="rId4"/>
    <p:sldId id="264" r:id="rId5"/>
    <p:sldId id="259" r:id="rId6"/>
    <p:sldId id="267" r:id="rId7"/>
    <p:sldId id="260" r:id="rId8"/>
    <p:sldId id="261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0B6AA-3D17-4744-8F08-25E458B02245}" type="datetimeFigureOut">
              <a:rPr lang="cs-CZ" smtClean="0"/>
              <a:pPr/>
              <a:t>16.2.2016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AD69E-8766-429D-A708-4A4D338A3B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844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F6CD26-D421-4A97-AD4B-D7769439569D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B2D68D-20DF-4BE3-9BF2-8C960CC7E04B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643636-9C51-4803-AEA4-F18FBF474AC5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AD45E-9EAE-4873-856E-F56770D9CB10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5A7D89-16F5-457D-972F-AC2FC71D48EA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A79E-426C-4CF6-82C7-C54CEE2E59E2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C303-6EDF-4610-BD67-BFACBA069458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0059-FB0D-45A6-97D1-F714BD5EC939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8646-D543-4CE3-93BF-11A4B60B6048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1B8B-6E33-46D5-A78D-C1F8B15269CA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1B064B-43C9-403E-B42A-FFFB9A406CD4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B94E-FEBE-4DD3-AC15-340606B77067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CFDC-3C35-4357-95B7-4F485B73C60A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C488-1F8F-4C71-B048-42DDC6E4EF7D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0CD4-5084-4855-8226-F89C59221C70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FC83FF0-6F22-41B8-935E-86EEA1C72A87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017001F-B91C-46CF-A639-B891F624BBD5}" type="datetime1">
              <a:rPr lang="cs-CZ" smtClean="0"/>
              <a:pPr/>
              <a:t>16.2.2016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83D027-4D82-4B37-B4DC-239B22BD5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Současná rodina a možnosti </a:t>
            </a:r>
            <a:r>
              <a:rPr lang="cs-CZ" altLang="cs-CZ" smtClean="0"/>
              <a:t>hodnocení situace</a:t>
            </a:r>
          </a:p>
          <a:p>
            <a:pPr eaLnBrk="1" hangingPunct="1"/>
            <a:r>
              <a:rPr lang="cs-CZ" altLang="cs-CZ" dirty="0" smtClean="0"/>
              <a:t>PhDr. Hana </a:t>
            </a:r>
            <a:r>
              <a:rPr lang="cs-CZ" altLang="cs-CZ" dirty="0" err="1" smtClean="0"/>
              <a:t>Pazlarová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Ph.D</a:t>
            </a:r>
            <a:endParaRPr lang="en-US" altLang="cs-CZ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práce s rodinou 1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897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556792"/>
            <a:ext cx="377825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P faktory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Akceptovaná a využívaná vlastní tradice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Podpůrná síť příbuz. i nepříbuz.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Optimální soudržnost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Kompatibilita partnerských a rodičovských rolí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Jasná pravidla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Jasná komunikace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Sdílení pozitivního výhledu do budoucnosti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R faktory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Společenská diskriminace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Sociální izolace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Nízká míra soudržnosti, rozvodová situace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Zapletenost, ztráta hranic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Neúplnost rodiny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Dlouhodobá nezaměstnanost obou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Osobní problémy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Extrémně špatná ekonomická situace</a:t>
            </a:r>
          </a:p>
          <a:p>
            <a:pPr>
              <a:lnSpc>
                <a:spcPct val="90000"/>
              </a:lnSpc>
            </a:pPr>
            <a:endParaRPr lang="cs-CZ" altLang="cs-CZ" sz="2000" smtClean="0"/>
          </a:p>
          <a:p>
            <a:pPr>
              <a:lnSpc>
                <a:spcPct val="90000"/>
              </a:lnSpc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xmlns="" val="42075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Rodina, její podoby a vývoj</a:t>
            </a:r>
          </a:p>
          <a:p>
            <a:r>
              <a:rPr lang="cs-CZ" dirty="0" smtClean="0"/>
              <a:t>Hodnocení situace dítěte a rodiny</a:t>
            </a:r>
          </a:p>
          <a:p>
            <a:r>
              <a:rPr lang="cs-CZ" dirty="0" smtClean="0"/>
              <a:t>Průběh práce s rodinou</a:t>
            </a:r>
          </a:p>
          <a:p>
            <a:r>
              <a:rPr lang="cs-CZ" dirty="0" smtClean="0"/>
              <a:t>Služby pro rodiny</a:t>
            </a:r>
          </a:p>
          <a:p>
            <a:r>
              <a:rPr lang="cs-CZ" dirty="0" smtClean="0"/>
              <a:t>Rodina ve specifických situacích</a:t>
            </a:r>
          </a:p>
          <a:p>
            <a:r>
              <a:rPr lang="cs-CZ" dirty="0" smtClean="0"/>
              <a:t>Role pracovníka</a:t>
            </a:r>
          </a:p>
          <a:p>
            <a:r>
              <a:rPr lang="cs-CZ" dirty="0" smtClean="0"/>
              <a:t>Využitelné techniky a postupy</a:t>
            </a:r>
          </a:p>
          <a:p>
            <a:r>
              <a:rPr lang="cs-CZ" dirty="0" smtClean="0"/>
              <a:t>Náhradní rodinná péče</a:t>
            </a:r>
          </a:p>
          <a:p>
            <a:r>
              <a:rPr lang="cs-CZ" dirty="0" smtClean="0"/>
              <a:t>A další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033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Písemný test – teoretická a „praktická“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091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O., </a:t>
            </a:r>
            <a:r>
              <a:rPr lang="cs-CZ" dirty="0" err="1" smtClean="0"/>
              <a:t>Pazlarová</a:t>
            </a:r>
            <a:r>
              <a:rPr lang="cs-CZ" dirty="0" smtClean="0"/>
              <a:t>, H. Podpora rodiny. Praha: Portál, 2014</a:t>
            </a:r>
          </a:p>
          <a:p>
            <a:r>
              <a:rPr lang="cs-CZ" dirty="0" smtClean="0"/>
              <a:t>Matoušek, O., </a:t>
            </a:r>
            <a:r>
              <a:rPr lang="cs-CZ" dirty="0" err="1"/>
              <a:t>Pazlarová</a:t>
            </a:r>
            <a:r>
              <a:rPr lang="cs-CZ" dirty="0"/>
              <a:t>, H. </a:t>
            </a:r>
            <a:r>
              <a:rPr lang="cs-CZ" dirty="0" smtClean="0"/>
              <a:t>Hodnocení situace dítěte s rodiny – rozšířené vydání. </a:t>
            </a:r>
            <a:r>
              <a:rPr lang="cs-CZ" dirty="0"/>
              <a:t>Praha: Portál, </a:t>
            </a:r>
            <a:r>
              <a:rPr lang="cs-CZ" dirty="0" smtClean="0"/>
              <a:t>2014</a:t>
            </a:r>
          </a:p>
          <a:p>
            <a:r>
              <a:rPr lang="cs-CZ" dirty="0" smtClean="0"/>
              <a:t>Matoušek, O. a kol. Metody a řízení SP, Praha: Portál, 2013</a:t>
            </a:r>
          </a:p>
          <a:p>
            <a:r>
              <a:rPr lang="cs-CZ" dirty="0" smtClean="0"/>
              <a:t>Matoušek, O. a kol. Encyklopedie sociální práce. </a:t>
            </a:r>
            <a:r>
              <a:rPr lang="cs-CZ" dirty="0"/>
              <a:t>Praha: Portál, 2014</a:t>
            </a:r>
          </a:p>
          <a:p>
            <a:r>
              <a:rPr lang="cs-CZ" dirty="0" smtClean="0"/>
              <a:t>Matoušek, O. Rodina jako instituce a vztahová síť. Brno: Slon, 1999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8673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Co je rodina?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Znaky současné rodiny v naší společnosti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685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Příklady netypických rodinných soužití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Definice rodiny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mtClean="0"/>
              <a:t>Tradiční – spojení pokrevním příbuzenstvím a/nebo souhlasem nadřazené autority</a:t>
            </a:r>
          </a:p>
          <a:p>
            <a:r>
              <a:rPr lang="cs-CZ" altLang="cs-CZ" smtClean="0"/>
              <a:t>Postmoderní – ti, co se tak vidí sami</a:t>
            </a:r>
          </a:p>
          <a:p>
            <a:r>
              <a:rPr lang="cs-CZ" altLang="cs-CZ" smtClean="0"/>
              <a:t>Etnická variabilita (dvougenerační rodina majority – fajta u Romů)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98027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Povaha současné západní rodiny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mtClean="0"/>
              <a:t>Seriální monogamie (rozvody)</a:t>
            </a:r>
          </a:p>
          <a:p>
            <a:r>
              <a:rPr lang="cs-CZ" altLang="cs-CZ" smtClean="0"/>
              <a:t>Málo dětí</a:t>
            </a:r>
          </a:p>
          <a:p>
            <a:r>
              <a:rPr lang="cs-CZ" altLang="cs-CZ" smtClean="0"/>
              <a:t>Rozhodující pouto je emocionální vazba mezi dospělými (nízká sociální kontrola)</a:t>
            </a:r>
          </a:p>
          <a:p>
            <a:r>
              <a:rPr lang="cs-CZ" altLang="cs-CZ" smtClean="0"/>
              <a:t>Jednotlivci sledují ideál seberealizace (uplatnění na trhu práce)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26913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Systémy hodnocení rodiny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Založené na hodnocení znaků dysfunkce (funkční, problémové, dysfunkční, afunkční)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dominantním aspektu (perfekcionistické, externě závislé, egocentrické, asociální)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hodnocení rizik a protektivních faktorů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5397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334</Words>
  <Application>Microsoft Office PowerPoint</Application>
  <PresentationFormat>Předvádění na obrazovce (4:3)</PresentationFormat>
  <Paragraphs>60</Paragraphs>
  <Slides>10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Sociální práce s rodinou 1</vt:lpstr>
      <vt:lpstr>Obsah kurzu</vt:lpstr>
      <vt:lpstr>Podmínky atestace</vt:lpstr>
      <vt:lpstr>Doporučená literatura</vt:lpstr>
      <vt:lpstr>Co je rodina?</vt:lpstr>
      <vt:lpstr>Snímek 6</vt:lpstr>
      <vt:lpstr>Definice rodiny</vt:lpstr>
      <vt:lpstr>Povaha současné západní rodiny</vt:lpstr>
      <vt:lpstr>Systémy hodnocení rodiny</vt:lpstr>
      <vt:lpstr>Rodina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1</dc:title>
  <dc:creator>pc</dc:creator>
  <cp:lastModifiedBy>Pazlarova</cp:lastModifiedBy>
  <cp:revision>7</cp:revision>
  <dcterms:created xsi:type="dcterms:W3CDTF">2014-08-28T08:18:16Z</dcterms:created>
  <dcterms:modified xsi:type="dcterms:W3CDTF">2016-02-16T15:36:34Z</dcterms:modified>
</cp:coreProperties>
</file>