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Závislost na alkoholu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Contingency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Technika užívaná u závislostí i jiných obtíží</a:t>
            </a:r>
          </a:p>
          <a:p>
            <a:r>
              <a:rPr lang="cs-CZ" dirty="0" smtClean="0"/>
              <a:t>Odměňování žádoucího chování – střízlivosti (jídlo, nocleh, předměty denní potřeby)</a:t>
            </a:r>
          </a:p>
          <a:p>
            <a:r>
              <a:rPr lang="cs-CZ" dirty="0" smtClean="0"/>
              <a:t>Opakovaná nabídka léčení</a:t>
            </a:r>
          </a:p>
          <a:p>
            <a:r>
              <a:rPr lang="cs-CZ" dirty="0" smtClean="0"/>
              <a:t>Aktivní předání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859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Nešpor K. </a:t>
            </a:r>
            <a:r>
              <a:rPr lang="cs-CZ" dirty="0" smtClean="0"/>
              <a:t>2006. </a:t>
            </a:r>
            <a:r>
              <a:rPr lang="cs-CZ" i="1" dirty="0" smtClean="0"/>
              <a:t>Zůstat </a:t>
            </a:r>
            <a:r>
              <a:rPr lang="cs-CZ" i="1" dirty="0"/>
              <a:t>střízlivý</a:t>
            </a:r>
            <a:r>
              <a:rPr lang="cs-CZ" dirty="0" smtClean="0"/>
              <a:t>. Brno: Host</a:t>
            </a:r>
          </a:p>
          <a:p>
            <a:r>
              <a:rPr lang="cs-CZ" dirty="0" smtClean="0"/>
              <a:t>Nešpor K. 2004. </a:t>
            </a:r>
            <a:r>
              <a:rPr lang="cs-CZ" i="1" dirty="0" smtClean="0"/>
              <a:t>Jak překonat problémy s alkoholem. </a:t>
            </a:r>
            <a:r>
              <a:rPr lang="cs-CZ" dirty="0" smtClean="0"/>
              <a:t>Praha: </a:t>
            </a:r>
            <a:r>
              <a:rPr lang="cs-CZ" dirty="0" err="1" smtClean="0"/>
              <a:t>Sportpropag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Další ke stažení </a:t>
            </a:r>
            <a:r>
              <a:rPr lang="cs-CZ" smtClean="0"/>
              <a:t>na drnespor.eu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79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se pozná, že je někdo závislý na alkoholu? Jak byste závislost na alkoholu definovali?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47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Dotazník závislosti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1. Cítili jste během posledních 12 měsíců silnou touhu nebo nutkání pít alkohol? </a:t>
            </a:r>
            <a:endParaRPr lang="cs-CZ" dirty="0" smtClean="0"/>
          </a:p>
          <a:p>
            <a:r>
              <a:rPr lang="cs-CZ" dirty="0"/>
              <a:t>2. Nedokázali jste se ve vztahu k alkoholu ovládat? (Pili jste i tehdy, když to bylo nevhodné, nebo jste vypili víc, než jste původně chtěli?) </a:t>
            </a:r>
            <a:endParaRPr lang="cs-CZ" dirty="0" smtClean="0"/>
          </a:p>
          <a:p>
            <a:r>
              <a:rPr lang="cs-CZ" dirty="0" smtClean="0"/>
              <a:t>3</a:t>
            </a:r>
            <a:r>
              <a:rPr lang="cs-CZ" dirty="0"/>
              <a:t>. Měli jste tělesné odvykací potíže po vysazení alkoholu (např. nejčastěji třes po ránu)? </a:t>
            </a:r>
            <a:endParaRPr lang="cs-CZ" dirty="0" smtClean="0"/>
          </a:p>
          <a:p>
            <a:r>
              <a:rPr lang="cs-CZ" dirty="0" smtClean="0"/>
              <a:t>4</a:t>
            </a:r>
            <a:r>
              <a:rPr lang="cs-CZ" dirty="0"/>
              <a:t>. Zvyšovali jste dávku alkoholu, abyste dosáhli účinku, původně vyvolaného nižší dávkou? </a:t>
            </a:r>
            <a:endParaRPr lang="cs-CZ" dirty="0" smtClean="0"/>
          </a:p>
          <a:p>
            <a:r>
              <a:rPr lang="cs-CZ" dirty="0" smtClean="0"/>
              <a:t>5</a:t>
            </a:r>
            <a:r>
              <a:rPr lang="cs-CZ" dirty="0"/>
              <a:t>. Zanedbávali jste dobré záliby kvůli alkoholu nebo jste potřebovali víc času k získání a k pití alkoholu nebo k zotavení se z účinku alkoholu? </a:t>
            </a:r>
            <a:endParaRPr lang="cs-CZ" dirty="0" smtClean="0"/>
          </a:p>
          <a:p>
            <a:r>
              <a:rPr lang="cs-CZ" dirty="0" smtClean="0"/>
              <a:t>6</a:t>
            </a:r>
            <a:r>
              <a:rPr lang="cs-CZ" dirty="0"/>
              <a:t>. Pokračovali jste v pití alkoholu přes škodlivé následky, o kterých jste věděli?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21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Možné odpovědi:  často – někdy – ne</a:t>
            </a:r>
          </a:p>
          <a:p>
            <a:r>
              <a:rPr lang="cs-CZ" dirty="0" smtClean="0"/>
              <a:t>Sčítají se odpovědi často + někdy</a:t>
            </a:r>
          </a:p>
          <a:p>
            <a:r>
              <a:rPr lang="cs-CZ" dirty="0" smtClean="0"/>
              <a:t>3-6 odpovědí </a:t>
            </a:r>
            <a:r>
              <a:rPr lang="cs-CZ" dirty="0" err="1" smtClean="0"/>
              <a:t>často+někdy</a:t>
            </a:r>
            <a:r>
              <a:rPr lang="cs-CZ" dirty="0" smtClean="0"/>
              <a:t> naznačují závislost na alkoholu</a:t>
            </a:r>
          </a:p>
          <a:p>
            <a:r>
              <a:rPr lang="cs-CZ" dirty="0" smtClean="0"/>
              <a:t>Klíčové pro určení je zhoršené sebeovládání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50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Problémy způsobené alkoholem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Tzv. „rizikové pití“</a:t>
            </a:r>
          </a:p>
          <a:p>
            <a:r>
              <a:rPr lang="cs-CZ" dirty="0" smtClean="0"/>
              <a:t>Širší pojem než jen závislost</a:t>
            </a:r>
          </a:p>
          <a:p>
            <a:r>
              <a:rPr lang="cs-CZ" dirty="0"/>
              <a:t>Ú</a:t>
            </a:r>
            <a:r>
              <a:rPr lang="cs-CZ" dirty="0" smtClean="0"/>
              <a:t>razy</a:t>
            </a:r>
          </a:p>
          <a:p>
            <a:r>
              <a:rPr lang="cs-CZ" dirty="0" smtClean="0"/>
              <a:t>Násilné jednání</a:t>
            </a:r>
          </a:p>
          <a:p>
            <a:r>
              <a:rPr lang="cs-CZ" dirty="0" smtClean="0"/>
              <a:t>Domácí násilí (2/3 případů pod vlivem alkoholu)</a:t>
            </a:r>
          </a:p>
          <a:p>
            <a:r>
              <a:rPr lang="cs-CZ" dirty="0" smtClean="0"/>
              <a:t>Symptomatické pití – řešení duševních chorob alkoholem</a:t>
            </a:r>
          </a:p>
          <a:p>
            <a:r>
              <a:rPr lang="cs-CZ" dirty="0" smtClean="0"/>
              <a:t>Problémy v rodině</a:t>
            </a:r>
          </a:p>
          <a:p>
            <a:r>
              <a:rPr lang="cs-CZ" dirty="0" smtClean="0"/>
              <a:t>Sociální problémy (práce, sociální sítě)</a:t>
            </a:r>
          </a:p>
          <a:p>
            <a:r>
              <a:rPr lang="cs-CZ" dirty="0" smtClean="0"/>
              <a:t>Zdraví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3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Krátká intervence </a:t>
            </a:r>
          </a:p>
          <a:p>
            <a:pPr marL="0" indent="0">
              <a:buNone/>
            </a:pPr>
            <a:r>
              <a:rPr lang="cs-CZ" dirty="0" smtClean="0"/>
              <a:t>Léčba</a:t>
            </a:r>
          </a:p>
          <a:p>
            <a:r>
              <a:rPr lang="cs-CZ" dirty="0" smtClean="0"/>
              <a:t>Léčba akutní intoxikace </a:t>
            </a:r>
          </a:p>
          <a:p>
            <a:r>
              <a:rPr lang="cs-CZ" dirty="0" smtClean="0"/>
              <a:t>Léčba v </a:t>
            </a:r>
            <a:r>
              <a:rPr lang="cs-CZ" dirty="0"/>
              <a:t>ambulantních </a:t>
            </a:r>
            <a:r>
              <a:rPr lang="cs-CZ" dirty="0" smtClean="0"/>
              <a:t>podmínkách</a:t>
            </a:r>
          </a:p>
          <a:p>
            <a:r>
              <a:rPr lang="cs-CZ" dirty="0"/>
              <a:t>Rezidenční léčba </a:t>
            </a:r>
            <a:endParaRPr lang="cs-CZ" dirty="0" smtClean="0"/>
          </a:p>
          <a:p>
            <a:r>
              <a:rPr lang="cs-CZ" dirty="0" smtClean="0"/>
              <a:t>Léčba deliria tremens</a:t>
            </a:r>
          </a:p>
          <a:p>
            <a:r>
              <a:rPr lang="cs-CZ" dirty="0" smtClean="0"/>
              <a:t>Léčba </a:t>
            </a:r>
            <a:r>
              <a:rPr lang="cs-CZ" dirty="0"/>
              <a:t>psychotické poruchy vyvolané </a:t>
            </a:r>
            <a:r>
              <a:rPr lang="cs-CZ" dirty="0" smtClean="0"/>
              <a:t>alkoholem</a:t>
            </a:r>
          </a:p>
          <a:p>
            <a:r>
              <a:rPr lang="cs-CZ" dirty="0" smtClean="0"/>
              <a:t>Farmakologická léčba (léky zhoršující snášenlivost alkoholu, léky mírnící bažení)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5818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Posilování motivace</a:t>
            </a:r>
          </a:p>
          <a:p>
            <a:r>
              <a:rPr lang="cs-CZ" dirty="0" smtClean="0"/>
              <a:t>Individuální, rodinná či partnerská terapie</a:t>
            </a:r>
          </a:p>
          <a:p>
            <a:r>
              <a:rPr lang="cs-CZ" dirty="0" smtClean="0"/>
              <a:t>Změny životního stylu</a:t>
            </a:r>
          </a:p>
          <a:p>
            <a:r>
              <a:rPr lang="cs-CZ" dirty="0" smtClean="0"/>
              <a:t>Anonymní alkoholici, socioterapeutické kluby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35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Krátká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Přístup doporučovaný WHO</a:t>
            </a:r>
          </a:p>
          <a:p>
            <a:pPr marL="0" indent="0">
              <a:buNone/>
            </a:pPr>
            <a:r>
              <a:rPr lang="cs-CZ" dirty="0" smtClean="0"/>
              <a:t>Mohou provádět i sociální pracovníci</a:t>
            </a:r>
          </a:p>
          <a:p>
            <a:r>
              <a:rPr lang="cs-CZ" dirty="0"/>
              <a:t>Posoudit stav a pacienta informovat o </a:t>
            </a:r>
            <a:r>
              <a:rPr lang="cs-CZ" dirty="0" smtClean="0"/>
              <a:t>výsledku</a:t>
            </a:r>
            <a:endParaRPr lang="cs-CZ" dirty="0"/>
          </a:p>
          <a:p>
            <a:r>
              <a:rPr lang="cs-CZ" dirty="0" smtClean="0"/>
              <a:t> Jasné </a:t>
            </a:r>
            <a:r>
              <a:rPr lang="cs-CZ" dirty="0"/>
              <a:t>doporučení od alkoholu abstinovat.</a:t>
            </a:r>
          </a:p>
          <a:p>
            <a:pPr lvl="0"/>
            <a:r>
              <a:rPr lang="cs-CZ" dirty="0"/>
              <a:t>Posilování motivace.</a:t>
            </a:r>
          </a:p>
          <a:p>
            <a:r>
              <a:rPr lang="cs-CZ" dirty="0"/>
              <a:t>Předání svépomocné </a:t>
            </a:r>
            <a:r>
              <a:rPr lang="cs-CZ" dirty="0" smtClean="0"/>
              <a:t>příručky.</a:t>
            </a:r>
          </a:p>
          <a:p>
            <a:r>
              <a:rPr lang="cs-CZ" dirty="0"/>
              <a:t>Spolupráce s rodinou a využívání jejího motivačního </a:t>
            </a:r>
            <a:r>
              <a:rPr lang="cs-CZ" dirty="0" smtClean="0"/>
              <a:t>potenciálu</a:t>
            </a:r>
          </a:p>
          <a:p>
            <a:r>
              <a:rPr lang="cs-CZ" dirty="0" err="1"/>
              <a:t>Sebemonitorování</a:t>
            </a:r>
            <a:r>
              <a:rPr lang="cs-CZ" dirty="0"/>
              <a:t>, tj. zaznamenává se, kdy se objevilo bažení či kdy došlo k recidivě. </a:t>
            </a:r>
            <a:r>
              <a:rPr lang="cs-CZ" dirty="0" smtClean="0"/>
              <a:t>Pacient </a:t>
            </a:r>
            <a:r>
              <a:rPr lang="cs-CZ" dirty="0"/>
              <a:t>se </a:t>
            </a:r>
            <a:r>
              <a:rPr lang="cs-CZ" dirty="0" smtClean="0"/>
              <a:t>učí </a:t>
            </a:r>
            <a:r>
              <a:rPr lang="cs-CZ" dirty="0"/>
              <a:t>rozpoznávat spouštěče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209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Kontroly a sledování. </a:t>
            </a:r>
            <a:endParaRPr lang="cs-CZ" dirty="0" smtClean="0"/>
          </a:p>
          <a:p>
            <a:pPr lvl="0"/>
            <a:r>
              <a:rPr lang="cs-CZ" dirty="0" smtClean="0"/>
              <a:t>Terapeutický kontrakt</a:t>
            </a:r>
            <a:r>
              <a:rPr lang="cs-CZ" dirty="0"/>
              <a:t> </a:t>
            </a:r>
            <a:r>
              <a:rPr lang="cs-CZ" dirty="0" smtClean="0"/>
              <a:t>– psychologický efekt</a:t>
            </a:r>
          </a:p>
          <a:p>
            <a:pPr lvl="0"/>
            <a:r>
              <a:rPr lang="cs-CZ" dirty="0" smtClean="0"/>
              <a:t>Doporučit </a:t>
            </a:r>
            <a:r>
              <a:rPr lang="cs-CZ" dirty="0"/>
              <a:t>účast ve svépomocné organizaci </a:t>
            </a:r>
            <a:endParaRPr lang="cs-CZ" dirty="0" smtClean="0"/>
          </a:p>
          <a:p>
            <a:pPr lvl="0"/>
            <a:r>
              <a:rPr lang="cs-CZ" dirty="0"/>
              <a:t>Doporučení týkající se životního stylu, volnočasových aktivit </a:t>
            </a:r>
            <a:r>
              <a:rPr lang="cs-CZ" dirty="0" smtClean="0"/>
              <a:t>atd. – nácvik relevantních </a:t>
            </a:r>
            <a:r>
              <a:rPr lang="cs-CZ" dirty="0" err="1" smtClean="0"/>
              <a:t>doveností</a:t>
            </a:r>
            <a:endParaRPr lang="cs-CZ" dirty="0" smtClean="0"/>
          </a:p>
          <a:p>
            <a:pPr lvl="0"/>
            <a:r>
              <a:rPr lang="cs-CZ" dirty="0" smtClean="0"/>
              <a:t>Aktivní předání odborníkovi na závislost – v případě potřeby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87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442</TotalTime>
  <Words>399</Words>
  <Application>Microsoft Office PowerPoint</Application>
  <PresentationFormat>Předvádění na obrazovce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Georgia</vt:lpstr>
      <vt:lpstr>Wingdings</vt:lpstr>
      <vt:lpstr>Wingdings 2</vt:lpstr>
      <vt:lpstr>Administrativní</vt:lpstr>
      <vt:lpstr>Rizikové skupiny LS 6</vt:lpstr>
      <vt:lpstr>Prezentace aplikace PowerPoint</vt:lpstr>
      <vt:lpstr>Dotazník závislosti</vt:lpstr>
      <vt:lpstr>Prezentace aplikace PowerPoint</vt:lpstr>
      <vt:lpstr>Problémy způsobené alkoholem</vt:lpstr>
      <vt:lpstr>Možnosti intervence</vt:lpstr>
      <vt:lpstr>Prezentace aplikace PowerPoint</vt:lpstr>
      <vt:lpstr>Krátká intervence</vt:lpstr>
      <vt:lpstr>Prezentace aplikace PowerPoint</vt:lpstr>
      <vt:lpstr>Contingency management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29</cp:revision>
  <dcterms:created xsi:type="dcterms:W3CDTF">2014-08-27T09:20:17Z</dcterms:created>
  <dcterms:modified xsi:type="dcterms:W3CDTF">2015-04-19T13:15:27Z</dcterms:modified>
</cp:coreProperties>
</file>