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71" r:id="rId11"/>
    <p:sldId id="272" r:id="rId12"/>
    <p:sldId id="273" r:id="rId13"/>
    <p:sldId id="274" r:id="rId14"/>
    <p:sldId id="275" r:id="rId15"/>
    <p:sldId id="270" r:id="rId16"/>
    <p:sldId id="276" r:id="rId17"/>
    <p:sldId id="277" r:id="rId18"/>
    <p:sldId id="278" r:id="rId19"/>
    <p:sldId id="279" r:id="rId20"/>
    <p:sldId id="264" r:id="rId21"/>
    <p:sldId id="266" r:id="rId22"/>
    <p:sldId id="265" r:id="rId23"/>
    <p:sldId id="267" r:id="rId24"/>
    <p:sldId id="268" r:id="rId2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21.3.2017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21.3.2017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21.3.2017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21.3.2017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21.3.2017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t>21.3.2017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21.3.2017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21.3.2017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21.3.2017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21.3.2017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t>21.3.2017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EDE0FBD-9363-4883-926B-34EAE56F5E86}" type="datetimeFigureOut">
              <a:rPr lang="cs-CZ" smtClean="0"/>
              <a:t>21.3.2017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Prostituce</a:t>
            </a:r>
          </a:p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ph.d.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Rizikové skupiny LS 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5577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Typologie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Ženy zacílené na vlastní prospěch</a:t>
            </a:r>
          </a:p>
          <a:p>
            <a:r>
              <a:rPr lang="cs-CZ" dirty="0" smtClean="0"/>
              <a:t>Ženy zajišťující finančně rodinu (či „</a:t>
            </a:r>
            <a:r>
              <a:rPr lang="cs-CZ" dirty="0" err="1" smtClean="0"/>
              <a:t>kvazirodinu</a:t>
            </a:r>
            <a:r>
              <a:rPr lang="cs-CZ" dirty="0" smtClean="0"/>
              <a:t>“)</a:t>
            </a:r>
          </a:p>
          <a:p>
            <a:r>
              <a:rPr lang="cs-CZ" dirty="0" smtClean="0"/>
              <a:t>Dlužnice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69037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54868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cs-CZ" dirty="0"/>
              <a:t>Ženy zacílené na vlastní prospěch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Zhruba 1/3, „dělají na sebe“, i když část výdělku odevzdávají</a:t>
            </a:r>
          </a:p>
          <a:p>
            <a:r>
              <a:rPr lang="cs-CZ" dirty="0" smtClean="0"/>
              <a:t>Peníze mají instrumentální charakter, slouží k osobním cílům – materiální zajištění do budoucna, studium </a:t>
            </a:r>
          </a:p>
          <a:p>
            <a:r>
              <a:rPr lang="cs-CZ" dirty="0" smtClean="0"/>
              <a:t>Ženy, které nemohou najít jinou práci – střední věk, nízká kvalifikace, vysoká regionální nezaměstnanost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6960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6512" y="782173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cs-CZ" dirty="0"/>
              <a:t>Ženy zajišťující finančně rodinu (či „</a:t>
            </a:r>
            <a:r>
              <a:rPr lang="cs-CZ" dirty="0" err="1"/>
              <a:t>kvazirodinu</a:t>
            </a:r>
            <a:r>
              <a:rPr lang="cs-CZ" dirty="0"/>
              <a:t>“)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Matky samoživitelky (35-40%) – v přímé péči nebo cizinky posílají peníze domů </a:t>
            </a:r>
          </a:p>
          <a:p>
            <a:r>
              <a:rPr lang="cs-CZ" dirty="0" smtClean="0"/>
              <a:t>Prostitutka jako živitelka širší rodiny je typická pro romské rodiny</a:t>
            </a:r>
          </a:p>
          <a:p>
            <a:r>
              <a:rPr lang="cs-CZ" dirty="0" smtClean="0"/>
              <a:t>Ženy </a:t>
            </a:r>
            <a:r>
              <a:rPr lang="cs-CZ" dirty="0" smtClean="0"/>
              <a:t>z </a:t>
            </a:r>
            <a:r>
              <a:rPr lang="cs-CZ" dirty="0" smtClean="0"/>
              <a:t>Afriky nebo </a:t>
            </a:r>
            <a:r>
              <a:rPr lang="cs-CZ" dirty="0"/>
              <a:t>Z</a:t>
            </a:r>
            <a:r>
              <a:rPr lang="cs-CZ" dirty="0" smtClean="0"/>
              <a:t>akavkazských republik – tlak na výdělek, odloučení od domova, chybějící zázemí = ohrožení</a:t>
            </a:r>
          </a:p>
          <a:p>
            <a:r>
              <a:rPr lang="cs-CZ" dirty="0" smtClean="0"/>
              <a:t>Dívky z dětských domovů zneužité „milenci“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59819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Dlužnice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Většinou splácí dluhy partnera, jen málo vlastní</a:t>
            </a:r>
          </a:p>
          <a:p>
            <a:r>
              <a:rPr lang="cs-CZ" dirty="0" smtClean="0"/>
              <a:t>Cesta k rychlému uhrazení dluhů</a:t>
            </a:r>
          </a:p>
          <a:p>
            <a:r>
              <a:rPr lang="cs-CZ" dirty="0" smtClean="0"/>
              <a:t>Cesta, jak se vyhnout splácení z oficiálních příjmů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63426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Rizikové faktory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Finanční tíseň – nenaplňování základních potřeb svých  </a:t>
            </a:r>
            <a:r>
              <a:rPr lang="cs-CZ" dirty="0" err="1" smtClean="0"/>
              <a:t>příp.dětí</a:t>
            </a:r>
            <a:endParaRPr lang="cs-CZ" dirty="0" smtClean="0"/>
          </a:p>
          <a:p>
            <a:r>
              <a:rPr lang="cs-CZ" dirty="0" smtClean="0"/>
              <a:t>Závislost – opomíjení rizik, tlak ze strany závislého partnera</a:t>
            </a:r>
          </a:p>
          <a:p>
            <a:r>
              <a:rPr lang="cs-CZ" dirty="0" smtClean="0"/>
              <a:t>Místo – rizika pouliční prostituce (útok na majetek, pohlavně přenosné choroby, sadistické chování)</a:t>
            </a:r>
          </a:p>
          <a:p>
            <a:r>
              <a:rPr lang="cs-CZ" dirty="0" smtClean="0"/>
              <a:t>Nízká atraktivita ženy – rizikovější chování pro zvýšení atraktivnosti</a:t>
            </a:r>
          </a:p>
          <a:p>
            <a:r>
              <a:rPr lang="cs-CZ" dirty="0" smtClean="0"/>
              <a:t>Obchodované ženy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26427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Mužská prostituce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nejčastěji homosexuální</a:t>
            </a:r>
          </a:p>
          <a:p>
            <a:r>
              <a:rPr lang="cs-CZ" dirty="0" smtClean="0"/>
              <a:t>heterosexuálních </a:t>
            </a:r>
            <a:r>
              <a:rPr lang="cs-CZ" dirty="0"/>
              <a:t>prostitutů je </a:t>
            </a:r>
            <a:r>
              <a:rPr lang="cs-CZ" dirty="0" smtClean="0"/>
              <a:t>minimum</a:t>
            </a:r>
          </a:p>
          <a:p>
            <a:r>
              <a:rPr lang="cs-CZ" dirty="0" smtClean="0"/>
              <a:t>Nejčastěji hoši 14-16 let</a:t>
            </a:r>
          </a:p>
          <a:p>
            <a:r>
              <a:rPr lang="cs-CZ" dirty="0" smtClean="0"/>
              <a:t>Po 20 roce už většinou nejsou žádáni</a:t>
            </a:r>
          </a:p>
          <a:p>
            <a:r>
              <a:rPr lang="cs-CZ" dirty="0" smtClean="0"/>
              <a:t>Velmi obtížná adaptace po skončení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09197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Cesta do „</a:t>
            </a:r>
            <a:r>
              <a:rPr lang="cs-CZ" dirty="0" err="1" smtClean="0"/>
              <a:t>sexbyznysu</a:t>
            </a:r>
            <a:r>
              <a:rPr lang="cs-CZ" dirty="0" smtClean="0"/>
              <a:t>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Finanční tíseň – asi 50% žen prostituuje, aby </a:t>
            </a:r>
            <a:r>
              <a:rPr lang="cs-CZ" dirty="0" smtClean="0"/>
              <a:t>pokrylo </a:t>
            </a:r>
            <a:r>
              <a:rPr lang="cs-CZ" dirty="0" smtClean="0"/>
              <a:t>svoje základní životní potřeby</a:t>
            </a:r>
          </a:p>
          <a:p>
            <a:r>
              <a:rPr lang="cs-CZ" dirty="0" smtClean="0"/>
              <a:t>Chudoba v zemi původu, nerovný přístup k ženám, velké sociální nerovnosti </a:t>
            </a:r>
          </a:p>
          <a:p>
            <a:r>
              <a:rPr lang="cs-CZ" dirty="0" smtClean="0"/>
              <a:t>Migrace do bohatší země za čelem podpory rodiny – zadlužení rodiny</a:t>
            </a:r>
          </a:p>
          <a:p>
            <a:r>
              <a:rPr lang="cs-CZ" dirty="0" smtClean="0"/>
              <a:t>Obchod s lidmi</a:t>
            </a:r>
          </a:p>
          <a:p>
            <a:r>
              <a:rPr lang="cs-CZ" dirty="0" smtClean="0"/>
              <a:t>Absentující či nefunkční rodina</a:t>
            </a:r>
          </a:p>
          <a:p>
            <a:r>
              <a:rPr lang="cs-CZ" dirty="0" smtClean="0"/>
              <a:t>Zneužívající rodina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92805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Odchod z prostituce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Spojený s obavami</a:t>
            </a:r>
          </a:p>
          <a:p>
            <a:r>
              <a:rPr lang="cs-CZ" dirty="0" smtClean="0"/>
              <a:t>Často souběh faktorů</a:t>
            </a:r>
          </a:p>
          <a:p>
            <a:pPr marL="0" indent="0">
              <a:buNone/>
            </a:pPr>
            <a:r>
              <a:rPr lang="cs-CZ" dirty="0" smtClean="0"/>
              <a:t>Duševní – znechucenost či nenávist k mužům</a:t>
            </a:r>
          </a:p>
          <a:p>
            <a:pPr marL="0" indent="0">
              <a:buNone/>
            </a:pPr>
            <a:r>
              <a:rPr lang="cs-CZ" dirty="0" smtClean="0"/>
              <a:t>Zdravotní – zkušenost s násilím, nemocí</a:t>
            </a:r>
          </a:p>
          <a:p>
            <a:pPr marL="0" indent="0">
              <a:buNone/>
            </a:pPr>
            <a:r>
              <a:rPr lang="cs-CZ" dirty="0" smtClean="0"/>
              <a:t>Ekonomické – menší výdělky, konkurence, věk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329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Obavy spojené s odchodem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Uživím se? – vysoké náklady</a:t>
            </a:r>
          </a:p>
          <a:p>
            <a:r>
              <a:rPr lang="cs-CZ" dirty="0" smtClean="0"/>
              <a:t>Začlením se? – sociální kontakty jen ve světě prostituce</a:t>
            </a:r>
          </a:p>
          <a:p>
            <a:r>
              <a:rPr lang="cs-CZ" dirty="0" smtClean="0"/>
              <a:t>Jak mám najít práci? – nízké sebevědomí</a:t>
            </a:r>
          </a:p>
          <a:p>
            <a:r>
              <a:rPr lang="cs-CZ" dirty="0" smtClean="0"/>
              <a:t>Co napsat do životopisu? – znalosti, zkušenosti x oficiální zaměstnání</a:t>
            </a:r>
          </a:p>
          <a:p>
            <a:r>
              <a:rPr lang="cs-CZ" dirty="0" smtClean="0"/>
              <a:t>Co říkat ostatním? – částečně pravdivý stále stejný příběh</a:t>
            </a:r>
          </a:p>
          <a:p>
            <a:r>
              <a:rPr lang="cs-CZ" dirty="0" smtClean="0"/>
              <a:t>Nepozná mě někdo? – změna image</a:t>
            </a:r>
          </a:p>
          <a:p>
            <a:r>
              <a:rPr lang="cs-CZ" dirty="0" smtClean="0"/>
              <a:t>Dokážu mít jen jednoho partnera?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13128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Exitové programy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Německo, Holandsko – podpora prostitutek s odchodem</a:t>
            </a:r>
          </a:p>
          <a:p>
            <a:r>
              <a:rPr lang="cs-CZ" dirty="0" smtClean="0"/>
              <a:t>Psychické zdraví</a:t>
            </a:r>
          </a:p>
          <a:p>
            <a:r>
              <a:rPr lang="cs-CZ" dirty="0" smtClean="0"/>
              <a:t>Zplnomocňování</a:t>
            </a:r>
          </a:p>
          <a:p>
            <a:r>
              <a:rPr lang="cs-CZ" dirty="0" smtClean="0"/>
              <a:t>Pomoc při hledání práce, rekvalifikace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040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Tři typy definic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Věcná</a:t>
            </a:r>
          </a:p>
          <a:p>
            <a:r>
              <a:rPr lang="cs-CZ" dirty="0" smtClean="0"/>
              <a:t>Morální</a:t>
            </a:r>
          </a:p>
          <a:p>
            <a:r>
              <a:rPr lang="cs-CZ" dirty="0" smtClean="0"/>
              <a:t>Zahrnující sociální rozměr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07710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Sexuální asistent pro osoby s postižením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Pomoc a doprovázení při naplňování jejich tělesných potřeb</a:t>
            </a:r>
          </a:p>
          <a:p>
            <a:r>
              <a:rPr lang="cs-CZ" dirty="0" smtClean="0"/>
              <a:t>Legální v </a:t>
            </a:r>
            <a:r>
              <a:rPr lang="cs-CZ" dirty="0"/>
              <a:t>N</a:t>
            </a:r>
            <a:r>
              <a:rPr lang="cs-CZ" dirty="0" smtClean="0"/>
              <a:t>ěmecku, Dánsku, Švýcarku, Nizozemí, Anglii, Finsko, </a:t>
            </a:r>
            <a:r>
              <a:rPr lang="cs-CZ" dirty="0"/>
              <a:t>B</a:t>
            </a:r>
            <a:r>
              <a:rPr lang="cs-CZ" dirty="0" smtClean="0"/>
              <a:t>elgie, Rakousko</a:t>
            </a:r>
          </a:p>
          <a:p>
            <a:r>
              <a:rPr lang="cs-CZ" dirty="0" smtClean="0"/>
              <a:t>Sexualita postižených dříve vnímána jako problém</a:t>
            </a:r>
          </a:p>
          <a:p>
            <a:r>
              <a:rPr lang="cs-CZ" dirty="0" smtClean="0"/>
              <a:t>I postižení touží po partnerství a intimitě, asistent pomáhá překonávat hendikep 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0178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Asistenti jsou školeni </a:t>
            </a:r>
          </a:p>
          <a:p>
            <a:r>
              <a:rPr lang="cs-CZ" dirty="0" smtClean="0"/>
              <a:t>Německo – rekvalifikační kurz 36 h</a:t>
            </a:r>
          </a:p>
          <a:p>
            <a:r>
              <a:rPr lang="cs-CZ" dirty="0" smtClean="0"/>
              <a:t>Švýcarsko – 3leté pomaturitní studium, služby hrazené zdravotní pojišťovnou (do 80Euro)</a:t>
            </a:r>
            <a:endParaRPr lang="cs-CZ" dirty="0"/>
          </a:p>
          <a:p>
            <a:r>
              <a:rPr lang="cs-CZ" dirty="0" smtClean="0"/>
              <a:t>Dánsko – ministerstvo sociálních věcí upravuje činnost asistentů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36036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Pasivní sexuální asistence – obstarání pornografických děl či erotických pomůcek</a:t>
            </a:r>
          </a:p>
          <a:p>
            <a:r>
              <a:rPr lang="cs-CZ" dirty="0"/>
              <a:t>Aktivní sexuální asistence – pomoc při masturbaci, pomoc pohybově postiženému páru, erotické </a:t>
            </a:r>
            <a:r>
              <a:rPr lang="cs-CZ" dirty="0" smtClean="0"/>
              <a:t>masáže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Služby poskytovány doma i v zařízeních </a:t>
            </a:r>
          </a:p>
          <a:p>
            <a:r>
              <a:rPr lang="cs-CZ" dirty="0" smtClean="0"/>
              <a:t>U  nás omezená nabídka pasivní asistence, nezmapováno, u příp. aktivní asistence riziko obvinění z kuplířství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45689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Jaký vnímáte rozdíl mezi prostitucí a sexuální asistencí?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12445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 zvídavé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Šídová, L., Poláková, J., Malinová, H. 2013. </a:t>
            </a:r>
            <a:r>
              <a:rPr lang="cs-CZ" i="1" dirty="0" smtClean="0"/>
              <a:t>Ze </a:t>
            </a:r>
            <a:r>
              <a:rPr lang="cs-CZ" i="1" dirty="0" err="1" smtClean="0"/>
              <a:t>sexbyznysu</a:t>
            </a:r>
            <a:r>
              <a:rPr lang="cs-CZ" i="1" dirty="0" smtClean="0"/>
              <a:t> na trh práce. </a:t>
            </a:r>
            <a:r>
              <a:rPr lang="cs-CZ" dirty="0" smtClean="0"/>
              <a:t>Praha: Rozkoš bez rizika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9169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Věcná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Poskytování sexuálních služeb (</a:t>
            </a:r>
            <a:r>
              <a:rPr lang="cs-CZ" dirty="0" err="1" smtClean="0"/>
              <a:t>vč.manuální</a:t>
            </a:r>
            <a:r>
              <a:rPr lang="cs-CZ" dirty="0" smtClean="0"/>
              <a:t> stimulace, orálního a análního sexu) za úplatu či jinou protislužbu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9589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Morální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Oddání se hanebnému životu, zaprodání se, propůjčení se hanebnému smilstvu…</a:t>
            </a:r>
          </a:p>
          <a:p>
            <a:r>
              <a:rPr lang="cs-CZ" dirty="0" smtClean="0"/>
              <a:t>Stigmatizace spojená s prostitucí je velmi silná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2991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Definice v sociální kontextu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Prostituce jako reakce na potřeby členů společnosti, v níž uznávané nebo tolerované formy sexuálního styku nepokrývají jejich potřeby.</a:t>
            </a:r>
          </a:p>
          <a:p>
            <a:r>
              <a:rPr lang="cs-CZ" dirty="0" smtClean="0"/>
              <a:t>Poptávka po sexuálních službách generuje nabídku.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5506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Pár slov o historii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„nejstarší řemeslo“</a:t>
            </a:r>
          </a:p>
          <a:p>
            <a:r>
              <a:rPr lang="cs-CZ" dirty="0" smtClean="0"/>
              <a:t>„reglementace“ prostituce – právní úprava definující dozor nad oficiální prostitucí (i nevěstinci) a postihující nelegální formy (</a:t>
            </a:r>
            <a:r>
              <a:rPr lang="cs-CZ" dirty="0" err="1" smtClean="0"/>
              <a:t>např.Paříž</a:t>
            </a:r>
            <a:r>
              <a:rPr lang="cs-CZ" dirty="0" smtClean="0"/>
              <a:t> 1786). </a:t>
            </a:r>
          </a:p>
          <a:p>
            <a:r>
              <a:rPr lang="cs-CZ" dirty="0" smtClean="0"/>
              <a:t>Legální a regulovaná prostituce do r.1922 i na území Čech.</a:t>
            </a:r>
          </a:p>
          <a:p>
            <a:r>
              <a:rPr lang="cs-CZ" dirty="0" smtClean="0"/>
              <a:t>Povolení k provozování prostituce</a:t>
            </a:r>
          </a:p>
          <a:p>
            <a:r>
              <a:rPr lang="cs-CZ" dirty="0" smtClean="0"/>
              <a:t>Zdravotní kontroly</a:t>
            </a:r>
          </a:p>
          <a:p>
            <a:r>
              <a:rPr lang="cs-CZ" dirty="0" smtClean="0"/>
              <a:t>Protože úprava nefungovala dobře (riziko zneužití), zákon byl zrušen a prostituce přestala být regulována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7358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Za komunistického režimu byla prostituce trestným činem.  Provozována především v hotelích, barech a soukromých bytech</a:t>
            </a:r>
          </a:p>
          <a:p>
            <a:r>
              <a:rPr lang="cs-CZ" dirty="0" smtClean="0"/>
              <a:t>Po roce 1989 přestala být trestná samotná prostituce, ale jen jevy s ní spojené jako např. kuplířství</a:t>
            </a:r>
          </a:p>
          <a:p>
            <a:r>
              <a:rPr lang="cs-CZ" dirty="0" smtClean="0"/>
              <a:t>Prostituce není v současnosti povolena ani zakázána</a:t>
            </a:r>
          </a:p>
          <a:p>
            <a:r>
              <a:rPr lang="cs-CZ" dirty="0" smtClean="0"/>
              <a:t>Snahy o právní regulaci nebyly úspěšné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3943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Formy prostituce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Venkovní (pouliční) – silnice, parky, parkoviště</a:t>
            </a:r>
          </a:p>
          <a:p>
            <a:r>
              <a:rPr lang="cs-CZ" dirty="0" smtClean="0"/>
              <a:t>Noční kluby (</a:t>
            </a:r>
            <a:r>
              <a:rPr lang="cs-CZ" dirty="0" err="1" smtClean="0"/>
              <a:t>sexkluby</a:t>
            </a:r>
            <a:r>
              <a:rPr lang="cs-CZ" dirty="0" smtClean="0"/>
              <a:t>) – různé velikostí (2-150 </a:t>
            </a:r>
            <a:r>
              <a:rPr lang="cs-CZ" dirty="0" err="1" smtClean="0"/>
              <a:t>prositutek</a:t>
            </a:r>
            <a:r>
              <a:rPr lang="cs-CZ" dirty="0" smtClean="0"/>
              <a:t>)</a:t>
            </a:r>
          </a:p>
          <a:p>
            <a:r>
              <a:rPr lang="cs-CZ" dirty="0" smtClean="0"/>
              <a:t>Hotely a bary</a:t>
            </a:r>
          </a:p>
          <a:p>
            <a:r>
              <a:rPr lang="cs-CZ" dirty="0" smtClean="0"/>
              <a:t>Priváty (zpravidla do 5 prostitutek) – flexibilní, mobilní</a:t>
            </a:r>
          </a:p>
          <a:p>
            <a:r>
              <a:rPr lang="cs-CZ" dirty="0" err="1" smtClean="0"/>
              <a:t>Escort</a:t>
            </a:r>
            <a:r>
              <a:rPr lang="cs-CZ" dirty="0" smtClean="0"/>
              <a:t> servis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9537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Ženská prostituce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90-95% nabídky</a:t>
            </a:r>
          </a:p>
          <a:p>
            <a:r>
              <a:rPr lang="cs-CZ" dirty="0" smtClean="0"/>
              <a:t>Průměrný věk 28-29 let</a:t>
            </a:r>
          </a:p>
          <a:p>
            <a:r>
              <a:rPr lang="cs-CZ" dirty="0" smtClean="0"/>
              <a:t>Časově limitováno</a:t>
            </a:r>
          </a:p>
        </p:txBody>
      </p:sp>
    </p:spTree>
    <p:extLst>
      <p:ext uri="{BB962C8B-B14F-4D97-AF65-F5344CB8AC3E}">
        <p14:creationId xmlns:p14="http://schemas.microsoft.com/office/powerpoint/2010/main" val="33024789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516</TotalTime>
  <Words>806</Words>
  <Application>Microsoft Office PowerPoint</Application>
  <PresentationFormat>Předvádění na obrazovce (4:3)</PresentationFormat>
  <Paragraphs>109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8" baseType="lpstr">
      <vt:lpstr>Georgia</vt:lpstr>
      <vt:lpstr>Wingdings</vt:lpstr>
      <vt:lpstr>Wingdings 2</vt:lpstr>
      <vt:lpstr>Administrativní</vt:lpstr>
      <vt:lpstr>Rizikové skupiny LS 5</vt:lpstr>
      <vt:lpstr>Tři typy definic</vt:lpstr>
      <vt:lpstr>Věcná </vt:lpstr>
      <vt:lpstr>Morální</vt:lpstr>
      <vt:lpstr>Definice v sociální kontextu</vt:lpstr>
      <vt:lpstr>Pár slov o historii</vt:lpstr>
      <vt:lpstr>Prezentace aplikace PowerPoint</vt:lpstr>
      <vt:lpstr>Formy prostituce</vt:lpstr>
      <vt:lpstr>Ženská prostituce </vt:lpstr>
      <vt:lpstr>Typologie </vt:lpstr>
      <vt:lpstr>Ženy zacílené na vlastní prospěch </vt:lpstr>
      <vt:lpstr>Ženy zajišťující finančně rodinu (či „kvazirodinu“) </vt:lpstr>
      <vt:lpstr>Dlužnice</vt:lpstr>
      <vt:lpstr>Rizikové faktory</vt:lpstr>
      <vt:lpstr>Mužská prostituce </vt:lpstr>
      <vt:lpstr>Cesta do „sexbyznysu“</vt:lpstr>
      <vt:lpstr>Odchod z prostituce</vt:lpstr>
      <vt:lpstr>Obavy spojené s odchodem</vt:lpstr>
      <vt:lpstr>Exitové programy</vt:lpstr>
      <vt:lpstr>Sexuální asistent pro osoby s postižením</vt:lpstr>
      <vt:lpstr>Prezentace aplikace PowerPoint</vt:lpstr>
      <vt:lpstr>Prezentace aplikace PowerPoint</vt:lpstr>
      <vt:lpstr>Prezentace aplikace PowerPoint</vt:lpstr>
      <vt:lpstr>Pro zvídavé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1</dc:title>
  <dc:creator>pc</dc:creator>
  <cp:lastModifiedBy>FFUK</cp:lastModifiedBy>
  <cp:revision>36</cp:revision>
  <dcterms:created xsi:type="dcterms:W3CDTF">2014-08-27T09:20:17Z</dcterms:created>
  <dcterms:modified xsi:type="dcterms:W3CDTF">2017-03-21T07:23:39Z</dcterms:modified>
</cp:coreProperties>
</file>