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E1B6-5953-4160-A345-AC5C9509BD5D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1C294D4-4002-49E5-8ED6-949442CE1C7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E1B6-5953-4160-A345-AC5C9509BD5D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294D4-4002-49E5-8ED6-949442CE1C7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1C294D4-4002-49E5-8ED6-949442CE1C7D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E1B6-5953-4160-A345-AC5C9509BD5D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E1B6-5953-4160-A345-AC5C9509BD5D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1C294D4-4002-49E5-8ED6-949442CE1C7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E1B6-5953-4160-A345-AC5C9509BD5D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1C294D4-4002-49E5-8ED6-949442CE1C7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E85E1B6-5953-4160-A345-AC5C9509BD5D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294D4-4002-49E5-8ED6-949442CE1C7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E1B6-5953-4160-A345-AC5C9509BD5D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1C294D4-4002-49E5-8ED6-949442CE1C7D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E1B6-5953-4160-A345-AC5C9509BD5D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1C294D4-4002-49E5-8ED6-949442CE1C7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E1B6-5953-4160-A345-AC5C9509BD5D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1C294D4-4002-49E5-8ED6-949442CE1C7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1C294D4-4002-49E5-8ED6-949442CE1C7D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E1B6-5953-4160-A345-AC5C9509BD5D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1C294D4-4002-49E5-8ED6-949442CE1C7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E85E1B6-5953-4160-A345-AC5C9509BD5D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E85E1B6-5953-4160-A345-AC5C9509BD5D}" type="datetimeFigureOut">
              <a:rPr lang="cs-CZ" smtClean="0"/>
              <a:t>16.12.2014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1C294D4-4002-49E5-8ED6-949442CE1C7D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</a:t>
            </a:r>
            <a:r>
              <a:rPr lang="cs-CZ" dirty="0" smtClean="0"/>
              <a:t> Hana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642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jsou nežádoucí vedlejší důsledky trestu?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9520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Nežádoucí </a:t>
            </a:r>
            <a:r>
              <a:rPr lang="cs-CZ" dirty="0"/>
              <a:t>vedlejší důsledky trestu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Riziko kriminální infekce</a:t>
            </a:r>
          </a:p>
          <a:p>
            <a:r>
              <a:rPr lang="cs-CZ" dirty="0" smtClean="0"/>
              <a:t>Efekt </a:t>
            </a:r>
            <a:r>
              <a:rPr lang="cs-CZ" dirty="0" err="1" smtClean="0"/>
              <a:t>prizonizace</a:t>
            </a:r>
            <a:endParaRPr lang="cs-CZ" dirty="0" smtClean="0"/>
          </a:p>
          <a:p>
            <a:r>
              <a:rPr lang="cs-CZ" dirty="0" smtClean="0"/>
              <a:t>Racionalizační mechanismy – pocit zatrpklosti, bezpráví</a:t>
            </a:r>
          </a:p>
          <a:p>
            <a:r>
              <a:rPr lang="cs-CZ" dirty="0" smtClean="0"/>
              <a:t>Omezení odpovědnosti za volbu</a:t>
            </a:r>
          </a:p>
          <a:p>
            <a:r>
              <a:rPr lang="cs-CZ" dirty="0" err="1" smtClean="0"/>
              <a:t>Podnětově</a:t>
            </a:r>
            <a:r>
              <a:rPr lang="cs-CZ" dirty="0" smtClean="0"/>
              <a:t> chudé prostředí</a:t>
            </a:r>
          </a:p>
          <a:p>
            <a:r>
              <a:rPr lang="cs-CZ" dirty="0" smtClean="0"/>
              <a:t>Zpřetrhání pozitivních sociálních vazeb mimo věznici</a:t>
            </a:r>
          </a:p>
          <a:p>
            <a:r>
              <a:rPr lang="cs-CZ" dirty="0" smtClean="0"/>
              <a:t>Devalvace osobnosti</a:t>
            </a:r>
          </a:p>
          <a:p>
            <a:r>
              <a:rPr lang="cs-CZ" dirty="0" smtClean="0"/>
              <a:t>Sociální stigmatizace</a:t>
            </a:r>
          </a:p>
          <a:p>
            <a:r>
              <a:rPr lang="cs-CZ" dirty="0" smtClean="0"/>
              <a:t>Riziko recidivy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146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Současná situace ve vězeňství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Přeplněnost věznic - 111-113% naplněnost = bezpečnostní riziko</a:t>
            </a:r>
          </a:p>
          <a:p>
            <a:r>
              <a:rPr lang="cs-CZ" dirty="0" smtClean="0"/>
              <a:t>Stabilizace personálu – nárůst počtu odsouzených, pokles počtu personálu, největší nárůst u odsouzených na 9 měs.-1 rok, dále 1-2, 2-5 let</a:t>
            </a:r>
          </a:p>
          <a:p>
            <a:r>
              <a:rPr lang="cs-CZ" dirty="0" smtClean="0"/>
              <a:t>Zacházení s vězni a programy – vězeňství jako sociální služba – nové pojetí, </a:t>
            </a:r>
            <a:r>
              <a:rPr lang="cs-CZ" dirty="0" err="1" smtClean="0"/>
              <a:t>individualizovanější</a:t>
            </a:r>
            <a:r>
              <a:rPr lang="cs-CZ" dirty="0" smtClean="0"/>
              <a:t> přístup, programy zacházení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3398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Programy zacházení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GREEP – práce s vinou, program pro pachatele trestných činů na dětech, 7 týdnů, povinný</a:t>
            </a:r>
          </a:p>
          <a:p>
            <a:r>
              <a:rPr lang="cs-CZ" dirty="0" smtClean="0"/>
              <a:t>GREEP2 – navazuje na GREEP, dlouhodobý, spolupráce se sexuology</a:t>
            </a:r>
          </a:p>
          <a:p>
            <a:r>
              <a:rPr lang="cs-CZ" dirty="0" smtClean="0"/>
              <a:t>TP 21 – snižování násilí mezi mladistvými pachateli, způsoby řešení konfliktů, přijímání zodpovědnosti</a:t>
            </a:r>
          </a:p>
          <a:p>
            <a:r>
              <a:rPr lang="cs-CZ" dirty="0" smtClean="0"/>
              <a:t>ZASTAV SE, ZAMYSLI SE, ZMĚŇ SE – pro recidivisty, majetková TČ</a:t>
            </a:r>
          </a:p>
          <a:p>
            <a:r>
              <a:rPr lang="cs-CZ" dirty="0" smtClean="0"/>
              <a:t>DOŽIVOTNĚ ODSOUZENÍ – snižování jejich nebezpečnosti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6173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Program pro pachatele dopravních nehod</a:t>
            </a:r>
          </a:p>
          <a:p>
            <a:r>
              <a:rPr lang="cs-CZ" dirty="0" smtClean="0"/>
              <a:t>Program pro pachatele násilí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Účinnost zacházení s vězni se poměřuje recidivou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3319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tresty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Trest nespojený s odnětím svobody v případech, kdy by jinak byl pachatel odsouzen k VTOS</a:t>
            </a:r>
          </a:p>
          <a:p>
            <a:r>
              <a:rPr lang="cs-CZ" dirty="0" smtClean="0"/>
              <a:t>Velká pozornost alternativním trestům na mezinárodní úrovni (OSN, Rada Evropy..)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1710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 alternativních trestů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Modifikace VTOS – částečná, víkendová detence (</a:t>
            </a:r>
            <a:r>
              <a:rPr lang="cs-CZ" dirty="0" err="1" smtClean="0"/>
              <a:t>např.Holandsko</a:t>
            </a:r>
            <a:r>
              <a:rPr lang="cs-CZ" dirty="0" smtClean="0"/>
              <a:t>, Německo)</a:t>
            </a:r>
          </a:p>
          <a:p>
            <a:r>
              <a:rPr lang="cs-CZ" dirty="0" smtClean="0"/>
              <a:t>Ustoupení od uloženého trestu – upuštění od potrestání , prohlášení obžalovaného apod.</a:t>
            </a:r>
          </a:p>
          <a:p>
            <a:r>
              <a:rPr lang="cs-CZ" dirty="0" smtClean="0"/>
              <a:t>Alternativy VTOS – peněžitý trest, výchovná opatření, probační programy, obecně prospěšné práce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8743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Tresty vykonávané ve společenství </a:t>
            </a:r>
            <a:br>
              <a:rPr lang="cs-CZ" dirty="0" smtClean="0"/>
            </a:br>
            <a:r>
              <a:rPr lang="cs-CZ" sz="2700" dirty="0" smtClean="0"/>
              <a:t>(</a:t>
            </a:r>
            <a:r>
              <a:rPr lang="cs-CZ" sz="2700" dirty="0" err="1" smtClean="0"/>
              <a:t>community</a:t>
            </a:r>
            <a:r>
              <a:rPr lang="cs-CZ" sz="2700" dirty="0" smtClean="0"/>
              <a:t> </a:t>
            </a:r>
            <a:r>
              <a:rPr lang="cs-CZ" sz="2700" dirty="0" err="1" smtClean="0"/>
              <a:t>sanctions</a:t>
            </a:r>
            <a:r>
              <a:rPr lang="cs-CZ" sz="2700" dirty="0" smtClean="0"/>
              <a:t>)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Omezení svobody pachatele (</a:t>
            </a:r>
            <a:r>
              <a:rPr lang="cs-CZ" dirty="0" err="1" smtClean="0"/>
              <a:t>el.monitorování</a:t>
            </a:r>
            <a:r>
              <a:rPr lang="cs-CZ" dirty="0" smtClean="0"/>
              <a:t>, kontrola, peněžitý trest)</a:t>
            </a:r>
          </a:p>
          <a:p>
            <a:r>
              <a:rPr lang="cs-CZ" dirty="0" err="1" smtClean="0"/>
              <a:t>Restorativní</a:t>
            </a:r>
            <a:r>
              <a:rPr lang="cs-CZ" dirty="0" smtClean="0"/>
              <a:t> justice – náhrada škody, kompenzace, léčebné programy, </a:t>
            </a:r>
            <a:r>
              <a:rPr lang="cs-CZ" dirty="0" err="1" smtClean="0"/>
              <a:t>oběcně</a:t>
            </a:r>
            <a:r>
              <a:rPr lang="cs-CZ" dirty="0" smtClean="0"/>
              <a:t> prospěšné práce…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83997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Obecně prospěšné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Jeden z hlavních alternativních trestů</a:t>
            </a:r>
          </a:p>
          <a:p>
            <a:r>
              <a:rPr lang="cs-CZ" dirty="0" smtClean="0"/>
              <a:t>Alternativa krátkodobých trestů</a:t>
            </a:r>
          </a:p>
          <a:p>
            <a:r>
              <a:rPr lang="cs-CZ" dirty="0" smtClean="0"/>
              <a:t>Poprvé ve Velké Británii 1972, nyní ve všech zemích EU</a:t>
            </a:r>
          </a:p>
          <a:p>
            <a:r>
              <a:rPr lang="cs-CZ" dirty="0" smtClean="0"/>
              <a:t>Někde součástí mediace/narovnání mezi obětí a pachatelem, jinde samostatně</a:t>
            </a:r>
          </a:p>
          <a:p>
            <a:r>
              <a:rPr lang="cs-CZ" dirty="0" smtClean="0"/>
              <a:t>Možno také jako alternativa nedobytného peněžitého trestu</a:t>
            </a:r>
          </a:p>
          <a:p>
            <a:r>
              <a:rPr lang="cs-CZ" dirty="0" smtClean="0"/>
              <a:t>Obvykle mezi 20-300h /rok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3303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by měly být obecně prospěšné práce?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1258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je </a:t>
            </a:r>
            <a:r>
              <a:rPr lang="cs-CZ" dirty="0" err="1" smtClean="0"/>
              <a:t>viktimologie</a:t>
            </a:r>
            <a:r>
              <a:rPr lang="cs-CZ" dirty="0" smtClean="0"/>
              <a:t>?</a:t>
            </a:r>
          </a:p>
          <a:p>
            <a:r>
              <a:rPr lang="cs-CZ" dirty="0" smtClean="0"/>
              <a:t>Rizikové faktory viktimizace</a:t>
            </a:r>
          </a:p>
          <a:p>
            <a:r>
              <a:rPr lang="cs-CZ" dirty="0" smtClean="0"/>
              <a:t>Definujte primární a sekundární viktimizaci</a:t>
            </a:r>
          </a:p>
          <a:p>
            <a:r>
              <a:rPr lang="cs-CZ" dirty="0" smtClean="0"/>
              <a:t>Jak je legislativně upravena pomoc obětem?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50946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Účelné, užitečné</a:t>
            </a:r>
          </a:p>
          <a:p>
            <a:r>
              <a:rPr lang="cs-CZ" dirty="0" smtClean="0"/>
              <a:t>Smysluplné</a:t>
            </a:r>
          </a:p>
          <a:p>
            <a:r>
              <a:rPr lang="cs-CZ" dirty="0" smtClean="0"/>
              <a:t>Rozvíjející osobnost pachatele</a:t>
            </a:r>
          </a:p>
          <a:p>
            <a:r>
              <a:rPr lang="cs-CZ" dirty="0" smtClean="0"/>
              <a:t>Neziskové </a:t>
            </a:r>
          </a:p>
          <a:p>
            <a:r>
              <a:rPr lang="cs-CZ" dirty="0" smtClean="0"/>
              <a:t>Bezpečné </a:t>
            </a:r>
          </a:p>
          <a:p>
            <a:r>
              <a:rPr lang="cs-CZ" dirty="0" smtClean="0"/>
              <a:t>Se souhlasem pachatele</a:t>
            </a:r>
          </a:p>
          <a:p>
            <a:endParaRPr lang="cs-CZ" dirty="0"/>
          </a:p>
          <a:p>
            <a:r>
              <a:rPr lang="cs-CZ" dirty="0" smtClean="0"/>
              <a:t>Zpravidla zajišťuje probační služba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6564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Pozitivní ovlivňování chování pachatele, převýchova</a:t>
            </a:r>
          </a:p>
          <a:p>
            <a:r>
              <a:rPr lang="cs-CZ" dirty="0" smtClean="0"/>
              <a:t>Vznik v pol. 19.stol. </a:t>
            </a:r>
            <a:r>
              <a:rPr lang="cs-CZ" dirty="0"/>
              <a:t>v</a:t>
            </a:r>
            <a:r>
              <a:rPr lang="cs-CZ" dirty="0" smtClean="0"/>
              <a:t> USA, pak Velká Británie, později Evropa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58567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Hmotněprávní </a:t>
            </a:r>
          </a:p>
          <a:p>
            <a:r>
              <a:rPr lang="cs-CZ" dirty="0" smtClean="0"/>
              <a:t>Alternativní tresty</a:t>
            </a:r>
          </a:p>
          <a:p>
            <a:r>
              <a:rPr lang="cs-CZ" dirty="0" smtClean="0"/>
              <a:t>Alternativy k potrestání</a:t>
            </a:r>
          </a:p>
          <a:p>
            <a:pPr marL="0" indent="0">
              <a:buNone/>
            </a:pPr>
            <a:r>
              <a:rPr lang="cs-CZ" dirty="0" smtClean="0"/>
              <a:t>Alternativy trestního práva procesního  tzv. odklony</a:t>
            </a:r>
          </a:p>
          <a:p>
            <a:r>
              <a:rPr lang="cs-CZ" dirty="0" smtClean="0"/>
              <a:t>Narovnání</a:t>
            </a:r>
          </a:p>
          <a:p>
            <a:r>
              <a:rPr lang="cs-CZ" dirty="0" smtClean="0"/>
              <a:t>Podmíněné zastavení trestního stíhání</a:t>
            </a:r>
          </a:p>
          <a:p>
            <a:r>
              <a:rPr lang="cs-CZ" dirty="0" smtClean="0"/>
              <a:t>Trestní příkaz</a:t>
            </a:r>
          </a:p>
          <a:p>
            <a:r>
              <a:rPr lang="cs-CZ" dirty="0" smtClean="0"/>
              <a:t>Odstoupení od trestního stíhání (u mladistvých)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61787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Obecně prospěšné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 1.1.1996 – nejprve jako alternativa TOS</a:t>
            </a:r>
          </a:p>
          <a:p>
            <a:r>
              <a:rPr lang="cs-CZ" dirty="0" smtClean="0"/>
              <a:t>Od 2002 alternativa jakéhokoliv trestu</a:t>
            </a:r>
          </a:p>
          <a:p>
            <a:r>
              <a:rPr lang="cs-CZ" dirty="0" smtClean="0"/>
              <a:t>Možnost výkonu v státních nebo veřejně prospěšných organizacích (vzdělání, věda, kultura, požární ochrana, ochrana životního prostředí a </a:t>
            </a:r>
            <a:r>
              <a:rPr lang="cs-CZ" dirty="0" err="1" smtClean="0"/>
              <a:t>zvířet</a:t>
            </a:r>
            <a:r>
              <a:rPr lang="cs-CZ" dirty="0" smtClean="0"/>
              <a:t>, humanitární, sociální a další činnosti)</a:t>
            </a:r>
          </a:p>
          <a:p>
            <a:r>
              <a:rPr lang="cs-CZ" dirty="0" smtClean="0"/>
              <a:t>Vždy nevýdělečné, konané ve volném čase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90696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vězení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Vč. možnosti el. sledování </a:t>
            </a:r>
          </a:p>
          <a:p>
            <a:r>
              <a:rPr lang="cs-CZ" dirty="0" smtClean="0"/>
              <a:t>Nejpřísnější alternativní sankce</a:t>
            </a:r>
          </a:p>
          <a:p>
            <a:r>
              <a:rPr lang="cs-CZ" dirty="0" smtClean="0"/>
              <a:t>Vliv na rodinu pachatele</a:t>
            </a:r>
          </a:p>
          <a:p>
            <a:r>
              <a:rPr lang="cs-CZ" dirty="0" smtClean="0"/>
              <a:t>Dohled zajišťován probačními úředníky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3742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Podmíněné odsouzení k TOS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Odložení výkonu trestu</a:t>
            </a:r>
          </a:p>
          <a:p>
            <a:r>
              <a:rPr lang="cs-CZ" dirty="0" smtClean="0"/>
              <a:t>Prosté</a:t>
            </a:r>
          </a:p>
          <a:p>
            <a:r>
              <a:rPr lang="cs-CZ" dirty="0" smtClean="0"/>
              <a:t>S dohledem probačního úředníka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90515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Mediace v trestních věcech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Součástí </a:t>
            </a:r>
            <a:r>
              <a:rPr lang="cs-CZ" dirty="0" err="1" smtClean="0"/>
              <a:t>restorativního</a:t>
            </a:r>
            <a:r>
              <a:rPr lang="cs-CZ" dirty="0" smtClean="0"/>
              <a:t> přístupu</a:t>
            </a:r>
          </a:p>
          <a:p>
            <a:r>
              <a:rPr lang="cs-CZ" dirty="0" smtClean="0"/>
              <a:t>Neprocesní řešení mimo standardní trestní řízení</a:t>
            </a:r>
          </a:p>
          <a:p>
            <a:r>
              <a:rPr lang="cs-CZ" dirty="0" smtClean="0"/>
              <a:t>Urovnání mezi obětí a pachatelem za pomoci mediátora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50570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Probační a mediační služba (PMS)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1994 – Sdružení pro rozvoj SP v trestní justici – KSP FF UK</a:t>
            </a:r>
          </a:p>
          <a:p>
            <a:r>
              <a:rPr lang="cs-CZ" dirty="0" smtClean="0"/>
              <a:t>Zákon č.257/2000 o probační a mediační službě</a:t>
            </a:r>
          </a:p>
          <a:p>
            <a:r>
              <a:rPr lang="cs-CZ" dirty="0" smtClean="0"/>
              <a:t>40 středisek po celé ČR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49766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PMS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Vykonávání dohledu nad obviněnými, obžalovanými a odsouzenými</a:t>
            </a:r>
          </a:p>
          <a:p>
            <a:r>
              <a:rPr lang="cs-CZ" dirty="0" smtClean="0"/>
              <a:t>Kontrola VT nespojených s odnětím svobody</a:t>
            </a:r>
          </a:p>
          <a:p>
            <a:r>
              <a:rPr lang="cs-CZ" dirty="0" smtClean="0"/>
              <a:t>Sledování chování odsouzeného po podmíněném propuštění</a:t>
            </a:r>
          </a:p>
          <a:p>
            <a:r>
              <a:rPr lang="cs-CZ" dirty="0" smtClean="0"/>
              <a:t>Individuální pomoc obviněnému</a:t>
            </a:r>
          </a:p>
          <a:p>
            <a:r>
              <a:rPr lang="cs-CZ" dirty="0" smtClean="0"/>
              <a:t>Mimosoudní zprostředkování řešení mezi pachatelem a obětí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3384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dnes čeká?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Trest a trestání</a:t>
            </a:r>
          </a:p>
          <a:p>
            <a:r>
              <a:rPr lang="cs-CZ" dirty="0" smtClean="0"/>
              <a:t>Vězeňství</a:t>
            </a:r>
          </a:p>
          <a:p>
            <a:r>
              <a:rPr lang="cs-CZ" dirty="0" smtClean="0"/>
              <a:t>Alternativní tresty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5475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kontrola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Formální</a:t>
            </a:r>
          </a:p>
          <a:p>
            <a:r>
              <a:rPr lang="cs-CZ" dirty="0" smtClean="0"/>
              <a:t>Neformální</a:t>
            </a:r>
          </a:p>
          <a:p>
            <a:endParaRPr lang="cs-CZ" dirty="0" smtClean="0"/>
          </a:p>
          <a:p>
            <a:r>
              <a:rPr lang="cs-CZ" dirty="0" smtClean="0"/>
              <a:t>Sociální kontrola kriminality – udržená kriminality v přijatelných mezích nebo její omezování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309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kontroly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Represivní </a:t>
            </a:r>
          </a:p>
          <a:p>
            <a:r>
              <a:rPr lang="cs-CZ" dirty="0" smtClean="0"/>
              <a:t>Preventivní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8957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 a 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Způsoby reakce na porušování norem a hodnot </a:t>
            </a:r>
          </a:p>
          <a:p>
            <a:r>
              <a:rPr lang="cs-CZ" dirty="0" smtClean="0"/>
              <a:t>Systém sankcí</a:t>
            </a:r>
          </a:p>
          <a:p>
            <a:r>
              <a:rPr lang="cs-CZ" dirty="0" smtClean="0"/>
              <a:t>Trest – prostředek státního donucení, který se mění spolu se společností, historicky, kulturně, společensky podmíněný</a:t>
            </a:r>
          </a:p>
          <a:p>
            <a:r>
              <a:rPr lang="cs-CZ" dirty="0" smtClean="0"/>
              <a:t>Moderní vězeňství se řídí řadou mezinárodních úmluv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596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v českém vězeňství po roce 1989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Významné legislativní změny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Depolitizace</a:t>
            </a:r>
          </a:p>
          <a:p>
            <a:r>
              <a:rPr lang="cs-CZ" dirty="0" smtClean="0"/>
              <a:t>Demilitarizace </a:t>
            </a:r>
          </a:p>
          <a:p>
            <a:r>
              <a:rPr lang="cs-CZ" dirty="0" smtClean="0"/>
              <a:t>Decentralizace </a:t>
            </a:r>
          </a:p>
          <a:p>
            <a:r>
              <a:rPr lang="cs-CZ" dirty="0" smtClean="0"/>
              <a:t>Humanizace </a:t>
            </a:r>
          </a:p>
          <a:p>
            <a:r>
              <a:rPr lang="cs-CZ" dirty="0" smtClean="0"/>
              <a:t>Odborná příprava personálu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5818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Humanizace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Garance základních práv a svobod</a:t>
            </a:r>
          </a:p>
          <a:p>
            <a:r>
              <a:rPr lang="cs-CZ" dirty="0" smtClean="0"/>
              <a:t>Omezení práv výhradně podle zákona</a:t>
            </a:r>
          </a:p>
          <a:p>
            <a:r>
              <a:rPr lang="cs-CZ" dirty="0" smtClean="0"/>
              <a:t>Neponižování důstojnosti</a:t>
            </a:r>
          </a:p>
          <a:p>
            <a:r>
              <a:rPr lang="cs-CZ" dirty="0" smtClean="0"/>
              <a:t>Zabezpečení vhodných podmínek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2109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Okruhy systémových změn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Modernizace vězeňských zařízení</a:t>
            </a:r>
          </a:p>
          <a:p>
            <a:r>
              <a:rPr lang="cs-CZ" dirty="0" smtClean="0"/>
              <a:t>Systém zacházení s vězni – důraz na změnu chování pachatele</a:t>
            </a:r>
          </a:p>
          <a:p>
            <a:r>
              <a:rPr lang="cs-CZ" dirty="0" smtClean="0"/>
              <a:t>Profesionální zkvalitnění personálu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62233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77</TotalTime>
  <Words>731</Words>
  <Application>Microsoft Office PowerPoint</Application>
  <PresentationFormat>Předvádění na obrazovce (4:3)</PresentationFormat>
  <Paragraphs>133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Administrativní</vt:lpstr>
      <vt:lpstr>Rizikové skupiny 8</vt:lpstr>
      <vt:lpstr>Opakování </vt:lpstr>
      <vt:lpstr>Co nás dnes čeká?</vt:lpstr>
      <vt:lpstr>Sociální kontrola</vt:lpstr>
      <vt:lpstr>Strategie kontroly kriminality</vt:lpstr>
      <vt:lpstr>Trest a trestání</vt:lpstr>
      <vt:lpstr>Změny v českém vězeňství po roce 1989</vt:lpstr>
      <vt:lpstr>Humanizace </vt:lpstr>
      <vt:lpstr>Okruhy systémových změn</vt:lpstr>
      <vt:lpstr>Prezentace aplikace PowerPoint</vt:lpstr>
      <vt:lpstr>Nežádoucí vedlejší důsledky trestu</vt:lpstr>
      <vt:lpstr>Současná situace ve vězeňství</vt:lpstr>
      <vt:lpstr>Programy zacházení</vt:lpstr>
      <vt:lpstr>Prezentace aplikace PowerPoint</vt:lpstr>
      <vt:lpstr>Alternativní tresty</vt:lpstr>
      <vt:lpstr>Kategorie alternativních trestů</vt:lpstr>
      <vt:lpstr>Tresty vykonávané ve společenství  (community sanctions)</vt:lpstr>
      <vt:lpstr>Obecně prospěšné práce</vt:lpstr>
      <vt:lpstr>Prezentace aplikace PowerPoint</vt:lpstr>
      <vt:lpstr>Prezentace aplikace PowerPoint</vt:lpstr>
      <vt:lpstr>Probace</vt:lpstr>
      <vt:lpstr>Alternativy v ČR</vt:lpstr>
      <vt:lpstr>Obecně prospěšné práce</vt:lpstr>
      <vt:lpstr>Domácí vězení</vt:lpstr>
      <vt:lpstr>Podmíněné odsouzení k TOS</vt:lpstr>
      <vt:lpstr>Mediace v trestních věcech</vt:lpstr>
      <vt:lpstr>Probační a mediační služba (PMS)</vt:lpstr>
      <vt:lpstr>Úkoly PMS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8</dc:title>
  <dc:creator>pc</dc:creator>
  <cp:lastModifiedBy>pc</cp:lastModifiedBy>
  <cp:revision>9</cp:revision>
  <dcterms:created xsi:type="dcterms:W3CDTF">2014-12-16T11:41:39Z</dcterms:created>
  <dcterms:modified xsi:type="dcterms:W3CDTF">2014-12-16T12:59:37Z</dcterms:modified>
</cp:coreProperties>
</file>