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3" r:id="rId15"/>
    <p:sldId id="270" r:id="rId16"/>
    <p:sldId id="275" r:id="rId17"/>
    <p:sldId id="271" r:id="rId18"/>
    <p:sldId id="274" r:id="rId19"/>
    <p:sldId id="272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B9C5105-FB86-4F8C-826E-6F7B58B4D81F}" type="datetimeFigureOut">
              <a:rPr lang="cs-CZ" smtClean="0"/>
              <a:pPr/>
              <a:t>14.11.2017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671921-22DD-4E2A-B549-7093702BA0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6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68522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Prameny informací o registrované kriminalitě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Policejní statistiky</a:t>
            </a:r>
          </a:p>
          <a:p>
            <a:r>
              <a:rPr lang="cs-CZ" dirty="0" smtClean="0"/>
              <a:t>Statistiky státních zastupitelství</a:t>
            </a:r>
          </a:p>
          <a:p>
            <a:r>
              <a:rPr lang="cs-CZ" dirty="0" smtClean="0"/>
              <a:t>Soudní statistiky</a:t>
            </a:r>
          </a:p>
          <a:p>
            <a:pPr marL="0" indent="0">
              <a:buNone/>
            </a:pPr>
            <a:r>
              <a:rPr lang="cs-CZ" dirty="0" smtClean="0"/>
              <a:t>Doplňkové zdroje</a:t>
            </a:r>
          </a:p>
          <a:p>
            <a:r>
              <a:rPr lang="cs-CZ" dirty="0" smtClean="0"/>
              <a:t>PMS</a:t>
            </a:r>
          </a:p>
          <a:p>
            <a:r>
              <a:rPr lang="cs-CZ" dirty="0" smtClean="0"/>
              <a:t>Vězeňská služba</a:t>
            </a:r>
          </a:p>
          <a:p>
            <a:r>
              <a:rPr lang="cs-CZ" dirty="0" smtClean="0"/>
              <a:t>ČSÚ atd.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73445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 informací o latentní kriminalitě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Výzkumy obětí – </a:t>
            </a:r>
            <a:r>
              <a:rPr lang="cs-CZ" dirty="0" err="1" smtClean="0"/>
              <a:t>self</a:t>
            </a:r>
            <a:r>
              <a:rPr lang="cs-CZ" dirty="0" smtClean="0"/>
              <a:t>-report metoda</a:t>
            </a:r>
          </a:p>
          <a:p>
            <a:r>
              <a:rPr lang="cs-CZ" dirty="0" smtClean="0"/>
              <a:t>Výzkumy pachatelů  - osoby ve VT, mládež ve školách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88041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kriminality v ČR po roce 1990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Prudký nárůst do roku 1993 – přechod ke svobodné společnosti, otevření hranic, rozvoj tržní ekonomiky, pokřivené hodnoty, demografické vlivy (silné ročníky)</a:t>
            </a:r>
          </a:p>
          <a:p>
            <a:r>
              <a:rPr lang="cs-CZ" dirty="0" smtClean="0"/>
              <a:t>Pokles objasněnosti – destabilizace orgánů činných v trestním řízení, nízká ochota občanů oznamovat TČ, nestabilita právního řádu, omezené kapacity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69947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Stabilizace po roce 1994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Stabilizace celé společnosti</a:t>
            </a:r>
          </a:p>
          <a:p>
            <a:r>
              <a:rPr lang="cs-CZ" dirty="0" smtClean="0"/>
              <a:t>Zlepšování vztahu obyvatel k orgánům činným v trestním řízení</a:t>
            </a:r>
          </a:p>
          <a:p>
            <a:r>
              <a:rPr lang="cs-CZ" dirty="0" smtClean="0"/>
              <a:t>Klesá násilná kriminality </a:t>
            </a:r>
          </a:p>
          <a:p>
            <a:r>
              <a:rPr lang="cs-CZ" dirty="0" smtClean="0"/>
              <a:t>Klesá majetková kriminalita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41289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druh kriminality má nejvyšší zastoupení?</a:t>
            </a:r>
          </a:p>
          <a:p>
            <a:r>
              <a:rPr lang="cs-CZ" dirty="0" smtClean="0"/>
              <a:t>Kolik procent tvoří vraždy? 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kriminality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Majetková kriminalita (zejména krádeže) – 65%</a:t>
            </a:r>
          </a:p>
          <a:p>
            <a:r>
              <a:rPr lang="cs-CZ" dirty="0" smtClean="0"/>
              <a:t>Hospodářská kriminalita – 9,1% (nejčastěji podvody)</a:t>
            </a:r>
          </a:p>
          <a:p>
            <a:r>
              <a:rPr lang="cs-CZ" dirty="0" smtClean="0"/>
              <a:t>Násilná kriminalita – 5,8% (z toho 1% vraždy a zabití)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04840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Kdo nejčastěji páchá trestnou činnost? 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Pachatelé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Výrazně méně ženy – 13% stíhaných osob (2010), mírný nárůst v čase</a:t>
            </a:r>
          </a:p>
          <a:p>
            <a:r>
              <a:rPr lang="cs-CZ" dirty="0" smtClean="0"/>
              <a:t>Pachatelé ve věku 24-40 let – 47%</a:t>
            </a:r>
          </a:p>
          <a:p>
            <a:r>
              <a:rPr lang="cs-CZ" dirty="0" smtClean="0"/>
              <a:t>Klesá počet pachatelů po 30 let – 58% v 1998, 44% v 2010</a:t>
            </a:r>
          </a:p>
          <a:p>
            <a:r>
              <a:rPr lang="cs-CZ" dirty="0" smtClean="0"/>
              <a:t>Trestná činnost mladistvých setrvale klesá – 17% v 1991, 4,5% v 2010</a:t>
            </a:r>
          </a:p>
          <a:p>
            <a:r>
              <a:rPr lang="cs-CZ" dirty="0" smtClean="0"/>
              <a:t>Podobně u dětí pod 15 – 1,3% v 2010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02452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Kde je nejvyšší a nejnižší kriminalita?</a:t>
            </a:r>
          </a:p>
          <a:p>
            <a:r>
              <a:rPr lang="cs-CZ" dirty="0" smtClean="0"/>
              <a:t>Jaké je zastoupení cizinců </a:t>
            </a:r>
            <a:r>
              <a:rPr lang="cs-CZ" smtClean="0"/>
              <a:t>mezi pachateli?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Revidivisté</a:t>
            </a:r>
            <a:r>
              <a:rPr lang="cs-CZ" dirty="0" smtClean="0"/>
              <a:t> – 48% pachatelů</a:t>
            </a:r>
          </a:p>
          <a:p>
            <a:r>
              <a:rPr lang="cs-CZ" dirty="0" smtClean="0"/>
              <a:t>Cizinci – dlouhodobě 5-6%</a:t>
            </a:r>
          </a:p>
          <a:p>
            <a:r>
              <a:rPr lang="cs-CZ" dirty="0" smtClean="0"/>
              <a:t>Kriminalitou nejvíce zatížená je Praha, nadprůměrně Ústecký, Moravskoslezský, Středočeský a Liberecký kraj</a:t>
            </a:r>
          </a:p>
          <a:p>
            <a:r>
              <a:rPr lang="cs-CZ" dirty="0" smtClean="0"/>
              <a:t>Nejméně trestných </a:t>
            </a:r>
            <a:r>
              <a:rPr lang="cs-CZ" smtClean="0"/>
              <a:t>činů ve </a:t>
            </a:r>
            <a:r>
              <a:rPr lang="cs-CZ" dirty="0" smtClean="0"/>
              <a:t>Zlínském kraji a na Vysočině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9541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Jaká jsou tři hlavní období vývoje kriminologie?</a:t>
            </a:r>
          </a:p>
          <a:p>
            <a:r>
              <a:rPr lang="cs-CZ" dirty="0" smtClean="0"/>
              <a:t>Jmenujte některé kriminologické teorie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7188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Klasická škola 18.st.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Vychází z předpokladu, že člověk je svobodná rozumná bytost, ovládaná svojí vůlí =</a:t>
            </a:r>
          </a:p>
          <a:p>
            <a:r>
              <a:rPr lang="cs-CZ" dirty="0" smtClean="0"/>
              <a:t>Zločin se nesmí vyplácet a pokud se nevyplácí člověk se racionálně rozhodne chovat se konformně a neporušovat zákony</a:t>
            </a:r>
          </a:p>
          <a:p>
            <a:r>
              <a:rPr lang="cs-CZ" dirty="0" smtClean="0"/>
              <a:t>Trestní politika má chránit právní stát a občany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4134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Pozitivistická škola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Nesdílí okouzlení rozumem, připouští vlivy mimo kontrolu jedince (fyzické, psychické, sociální)</a:t>
            </a:r>
          </a:p>
          <a:p>
            <a:r>
              <a:rPr lang="cs-CZ" dirty="0" smtClean="0"/>
              <a:t>Zaměřuje se na zkoumání pachatele a jeho nebezpečnost</a:t>
            </a:r>
          </a:p>
          <a:p>
            <a:r>
              <a:rPr lang="cs-CZ" dirty="0" smtClean="0"/>
              <a:t>Cílem je změnit pachatele a jeho nebezpečné chování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7584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Rozšiřuje oblast zájmu – sociální kontrola kriminality, instituce trestní justice, oběť, vztah pachatel-oběť, prevence…s využitím vědeckých metod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7300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kriminologie ke kriminalitě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r>
              <a:rPr lang="cs-CZ" dirty="0" err="1" smtClean="0">
                <a:sym typeface="Wingdings" panose="05000000000000000000" pitchFamily="2" charset="2"/>
              </a:rPr>
              <a:t>Viktimologie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7416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Rozsah – počet činů (neodráží demografické vlivy)</a:t>
            </a:r>
          </a:p>
          <a:p>
            <a:r>
              <a:rPr lang="cs-CZ" dirty="0" smtClean="0"/>
              <a:t>Intenzita – počet činů na obyvatele </a:t>
            </a:r>
          </a:p>
          <a:p>
            <a:r>
              <a:rPr lang="cs-CZ" dirty="0" smtClean="0"/>
              <a:t>Struktura – různá hlediska (věk, pohlaví, recidiva…)</a:t>
            </a:r>
          </a:p>
          <a:p>
            <a:r>
              <a:rPr lang="cs-CZ" dirty="0" smtClean="0"/>
              <a:t>Dynamika – změny v průběhu času</a:t>
            </a:r>
          </a:p>
          <a:p>
            <a:r>
              <a:rPr lang="cs-CZ" dirty="0" smtClean="0"/>
              <a:t>Prognózy – velmi obtížné, mnoho vlivů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2322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Latentní (skrytá)</a:t>
            </a:r>
          </a:p>
          <a:p>
            <a:r>
              <a:rPr lang="cs-CZ" dirty="0" smtClean="0"/>
              <a:t>Registrovaná </a:t>
            </a:r>
          </a:p>
          <a:p>
            <a:endParaRPr lang="cs-CZ" dirty="0"/>
          </a:p>
          <a:p>
            <a:r>
              <a:rPr lang="cs-CZ" dirty="0" smtClean="0"/>
              <a:t>Latentní vždy vyšší než registrovaná</a:t>
            </a:r>
          </a:p>
          <a:p>
            <a:r>
              <a:rPr lang="cs-CZ" dirty="0" smtClean="0"/>
              <a:t>Míra latence se liší </a:t>
            </a:r>
          </a:p>
          <a:p>
            <a:r>
              <a:rPr lang="cs-CZ" dirty="0" smtClean="0"/>
              <a:t>Vyšší u méně závažných majetkových činů (drobné krádeže)</a:t>
            </a:r>
          </a:p>
          <a:p>
            <a:r>
              <a:rPr lang="cs-CZ" dirty="0" smtClean="0"/>
              <a:t>Vysoká latence u bagatelní kriminality dětí a mládeže</a:t>
            </a:r>
          </a:p>
          <a:p>
            <a:r>
              <a:rPr lang="cs-CZ" dirty="0" smtClean="0"/>
              <a:t>Závažnější trestné činy jsou oznamovány častěji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3021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Objasněnost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Počet registrovaných trestných činů, u kterých byl pachatel odhalen</a:t>
            </a:r>
          </a:p>
          <a:p>
            <a:r>
              <a:rPr lang="cs-CZ" dirty="0" smtClean="0"/>
              <a:t>Objasněnost vyšší u závažných trestných činů (např. 2006-2010 celková míra objasněnosti 37-40%, u vražd 86-92%)</a:t>
            </a:r>
          </a:p>
          <a:p>
            <a:r>
              <a:rPr lang="cs-CZ" dirty="0" smtClean="0"/>
              <a:t>Objasněnost ovlivňuje důvěra obyvatelstva – důvěra v Policii a soudy stoupá (2011 kolem 50%)</a:t>
            </a:r>
          </a:p>
          <a:p>
            <a:r>
              <a:rPr lang="cs-CZ" dirty="0" smtClean="0"/>
              <a:t>Vliv společenské soudržnosti v komunitách  a </a:t>
            </a:r>
            <a:r>
              <a:rPr lang="cs-CZ" dirty="0" err="1" smtClean="0"/>
              <a:t>socio</a:t>
            </a:r>
            <a:r>
              <a:rPr lang="cs-CZ" dirty="0" smtClean="0"/>
              <a:t>-ekonomické znevýhodnění dané komunity.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93328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63</TotalTime>
  <Words>552</Words>
  <Application>Microsoft Office PowerPoint</Application>
  <PresentationFormat>Předvádění na obrazovce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Administrativní</vt:lpstr>
      <vt:lpstr>Rizikové skupiny 6</vt:lpstr>
      <vt:lpstr>Opakování</vt:lpstr>
      <vt:lpstr>Klasická škola 18.st.</vt:lpstr>
      <vt:lpstr>Pozitivistická škola</vt:lpstr>
      <vt:lpstr>Moderní kriminologie</vt:lpstr>
      <vt:lpstr>Co nás dnes čeká?</vt:lpstr>
      <vt:lpstr>Kriminalita</vt:lpstr>
      <vt:lpstr>Kriminalita</vt:lpstr>
      <vt:lpstr>Objasněnost</vt:lpstr>
      <vt:lpstr>Prameny informací o registrované kriminalitě</vt:lpstr>
      <vt:lpstr>Prameny informací o latentní kriminalitě</vt:lpstr>
      <vt:lpstr>Vývoj kriminality v ČR po roce 1990</vt:lpstr>
      <vt:lpstr>Stabilizace po roce 1994</vt:lpstr>
      <vt:lpstr>Snímek 14</vt:lpstr>
      <vt:lpstr>Struktura kriminality</vt:lpstr>
      <vt:lpstr>Snímek 16</vt:lpstr>
      <vt:lpstr>Pachatelé</vt:lpstr>
      <vt:lpstr>Snímek 18</vt:lpstr>
      <vt:lpstr>Snímek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6</dc:title>
  <dc:creator>pc</dc:creator>
  <cp:lastModifiedBy>Hana Pazlarova</cp:lastModifiedBy>
  <cp:revision>11</cp:revision>
  <dcterms:created xsi:type="dcterms:W3CDTF">2014-11-23T15:46:52Z</dcterms:created>
  <dcterms:modified xsi:type="dcterms:W3CDTF">2017-11-14T07:25:05Z</dcterms:modified>
</cp:coreProperties>
</file>