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78" r:id="rId4"/>
    <p:sldId id="273" r:id="rId5"/>
    <p:sldId id="274" r:id="rId6"/>
    <p:sldId id="275" r:id="rId7"/>
    <p:sldId id="276" r:id="rId8"/>
    <p:sldId id="27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  <p:sldId id="271" r:id="rId23"/>
    <p:sldId id="272" r:id="rId24"/>
    <p:sldId id="279" r:id="rId25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Kliknutím lze upravit styl předlohy.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DBE09-DC98-4E25-A90B-A270515E8E92}" type="datetimeFigureOut">
              <a:rPr lang="cs-CZ" smtClean="0"/>
              <a:pPr/>
              <a:t>5.12.2017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Přímá spojnice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á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á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EC9FD7FC-E273-4F09-AB58-EEBFA147974D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DBE09-DC98-4E25-A90B-A270515E8E92}" type="datetimeFigureOut">
              <a:rPr lang="cs-CZ" smtClean="0"/>
              <a:pPr/>
              <a:t>5.12.2017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FD7FC-E273-4F09-AB58-EEBFA147974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Obdélník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Přímá spojnice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á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á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EC9FD7FC-E273-4F09-AB58-EEBFA147974D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DBE09-DC98-4E25-A90B-A270515E8E92}" type="datetimeFigureOut">
              <a:rPr lang="cs-CZ" smtClean="0"/>
              <a:pPr/>
              <a:t>5.12.2017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DBE09-DC98-4E25-A90B-A270515E8E92}" type="datetimeFigureOut">
              <a:rPr lang="cs-CZ" smtClean="0"/>
              <a:pPr/>
              <a:t>5.12.2017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EC9FD7FC-E273-4F09-AB58-EEBFA147974D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13" name="Obdélník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bdélník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DBE09-DC98-4E25-A90B-A270515E8E92}" type="datetimeFigureOut">
              <a:rPr lang="cs-CZ" smtClean="0"/>
              <a:pPr/>
              <a:t>5.12.2017</a:t>
            </a:fld>
            <a:endParaRPr lang="cs-CZ"/>
          </a:p>
        </p:txBody>
      </p:sp>
      <p:sp>
        <p:nvSpPr>
          <p:cNvPr id="8" name="Přímá spojnice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á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á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EC9FD7FC-E273-4F09-AB58-EEBFA147974D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C1EDBE09-DC98-4E25-A90B-A270515E8E92}" type="datetimeFigureOut">
              <a:rPr lang="cs-CZ" smtClean="0"/>
              <a:pPr/>
              <a:t>5.12.2017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FD7FC-E273-4F09-AB58-EEBFA147974D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Přímá spojnice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Zástupný symbol pro obsah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2" name="Zástupný symbol pro obsah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římá spojnice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Obdélník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Obdélník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Obdélník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Obdélník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bdélník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DBE09-DC98-4E25-A90B-A270515E8E92}" type="datetimeFigureOut">
              <a:rPr lang="cs-CZ" smtClean="0"/>
              <a:pPr/>
              <a:t>5.12.2017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cs-CZ"/>
          </a:p>
        </p:txBody>
      </p:sp>
      <p:sp>
        <p:nvSpPr>
          <p:cNvPr id="15" name="Přímá spojnice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Zástupný symbol pro obsah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6" name="Zástupný symbol pro obsah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5" name="Ová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á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EC9FD7FC-E273-4F09-AB58-EEBFA147974D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3" name="Nadpis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DBE09-DC98-4E25-A90B-A270515E8E92}" type="datetimeFigureOut">
              <a:rPr lang="cs-CZ" smtClean="0"/>
              <a:pPr/>
              <a:t>5.12.2017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EC9FD7FC-E273-4F09-AB58-EEBFA147974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Obdélník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Obdélník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DBE09-DC98-4E25-A90B-A270515E8E92}" type="datetimeFigureOut">
              <a:rPr lang="cs-CZ" smtClean="0"/>
              <a:pPr/>
              <a:t>5.12.2017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C9FD7FC-E273-4F09-AB58-EEBFA147974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Obdélník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Obdélník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Zástupný symbol pro obsah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0" name="Ová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á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EC9FD7FC-E273-4F09-AB58-EEBFA147974D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1" name="Obdélník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DBE09-DC98-4E25-A90B-A270515E8E92}" type="datetimeFigureOut">
              <a:rPr lang="cs-CZ" smtClean="0"/>
              <a:pPr/>
              <a:t>5.12.2017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římá spojnice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Obdélník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á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á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EC9FD7FC-E273-4F09-AB58-EEBFA147974D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Kliknutím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22" name="Obdélník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C1EDBE09-DC98-4E25-A90B-A270515E8E92}" type="datetimeFigureOut">
              <a:rPr lang="cs-CZ" smtClean="0"/>
              <a:pPr/>
              <a:t>5.12.2017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C1EDBE09-DC98-4E25-A90B-A270515E8E92}" type="datetimeFigureOut">
              <a:rPr lang="cs-CZ" smtClean="0"/>
              <a:pPr/>
              <a:t>5.12.2017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cs-CZ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Přímá spojnice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á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á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EC9FD7FC-E273-4F09-AB58-EEBFA147974D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Vybrané Kriminologické směry a trendy</a:t>
            </a:r>
          </a:p>
          <a:p>
            <a:r>
              <a:rPr lang="cs-CZ" dirty="0" smtClean="0"/>
              <a:t>PhDr. Hana </a:t>
            </a:r>
            <a:r>
              <a:rPr lang="cs-CZ" dirty="0" err="1" smtClean="0"/>
              <a:t>Pazlarová</a:t>
            </a:r>
            <a:r>
              <a:rPr lang="cs-CZ" dirty="0" smtClean="0"/>
              <a:t>, </a:t>
            </a:r>
            <a:r>
              <a:rPr lang="cs-CZ" dirty="0" err="1" smtClean="0"/>
              <a:t>Ph.D</a:t>
            </a:r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Rizikové skupiny 5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3041628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Klasická škola 18.st.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Vychází z předpokladu, že člověk je svobodná rozumná bytost, ovládaná svojí vůlí =</a:t>
            </a:r>
          </a:p>
          <a:p>
            <a:r>
              <a:rPr lang="cs-CZ" dirty="0" smtClean="0"/>
              <a:t>Zločin se nesmí vyplácet a pokud se nevyplácí člověk se racionálně rozhodne chovat se konformně a neporušovat zákony</a:t>
            </a:r>
          </a:p>
          <a:p>
            <a:r>
              <a:rPr lang="cs-CZ" dirty="0" smtClean="0"/>
              <a:t>Trestní politika má chránit právní stát a občany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13310478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Pozitivistická škola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Nesdílí okouzlení rozumem, připouští vlivy mimo kontrolu jedince (fyzické, psychické, sociální)</a:t>
            </a:r>
          </a:p>
          <a:p>
            <a:r>
              <a:rPr lang="cs-CZ" dirty="0" smtClean="0"/>
              <a:t>Zaměřuje se na zkoumání pachatele a jeho nebezpečnost</a:t>
            </a:r>
          </a:p>
          <a:p>
            <a:r>
              <a:rPr lang="cs-CZ" dirty="0" smtClean="0"/>
              <a:t>Cílem je změnit pachatele a jeho nebezpečné chování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277623705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Moderní kriminologie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Rozšiřuje oblast zájmu – sociální kontrola kriminality, instituce trestní justice, oběť, vztah pachatel-oběť, prevence…s využitím vědeckých metod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19053020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23528" y="228600"/>
            <a:ext cx="8512624" cy="896144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>Skupiny kriminologických teorií podle hlavního faktoru ovlivňujícího kriminalitu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Individuální osobnostní dispozice (biologické, psychologické a psychiatrické přístupy)</a:t>
            </a:r>
          </a:p>
          <a:p>
            <a:r>
              <a:rPr lang="cs-CZ" dirty="0" smtClean="0"/>
              <a:t>Nepříznivé faktory sociální prostředí (sociologické a </a:t>
            </a:r>
            <a:r>
              <a:rPr lang="cs-CZ" dirty="0" err="1" smtClean="0"/>
              <a:t>sociálněpsycholigické</a:t>
            </a:r>
            <a:r>
              <a:rPr lang="cs-CZ" dirty="0" smtClean="0"/>
              <a:t> přístupy)</a:t>
            </a:r>
          </a:p>
          <a:p>
            <a:r>
              <a:rPr lang="cs-CZ" dirty="0" smtClean="0"/>
              <a:t>Formální kontrola kriminality (sociologické a politologické koncepce)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38778669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Biosociální</a:t>
            </a:r>
            <a:r>
              <a:rPr lang="cs-CZ" dirty="0" smtClean="0"/>
              <a:t> teorie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cs-CZ" dirty="0" err="1" smtClean="0"/>
              <a:t>Lombrosovo</a:t>
            </a:r>
            <a:r>
              <a:rPr lang="cs-CZ" dirty="0" smtClean="0"/>
              <a:t> učení o rozeném zločinci (1876) – dědičné podmínění zločinu měřitelné fyzickými projevy - stigmaty (lebka, končetiny..)</a:t>
            </a:r>
          </a:p>
          <a:p>
            <a:r>
              <a:rPr lang="cs-CZ" dirty="0" smtClean="0"/>
              <a:t>Moderní genetické výzkumy, výzkum mozku, biochemické vlivy, somatické a mentální dispozice – vše v širší perspektivě – vnější okolnosti mohou dispozice buď kompenzovat nebo posílit</a:t>
            </a:r>
          </a:p>
          <a:p>
            <a:r>
              <a:rPr lang="cs-CZ" dirty="0" smtClean="0"/>
              <a:t>Výzkumy dvojčat (např. </a:t>
            </a:r>
            <a:r>
              <a:rPr lang="cs-CZ" dirty="0" err="1" smtClean="0"/>
              <a:t>Lange</a:t>
            </a:r>
            <a:r>
              <a:rPr lang="cs-CZ" dirty="0" smtClean="0"/>
              <a:t>, 1929; </a:t>
            </a:r>
            <a:r>
              <a:rPr lang="cs-CZ" dirty="0" err="1" smtClean="0"/>
              <a:t>Christiansen</a:t>
            </a:r>
            <a:r>
              <a:rPr lang="cs-CZ" dirty="0" smtClean="0"/>
              <a:t>, 1977) </a:t>
            </a:r>
          </a:p>
          <a:p>
            <a:r>
              <a:rPr lang="cs-CZ" dirty="0" smtClean="0"/>
              <a:t>Adopční výzkumy (Dánsko 1924-47)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401983064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Výsledky o vlivu dědičnosti na kriminalitu nejsou průkazné!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135146622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Biochemické výzkumy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„vražedný“ chromozom Y (obvykle ženy XX, muži XY, zločinci XYY) </a:t>
            </a:r>
          </a:p>
          <a:p>
            <a:r>
              <a:rPr lang="cs-CZ" dirty="0" smtClean="0"/>
              <a:t>„labilní“ chromozom X (XXY)</a:t>
            </a:r>
          </a:p>
          <a:p>
            <a:r>
              <a:rPr lang="cs-CZ" dirty="0" smtClean="0"/>
              <a:t>Hormon odpovědný za kriminalitu neexistuje!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355923781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Výzkumy mozku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Od konce 20.st.</a:t>
            </a:r>
          </a:p>
          <a:p>
            <a:r>
              <a:rPr lang="cs-CZ" dirty="0" smtClean="0"/>
              <a:t>Některé choroby (nádory) nebo traumata mozku po nehodě mohou způsobit zkratkovité násilné jednání, záchvaty zuřivosti apod.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378394453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Teorie osobnosti pachatele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Psychoanalytický přístup – Freud - nenaplnění pudových potřeb v dětství</a:t>
            </a:r>
          </a:p>
          <a:p>
            <a:r>
              <a:rPr lang="cs-CZ" dirty="0" smtClean="0"/>
              <a:t>Antisociální poruchy osobnosti – neschopnost empatie, nezodpovědnost, nerespektování norem a závazků, neschopnost udržet vztahy, nízká frustrační tolerance, nízký práh pro agresivní jednání, neschopnost cítit vinu, sklon k obviňování druhých a racionalizaci jednání, vysoká dráždivost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205115413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Pozor na zjednodušení - poruchy osobnosti nemusí vést ke kriminalitě a ne všichni násilní pachatelé mají poruchy osobnosti!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19420243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Opakování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Jmenujte některé pozitivní funkce deviace</a:t>
            </a:r>
          </a:p>
          <a:p>
            <a:r>
              <a:rPr lang="cs-CZ" dirty="0" smtClean="0"/>
              <a:t>Definujte kriminologii</a:t>
            </a:r>
          </a:p>
          <a:p>
            <a:r>
              <a:rPr lang="cs-CZ" dirty="0" smtClean="0"/>
              <a:t>Na koho se zaměřuje primární, sekundární a terciární prevence?</a:t>
            </a:r>
          </a:p>
        </p:txBody>
      </p:sp>
    </p:spTree>
    <p:extLst>
      <p:ext uri="{BB962C8B-B14F-4D97-AF65-F5344CB8AC3E}">
        <p14:creationId xmlns:p14="http://schemas.microsoft.com/office/powerpoint/2010/main" xmlns="" val="207097885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Socializační teorie (teorie učení)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Zkoumají vliv socializace a sociálního okolí na rozvoj delikventního chování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135455510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Sociálně strukturální teorie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Zkoumají vliv makrosociálních struktur (celé společnosti)</a:t>
            </a:r>
          </a:p>
          <a:p>
            <a:r>
              <a:rPr lang="cs-CZ" dirty="0" smtClean="0"/>
              <a:t>Příslušnost k určité sociální skupině je výrazný faktor</a:t>
            </a:r>
          </a:p>
          <a:p>
            <a:r>
              <a:rPr lang="cs-CZ" dirty="0" smtClean="0"/>
              <a:t>Nepříznivé podmínky vyvolávají spáchání trestného činu.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101004568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Teorie kontroly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Absence kontrolních mechanismů vede ke kriminálnímu chování, funkční mechanismy chrání konformitu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333660620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Postmoderní teorie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Neoklasické teorie kriminality – rozhodnutí chovat se kriminálně je svobodné = na činy je třeba ze strany státu důrazně reagovat</a:t>
            </a:r>
          </a:p>
          <a:p>
            <a:r>
              <a:rPr lang="cs-CZ" dirty="0" smtClean="0"/>
              <a:t>Koncepce </a:t>
            </a:r>
            <a:r>
              <a:rPr lang="cs-CZ" dirty="0" err="1" smtClean="0"/>
              <a:t>rational</a:t>
            </a:r>
            <a:r>
              <a:rPr lang="cs-CZ" dirty="0" smtClean="0"/>
              <a:t> </a:t>
            </a:r>
            <a:r>
              <a:rPr lang="cs-CZ" dirty="0" err="1" smtClean="0"/>
              <a:t>choice</a:t>
            </a:r>
            <a:r>
              <a:rPr lang="cs-CZ" dirty="0" smtClean="0"/>
              <a:t> - </a:t>
            </a:r>
            <a:r>
              <a:rPr lang="cs-CZ" dirty="0"/>
              <a:t>rozhodnutí chovat se kriminálně je svobodné </a:t>
            </a:r>
            <a:r>
              <a:rPr lang="cs-CZ" dirty="0" smtClean="0"/>
              <a:t>a podmíněné především ekonomickým kalkulem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212029635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K čemu nám může být v SP znalost kriminologických teorií? </a:t>
            </a:r>
            <a:endParaRPr lang="cs-CZ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Co nás dnes čeká?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/>
              <a:t>Trocha historie nikoho nezabije </a:t>
            </a:r>
            <a:r>
              <a:rPr lang="cs-CZ" dirty="0" smtClean="0">
                <a:sym typeface="Wingdings" panose="05000000000000000000" pitchFamily="2" charset="2"/>
              </a:rPr>
              <a:t></a:t>
            </a:r>
          </a:p>
          <a:p>
            <a:r>
              <a:rPr lang="cs-CZ" smtClean="0">
                <a:sym typeface="Wingdings" panose="05000000000000000000" pitchFamily="2" charset="2"/>
              </a:rPr>
              <a:t>Kriminologické </a:t>
            </a:r>
            <a:r>
              <a:rPr lang="cs-CZ" dirty="0" smtClean="0">
                <a:sym typeface="Wingdings" panose="05000000000000000000" pitchFamily="2" charset="2"/>
              </a:rPr>
              <a:t>teorie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2631579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Trocha historie nikoho nezabije </a:t>
            </a:r>
            <a:r>
              <a:rPr lang="cs-CZ" dirty="0" smtClean="0">
                <a:sym typeface="Wingdings" panose="05000000000000000000" pitchFamily="2" charset="2"/>
              </a:rPr>
              <a:t>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Jako vědní obor se kriminologie v Evropě utvářela od 2.pol.18.stol. </a:t>
            </a:r>
          </a:p>
          <a:p>
            <a:r>
              <a:rPr lang="cs-CZ" dirty="0" smtClean="0"/>
              <a:t>První průkopníci – právník </a:t>
            </a:r>
            <a:r>
              <a:rPr lang="cs-CZ" dirty="0" err="1" smtClean="0"/>
              <a:t>Cesare</a:t>
            </a:r>
            <a:r>
              <a:rPr lang="cs-CZ" dirty="0" smtClean="0"/>
              <a:t> </a:t>
            </a:r>
            <a:r>
              <a:rPr lang="cs-CZ" dirty="0" err="1" smtClean="0"/>
              <a:t>Beccaria</a:t>
            </a:r>
            <a:r>
              <a:rPr lang="cs-CZ" dirty="0" smtClean="0"/>
              <a:t> (1738-1794) a lékař </a:t>
            </a:r>
            <a:r>
              <a:rPr lang="cs-CZ" dirty="0" err="1" smtClean="0"/>
              <a:t>Cesare</a:t>
            </a:r>
            <a:r>
              <a:rPr lang="cs-CZ" dirty="0" smtClean="0"/>
              <a:t> </a:t>
            </a:r>
            <a:r>
              <a:rPr lang="cs-CZ" dirty="0" err="1" smtClean="0"/>
              <a:t>Lombroso</a:t>
            </a:r>
            <a:r>
              <a:rPr lang="cs-CZ" dirty="0" smtClean="0"/>
              <a:t> (1835-1909) </a:t>
            </a:r>
          </a:p>
          <a:p>
            <a:r>
              <a:rPr lang="cs-CZ" dirty="0" smtClean="0"/>
              <a:t>1885 - první použití pojmu </a:t>
            </a:r>
            <a:r>
              <a:rPr lang="cs-CZ" i="1" dirty="0" smtClean="0"/>
              <a:t>kriminologie</a:t>
            </a:r>
            <a:r>
              <a:rPr lang="cs-CZ" dirty="0" smtClean="0"/>
              <a:t> – </a:t>
            </a:r>
            <a:r>
              <a:rPr lang="cs-CZ" dirty="0"/>
              <a:t>R</a:t>
            </a:r>
            <a:r>
              <a:rPr lang="cs-CZ" dirty="0" smtClean="0"/>
              <a:t>afaele </a:t>
            </a:r>
            <a:r>
              <a:rPr lang="cs-CZ" dirty="0" err="1" smtClean="0"/>
              <a:t>Ganofaro</a:t>
            </a:r>
            <a:r>
              <a:rPr lang="cs-CZ" dirty="0" smtClean="0"/>
              <a:t> vydal knihu s tímto názvem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4772542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Cesare</a:t>
            </a:r>
            <a:r>
              <a:rPr lang="cs-CZ" dirty="0" smtClean="0"/>
              <a:t> </a:t>
            </a:r>
            <a:r>
              <a:rPr lang="cs-CZ" dirty="0" err="1" smtClean="0"/>
              <a:t>Beccaria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Studie O zločinech a trestech</a:t>
            </a:r>
          </a:p>
          <a:p>
            <a:r>
              <a:rPr lang="cs-CZ" dirty="0" smtClean="0"/>
              <a:t>Kritika justičního a sankčního systému, korupce, svévole policie a zdlouhavého řízení, mučení jako vyšetřovací prostředek, mrzačící a barbarské sankce, masové používání trestu smrti</a:t>
            </a:r>
          </a:p>
          <a:p>
            <a:r>
              <a:rPr lang="cs-CZ" dirty="0" smtClean="0"/>
              <a:t>Snaha o prosazení rozumnější trestní politiky</a:t>
            </a:r>
          </a:p>
          <a:p>
            <a:r>
              <a:rPr lang="cs-CZ" dirty="0" smtClean="0"/>
              <a:t>Inspirace </a:t>
            </a:r>
            <a:r>
              <a:rPr lang="cs-CZ" dirty="0" err="1" smtClean="0"/>
              <a:t>J.J.Rosseauem</a:t>
            </a:r>
            <a:r>
              <a:rPr lang="cs-CZ" dirty="0" smtClean="0"/>
              <a:t>, </a:t>
            </a:r>
            <a:r>
              <a:rPr lang="cs-CZ" dirty="0" err="1" smtClean="0"/>
              <a:t>FrancoisemVoltairem</a:t>
            </a:r>
            <a:r>
              <a:rPr lang="cs-CZ" dirty="0" smtClean="0"/>
              <a:t> a Charlesem de </a:t>
            </a:r>
            <a:r>
              <a:rPr lang="cs-CZ" dirty="0" err="1" smtClean="0"/>
              <a:t>Montequieum</a:t>
            </a:r>
            <a:endParaRPr lang="cs-CZ" dirty="0" smtClean="0"/>
          </a:p>
          <a:p>
            <a:r>
              <a:rPr lang="cs-CZ" dirty="0" smtClean="0"/>
              <a:t>Práce publikována v 60 vydáních, ve všech významných evropských jazycích</a:t>
            </a:r>
          </a:p>
        </p:txBody>
      </p:sp>
    </p:spTree>
    <p:extLst>
      <p:ext uri="{BB962C8B-B14F-4D97-AF65-F5344CB8AC3E}">
        <p14:creationId xmlns:p14="http://schemas.microsoft.com/office/powerpoint/2010/main" xmlns="" val="21213067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Doporučení našla uplatnění v praxi</a:t>
            </a:r>
          </a:p>
          <a:p>
            <a:r>
              <a:rPr lang="cs-CZ" dirty="0" smtClean="0"/>
              <a:t>1776 nechala Marie Terezie zakázat torturu</a:t>
            </a:r>
          </a:p>
          <a:p>
            <a:r>
              <a:rPr lang="cs-CZ" dirty="0" smtClean="0"/>
              <a:t>1788 zrušení trestu smrti Josefem II.</a:t>
            </a:r>
          </a:p>
          <a:p>
            <a:r>
              <a:rPr lang="cs-CZ" dirty="0" smtClean="0"/>
              <a:t>Ocenění ruskou císařovnou </a:t>
            </a:r>
            <a:r>
              <a:rPr lang="cs-CZ" dirty="0"/>
              <a:t>K</a:t>
            </a:r>
            <a:r>
              <a:rPr lang="cs-CZ" dirty="0" smtClean="0"/>
              <a:t>ateřinou I. i pruským panovníkem Fridrichem II.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6584790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Beccariovy</a:t>
            </a:r>
            <a:r>
              <a:rPr lang="cs-CZ" dirty="0" smtClean="0"/>
              <a:t> zásady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cs-CZ" dirty="0" smtClean="0"/>
              <a:t>Zákaz svévole policie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Striktní dodržování zákonů soudy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Rychlost trestního řízení (čím dříve trest následuje, tím je spravedlivější a účinnější)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Zajištění dostateční doby pro obhajobu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Veřejnost soudního přelíčení (zrušení tajných žalob)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Presumpce neviny</a:t>
            </a:r>
          </a:p>
          <a:p>
            <a:pPr marL="514350" indent="-514350">
              <a:buFont typeface="+mj-lt"/>
              <a:buAutoNum type="arabicPeriod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11408202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7. Nahrazení dosavadního smyslu trestu jako odplaty a zastrašení veřejnosti novým účelem zaměřeným na zastrašení a nápravu pachatele</a:t>
            </a:r>
          </a:p>
          <a:p>
            <a:pPr marL="0" indent="0">
              <a:buNone/>
            </a:pPr>
            <a:r>
              <a:rPr lang="cs-CZ" dirty="0" smtClean="0"/>
              <a:t>8. Zrušení útrpných trestů (není úlohou trestu týrat bytost obdařenou vnímáním)</a:t>
            </a:r>
          </a:p>
          <a:p>
            <a:pPr marL="0" indent="0">
              <a:buNone/>
            </a:pPr>
            <a:r>
              <a:rPr lang="cs-CZ" dirty="0" smtClean="0"/>
              <a:t>9. Nahradit trest smrti doživotím</a:t>
            </a:r>
          </a:p>
          <a:p>
            <a:pPr marL="0" indent="0">
              <a:buNone/>
            </a:pPr>
            <a:r>
              <a:rPr lang="cs-CZ" dirty="0" smtClean="0"/>
              <a:t>10. Upřednostnění prevence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5305362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Hlavní směry vývoje kriminologie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cs-CZ" dirty="0" smtClean="0"/>
              <a:t>Tzv. klasická škola 18.st.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Pozitivistická škola konce přelomu 19.a 20.st.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Novodobá kriminologie 2.pol.20.st.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112275877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ministrativní">
  <a:themeElements>
    <a:clrScheme name="Arkýř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Administrativní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dministrativní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1831</TotalTime>
  <Words>740</Words>
  <Application>Microsoft Office PowerPoint</Application>
  <PresentationFormat>Předvádění na obrazovce (4:3)</PresentationFormat>
  <Paragraphs>82</Paragraphs>
  <Slides>24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24</vt:i4>
      </vt:variant>
    </vt:vector>
  </HeadingPairs>
  <TitlesOfParts>
    <vt:vector size="25" baseType="lpstr">
      <vt:lpstr>Administrativní</vt:lpstr>
      <vt:lpstr>Rizikové skupiny 5</vt:lpstr>
      <vt:lpstr>Opakování</vt:lpstr>
      <vt:lpstr>Co nás dnes čeká?</vt:lpstr>
      <vt:lpstr>Trocha historie nikoho nezabije </vt:lpstr>
      <vt:lpstr>Cesare Beccaria</vt:lpstr>
      <vt:lpstr>Snímek 6</vt:lpstr>
      <vt:lpstr>Beccariovy zásady</vt:lpstr>
      <vt:lpstr>Snímek 8</vt:lpstr>
      <vt:lpstr>Hlavní směry vývoje kriminologie</vt:lpstr>
      <vt:lpstr>Klasická škola 18.st.</vt:lpstr>
      <vt:lpstr>Pozitivistická škola</vt:lpstr>
      <vt:lpstr>Moderní kriminologie</vt:lpstr>
      <vt:lpstr>Skupiny kriminologických teorií podle hlavního faktoru ovlivňujícího kriminalitu</vt:lpstr>
      <vt:lpstr>Biosociální teorie</vt:lpstr>
      <vt:lpstr>Snímek 15</vt:lpstr>
      <vt:lpstr>Biochemické výzkumy</vt:lpstr>
      <vt:lpstr>Výzkumy mozku</vt:lpstr>
      <vt:lpstr>Teorie osobnosti pachatele</vt:lpstr>
      <vt:lpstr>Snímek 19</vt:lpstr>
      <vt:lpstr>Socializační teorie (teorie učení)</vt:lpstr>
      <vt:lpstr>Sociálně strukturální teorie</vt:lpstr>
      <vt:lpstr>Teorie kontroly</vt:lpstr>
      <vt:lpstr>Postmoderní teorie</vt:lpstr>
      <vt:lpstr>Snímek 24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Rizikové skupiny 5</dc:title>
  <dc:creator>pc</dc:creator>
  <cp:lastModifiedBy>Hana Pazlarova</cp:lastModifiedBy>
  <cp:revision>11</cp:revision>
  <dcterms:created xsi:type="dcterms:W3CDTF">2014-10-04T14:53:42Z</dcterms:created>
  <dcterms:modified xsi:type="dcterms:W3CDTF">2017-12-05T15:56:39Z</dcterms:modified>
</cp:coreProperties>
</file>