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BAAE53-E6AE-43FD-B6F5-B31F64DC507B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C16B6F-58F6-4858-A440-FB3C6C3A4A80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Příčiny a </a:t>
            </a:r>
            <a:r>
              <a:rPr lang="cs-CZ" smtClean="0"/>
              <a:t>funkce deviací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610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Reakce společnosti na deviantní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Podmíněna pěti skupinami faktorů</a:t>
            </a:r>
          </a:p>
          <a:p>
            <a:r>
              <a:rPr lang="cs-CZ" dirty="0" smtClean="0"/>
              <a:t>Charakteristika deviantního chování</a:t>
            </a:r>
          </a:p>
          <a:p>
            <a:r>
              <a:rPr lang="cs-CZ" dirty="0" smtClean="0"/>
              <a:t>Charakteristika pachatele</a:t>
            </a:r>
          </a:p>
          <a:p>
            <a:r>
              <a:rPr lang="cs-CZ" dirty="0" smtClean="0"/>
              <a:t>Charakteristika publika</a:t>
            </a:r>
          </a:p>
          <a:p>
            <a:r>
              <a:rPr lang="cs-CZ" dirty="0" smtClean="0"/>
              <a:t>Charakteristika společnosti</a:t>
            </a:r>
          </a:p>
          <a:p>
            <a:r>
              <a:rPr lang="cs-CZ" dirty="0" smtClean="0"/>
              <a:t>Charakteristika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08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Charakteristika </a:t>
            </a:r>
            <a:r>
              <a:rPr lang="cs-CZ" dirty="0"/>
              <a:t>deviantního chování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Typ porušené normy (závažnost, konsenzus o platnosti, vztah k hodnotám…)</a:t>
            </a:r>
          </a:p>
          <a:p>
            <a:r>
              <a:rPr lang="cs-CZ" dirty="0" smtClean="0"/>
              <a:t>Typ chování (intenzita, závažnost, trvání)</a:t>
            </a:r>
          </a:p>
          <a:p>
            <a:r>
              <a:rPr lang="cs-CZ" dirty="0" smtClean="0"/>
              <a:t>Frekvence chování</a:t>
            </a:r>
          </a:p>
          <a:p>
            <a:r>
              <a:rPr lang="cs-CZ" dirty="0" smtClean="0"/>
              <a:t>Viditelnost, vnímatelnost</a:t>
            </a:r>
          </a:p>
          <a:p>
            <a:r>
              <a:rPr lang="cs-CZ" dirty="0" smtClean="0"/>
              <a:t>Předpokládaná odpovědnost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762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Biologické vlastnosti (např. vzhled)</a:t>
            </a:r>
          </a:p>
          <a:p>
            <a:r>
              <a:rPr lang="cs-CZ" dirty="0" smtClean="0"/>
              <a:t>Informace o </a:t>
            </a:r>
            <a:r>
              <a:rPr lang="cs-CZ" dirty="0" err="1" smtClean="0"/>
              <a:t>gen.dispozici</a:t>
            </a:r>
            <a:endParaRPr lang="cs-CZ" dirty="0" smtClean="0"/>
          </a:p>
          <a:p>
            <a:r>
              <a:rPr lang="cs-CZ" dirty="0" smtClean="0"/>
              <a:t>Demografické charakteristiky (pohlaví, věk…)</a:t>
            </a:r>
          </a:p>
          <a:p>
            <a:r>
              <a:rPr lang="cs-CZ" dirty="0" smtClean="0"/>
              <a:t>Sociální charakteristiky (status, příslušnost k menšině, profesní skupině apod.)</a:t>
            </a:r>
          </a:p>
          <a:p>
            <a:r>
              <a:rPr lang="cs-CZ" dirty="0" smtClean="0"/>
              <a:t>Sociální kapitál</a:t>
            </a:r>
          </a:p>
          <a:p>
            <a:r>
              <a:rPr lang="cs-CZ" dirty="0" smtClean="0"/>
              <a:t>Kulturní kapitál (zvýhodnění středních a vyšších vrstev)</a:t>
            </a:r>
          </a:p>
          <a:p>
            <a:r>
              <a:rPr lang="cs-CZ" dirty="0" smtClean="0"/>
              <a:t>Izolovanost pachatele x příslušnost ke skupině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9331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publika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Formální agenti sociální kontroly x neformální publikum</a:t>
            </a:r>
          </a:p>
          <a:p>
            <a:r>
              <a:rPr lang="cs-CZ" dirty="0" smtClean="0"/>
              <a:t>Vztah publika k normě</a:t>
            </a:r>
          </a:p>
          <a:p>
            <a:r>
              <a:rPr lang="cs-CZ" dirty="0" smtClean="0"/>
              <a:t>Vztah publika k deviantnímu chování</a:t>
            </a:r>
          </a:p>
          <a:p>
            <a:r>
              <a:rPr lang="cs-CZ" dirty="0" smtClean="0"/>
              <a:t>Vztah publika k pachateli</a:t>
            </a:r>
          </a:p>
          <a:p>
            <a:r>
              <a:rPr lang="cs-CZ" dirty="0" smtClean="0"/>
              <a:t>Obecný postoj publika k deviacím</a:t>
            </a:r>
          </a:p>
          <a:p>
            <a:r>
              <a:rPr lang="cs-CZ" dirty="0" smtClean="0"/>
              <a:t>Zájmy a cíle publika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849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Totalitní x demokratická</a:t>
            </a:r>
          </a:p>
          <a:p>
            <a:r>
              <a:rPr lang="cs-CZ" dirty="0" smtClean="0"/>
              <a:t>Míra ohrožení moci</a:t>
            </a:r>
          </a:p>
          <a:p>
            <a:r>
              <a:rPr lang="cs-CZ" dirty="0" smtClean="0"/>
              <a:t>Míra ohrožení zájmů a cílů společnosti</a:t>
            </a:r>
          </a:p>
          <a:p>
            <a:r>
              <a:rPr lang="cs-CZ" dirty="0" smtClean="0"/>
              <a:t>Společenské charakteristiky (homogenita, sociální kontrola..)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841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Záleží na místě, čase, prostoru a sociální situace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119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Deviantní nálepky jsou aplikovány diferencovaně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Spíše na osoby bez mocenského postavení</a:t>
            </a:r>
          </a:p>
          <a:p>
            <a:r>
              <a:rPr lang="cs-CZ" dirty="0" smtClean="0"/>
              <a:t>Spíše na osoby s velkou sociokulturní distancí</a:t>
            </a:r>
          </a:p>
          <a:p>
            <a:r>
              <a:rPr lang="cs-CZ" dirty="0" smtClean="0"/>
              <a:t>Deviantní chování příslušníků většiny je častěji normalizováno, mírněji sankcionováno (zločiny „bílých límečků“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286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Agenti sociální kontroly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Oficiální (policie, soudy, lékaři)</a:t>
            </a:r>
          </a:p>
          <a:p>
            <a:r>
              <a:rPr lang="cs-CZ" dirty="0" smtClean="0"/>
              <a:t>Definující a </a:t>
            </a:r>
            <a:r>
              <a:rPr lang="cs-CZ" dirty="0" err="1" smtClean="0"/>
              <a:t>validizující</a:t>
            </a:r>
            <a:r>
              <a:rPr lang="cs-CZ" dirty="0" smtClean="0"/>
              <a:t> význam</a:t>
            </a:r>
          </a:p>
          <a:p>
            <a:r>
              <a:rPr lang="cs-CZ" dirty="0" smtClean="0"/>
              <a:t>Stigmatizující může být pouhý kontakt</a:t>
            </a:r>
          </a:p>
          <a:p>
            <a:r>
              <a:rPr lang="cs-CZ" dirty="0" smtClean="0"/>
              <a:t>Riziko presumpce deviace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Neoficiální </a:t>
            </a:r>
          </a:p>
          <a:p>
            <a:r>
              <a:rPr lang="cs-CZ" dirty="0" smtClean="0"/>
              <a:t>Vycházejí ze </a:t>
            </a:r>
            <a:r>
              <a:rPr lang="cs-CZ" dirty="0" err="1" smtClean="0"/>
              <a:t>stereotypizovaných</a:t>
            </a:r>
            <a:r>
              <a:rPr lang="cs-CZ" dirty="0" smtClean="0"/>
              <a:t> představ</a:t>
            </a:r>
          </a:p>
          <a:p>
            <a:r>
              <a:rPr lang="cs-CZ" dirty="0" smtClean="0"/>
              <a:t>Nerovnoměrná distribuce </a:t>
            </a:r>
            <a:r>
              <a:rPr lang="cs-CZ" dirty="0" err="1" smtClean="0"/>
              <a:t>neg.stereotypů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8741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Degradační ceremoniál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Reakce oficiálních agentů sociální kontroly</a:t>
            </a:r>
          </a:p>
          <a:p>
            <a:r>
              <a:rPr lang="cs-CZ" dirty="0" smtClean="0"/>
              <a:t>Pachatel je zástupcem veřejného zájmu s vyšším sociálním statusem ve jménu kolektivních hodnot označkován</a:t>
            </a:r>
          </a:p>
          <a:p>
            <a:r>
              <a:rPr lang="cs-CZ" dirty="0" smtClean="0"/>
              <a:t>Tyto nálepky jsou velmi pevné a perzistentní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5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Opáčko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výhody a limity statistického pojetí normality? </a:t>
            </a:r>
          </a:p>
          <a:p>
            <a:r>
              <a:rPr lang="cs-CZ" dirty="0" smtClean="0"/>
              <a:t>Jaká jsou rizika mediálně vytvářených norem?</a:t>
            </a:r>
          </a:p>
          <a:p>
            <a:r>
              <a:rPr lang="cs-CZ" dirty="0" smtClean="0"/>
              <a:t>Definujte deviaci</a:t>
            </a:r>
          </a:p>
          <a:p>
            <a:r>
              <a:rPr lang="cs-CZ" dirty="0" smtClean="0"/>
              <a:t>Co znamená zločin bez oběti?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56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Příčiny deviací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42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Deviace mají řadu příčin, které se vzájemně kombinují a ovlivňují!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4529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Biologické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Genetické (chromozomální, metabolické…)</a:t>
            </a:r>
          </a:p>
          <a:p>
            <a:r>
              <a:rPr lang="cs-CZ" dirty="0" smtClean="0"/>
              <a:t>Endokrinní (nedostatek či nadbytek hormonů)</a:t>
            </a:r>
          </a:p>
          <a:p>
            <a:r>
              <a:rPr lang="cs-CZ" dirty="0" smtClean="0"/>
              <a:t>Fyziologické poruchy </a:t>
            </a:r>
          </a:p>
          <a:p>
            <a:r>
              <a:rPr lang="cs-CZ" dirty="0" smtClean="0"/>
              <a:t>Malformace a vývojové vady</a:t>
            </a:r>
          </a:p>
          <a:p>
            <a:pPr marL="0" indent="0">
              <a:buNone/>
            </a:pPr>
            <a:r>
              <a:rPr lang="cs-CZ" dirty="0" smtClean="0"/>
              <a:t>Vznik</a:t>
            </a:r>
          </a:p>
          <a:p>
            <a:r>
              <a:rPr lang="cs-CZ" dirty="0" smtClean="0"/>
              <a:t>Prenatálně (genetika, poškození plodu </a:t>
            </a:r>
            <a:r>
              <a:rPr lang="cs-CZ" dirty="0" err="1" smtClean="0"/>
              <a:t>chem</a:t>
            </a:r>
            <a:r>
              <a:rPr lang="cs-CZ" dirty="0" smtClean="0"/>
              <a:t>., trauma matky </a:t>
            </a:r>
          </a:p>
          <a:p>
            <a:r>
              <a:rPr lang="cs-CZ" dirty="0" smtClean="0"/>
              <a:t>Perinatálně </a:t>
            </a:r>
            <a:r>
              <a:rPr lang="cs-CZ" dirty="0"/>
              <a:t>(komplikace při porodu)</a:t>
            </a:r>
          </a:p>
          <a:p>
            <a:r>
              <a:rPr lang="cs-CZ" dirty="0" smtClean="0"/>
              <a:t>Postnatálně (poranění mozku, </a:t>
            </a:r>
            <a:r>
              <a:rPr lang="cs-CZ" dirty="0" err="1" smtClean="0"/>
              <a:t>encefal</a:t>
            </a:r>
            <a:r>
              <a:rPr lang="cs-CZ" dirty="0" smtClean="0"/>
              <a:t>., mening., tumory..)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532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Psychologické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Poruchy socializace v raném dětství</a:t>
            </a:r>
          </a:p>
          <a:p>
            <a:r>
              <a:rPr lang="cs-CZ" dirty="0" smtClean="0"/>
              <a:t>Poruchy vazby</a:t>
            </a:r>
          </a:p>
          <a:p>
            <a:r>
              <a:rPr lang="cs-CZ" dirty="0" smtClean="0"/>
              <a:t>Napodobování, sociální podmiňování</a:t>
            </a:r>
          </a:p>
          <a:p>
            <a:r>
              <a:rPr lang="cs-CZ" dirty="0" smtClean="0"/>
              <a:t>Existenční krize, ztráta smyslu života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093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Příslušnost k některým soc. skupinám či subkulturám</a:t>
            </a:r>
          </a:p>
          <a:p>
            <a:r>
              <a:rPr lang="cs-CZ" dirty="0" smtClean="0"/>
              <a:t>Převratné společenské změny spojené s anomií</a:t>
            </a:r>
          </a:p>
          <a:p>
            <a:r>
              <a:rPr lang="cs-CZ" dirty="0" smtClean="0"/>
              <a:t>Urbanizace</a:t>
            </a:r>
          </a:p>
          <a:p>
            <a:r>
              <a:rPr lang="cs-CZ" dirty="0" smtClean="0"/>
              <a:t>Technologický pokrok…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3302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Odlišné normy v různých kulturách</a:t>
            </a:r>
          </a:p>
          <a:p>
            <a:r>
              <a:rPr lang="cs-CZ" dirty="0" smtClean="0"/>
              <a:t>Náhlý přechod do jiné kultury</a:t>
            </a:r>
          </a:p>
          <a:p>
            <a:r>
              <a:rPr lang="cs-CZ" dirty="0" smtClean="0"/>
              <a:t>Adaptační problémy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77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Situační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Situace poskytující příležitost k deviantnímu chování</a:t>
            </a:r>
          </a:p>
          <a:p>
            <a:r>
              <a:rPr lang="cs-CZ" dirty="0" smtClean="0"/>
              <a:t>Možnost uniknout sociální kontrole</a:t>
            </a:r>
          </a:p>
          <a:p>
            <a:r>
              <a:rPr lang="cs-CZ" dirty="0" smtClean="0"/>
              <a:t>Nejasná definice norem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2779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77</TotalTime>
  <Words>433</Words>
  <Application>Microsoft Office PowerPoint</Application>
  <PresentationFormat>Předvádění na obrazovce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Georgia</vt:lpstr>
      <vt:lpstr>Wingdings</vt:lpstr>
      <vt:lpstr>Wingdings 2</vt:lpstr>
      <vt:lpstr>Administrativní</vt:lpstr>
      <vt:lpstr>Rizikové skupiny 3</vt:lpstr>
      <vt:lpstr>Opáčko </vt:lpstr>
      <vt:lpstr>Co nás dnes čeká?</vt:lpstr>
      <vt:lpstr>Prezentace aplikace PowerPoint</vt:lpstr>
      <vt:lpstr>Biologické faktory</vt:lpstr>
      <vt:lpstr>Psychologické faktory</vt:lpstr>
      <vt:lpstr>Sociální faktory</vt:lpstr>
      <vt:lpstr>Kulturní faktory</vt:lpstr>
      <vt:lpstr>Situační faktory</vt:lpstr>
      <vt:lpstr>Reakce společnosti na deviantní chování</vt:lpstr>
      <vt:lpstr>Charakteristika deviantního chování </vt:lpstr>
      <vt:lpstr>Charakteristika pachatele</vt:lpstr>
      <vt:lpstr>Charakteristika publika</vt:lpstr>
      <vt:lpstr>Charakteristika společnosti</vt:lpstr>
      <vt:lpstr>Charakteristika situace</vt:lpstr>
      <vt:lpstr>Deviantní nálepky jsou aplikovány diferencovaně </vt:lpstr>
      <vt:lpstr>Agenti sociální kontroly</vt:lpstr>
      <vt:lpstr>Degradační ceremoniál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3</dc:title>
  <dc:creator>pc</dc:creator>
  <cp:lastModifiedBy>FFUK</cp:lastModifiedBy>
  <cp:revision>11</cp:revision>
  <dcterms:created xsi:type="dcterms:W3CDTF">2014-09-15T17:23:27Z</dcterms:created>
  <dcterms:modified xsi:type="dcterms:W3CDTF">2015-09-30T08:45:42Z</dcterms:modified>
</cp:coreProperties>
</file>