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pPr/>
              <a:t>5.9.2017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předmětu, normalita </a:t>
            </a:r>
            <a:r>
              <a:rPr lang="cs-CZ" smtClean="0"/>
              <a:t>a normy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 s vybranými cílovými skupinami</a:t>
            </a:r>
            <a:r>
              <a:rPr lang="cs-CZ" dirty="0" smtClean="0"/>
              <a:t> </a:t>
            </a:r>
            <a:r>
              <a:rPr lang="cs-CZ" dirty="0" smtClean="0"/>
              <a:t>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557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Zápočet – zápočtový test </a:t>
            </a:r>
          </a:p>
          <a:p>
            <a:r>
              <a:rPr lang="cs-CZ" dirty="0" smtClean="0"/>
              <a:t>Zkouška – písemná zkouška + skupinová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5686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Hrča, M. Sociální deviace. Praha: Slon, 2000</a:t>
            </a:r>
          </a:p>
          <a:p>
            <a:r>
              <a:rPr lang="cs-CZ" dirty="0" smtClean="0"/>
              <a:t>Wágnerová, M. Psychopatologie pro pomáhající profese, Praha: Portál, 2004</a:t>
            </a:r>
          </a:p>
          <a:p>
            <a:r>
              <a:rPr lang="cs-CZ" dirty="0" smtClean="0"/>
              <a:t>Matoušek, O. a kol.: Encyklopedie sociální práce, Praha: Portál, 2014</a:t>
            </a:r>
          </a:p>
          <a:p>
            <a:r>
              <a:rPr lang="cs-CZ" dirty="0" smtClean="0"/>
              <a:t>Válková, H., Kuchta a kol. Základy kriminologie a trestní politiky, Praha: </a:t>
            </a:r>
            <a:r>
              <a:rPr lang="cs-CZ" dirty="0" err="1" smtClean="0"/>
              <a:t>C.H.Beck</a:t>
            </a:r>
            <a:r>
              <a:rPr lang="cs-CZ" dirty="0" smtClean="0"/>
              <a:t>, 2012</a:t>
            </a:r>
          </a:p>
          <a:p>
            <a:r>
              <a:rPr lang="cs-CZ" dirty="0" smtClean="0"/>
              <a:t>A další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23732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normální?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455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Normalita od lat. Norma – míra, měřítko, pravidlo – kritérium umožňující srovnání, hodnocení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Abnormalita, odchylka od normy, deviace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Definice normality je problematická, ovlivňuje jí řada faktorů – kulturních, historických, sociálních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57667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dlouho by měla být žena na mateřské dovolené? </a:t>
            </a:r>
          </a:p>
          <a:p>
            <a:r>
              <a:rPr lang="cs-CZ" dirty="0" smtClean="0"/>
              <a:t>Jak často by se mělo převlékat ložní prádlo? </a:t>
            </a:r>
          </a:p>
          <a:p>
            <a:r>
              <a:rPr lang="cs-CZ" dirty="0" smtClean="0"/>
              <a:t>Jak dlouhé by mělo být vyšší odborné vzdělání? </a:t>
            </a:r>
          </a:p>
          <a:p>
            <a:r>
              <a:rPr lang="cs-CZ" dirty="0" smtClean="0"/>
              <a:t>Jaká je přiměřený trest za krádež lahve alkoholu v obchodě?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556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Normy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dirty="0" smtClean="0"/>
              <a:t>Osobní norma</a:t>
            </a:r>
          </a:p>
          <a:p>
            <a:r>
              <a:rPr lang="cs-CZ" altLang="cs-CZ" dirty="0" smtClean="0"/>
              <a:t>Organizační kultura </a:t>
            </a:r>
          </a:p>
          <a:p>
            <a:r>
              <a:rPr lang="cs-CZ" altLang="cs-CZ" dirty="0" smtClean="0"/>
              <a:t>Legislativa</a:t>
            </a:r>
          </a:p>
          <a:p>
            <a:r>
              <a:rPr lang="cs-CZ" altLang="cs-CZ" dirty="0" smtClean="0"/>
              <a:t>Normy rodiny</a:t>
            </a:r>
          </a:p>
          <a:p>
            <a:r>
              <a:rPr lang="cs-CZ" altLang="cs-CZ" dirty="0" smtClean="0"/>
              <a:t>Normy subkultury</a:t>
            </a:r>
          </a:p>
          <a:p>
            <a:r>
              <a:rPr lang="cs-CZ" altLang="cs-CZ" dirty="0" smtClean="0"/>
              <a:t>Kulturní normy</a:t>
            </a:r>
          </a:p>
          <a:p>
            <a:r>
              <a:rPr lang="cs-CZ" altLang="cs-CZ" dirty="0" smtClean="0"/>
              <a:t>Aktuální společenské klima (média) </a:t>
            </a:r>
          </a:p>
          <a:p>
            <a:endParaRPr lang="cs-CZ" altLang="cs-CZ" dirty="0" smtClean="0"/>
          </a:p>
        </p:txBody>
      </p:sp>
      <p:sp>
        <p:nvSpPr>
          <p:cNvPr id="11268" name="Zástupný symbol pro zápatí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466236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301</TotalTime>
  <Words>200</Words>
  <Application>Microsoft Office PowerPoint</Application>
  <PresentationFormat>Předvádění na obrazovce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Administrativní</vt:lpstr>
      <vt:lpstr>Práce s vybranými cílovými skupinami 1</vt:lpstr>
      <vt:lpstr>Podmínky atestací</vt:lpstr>
      <vt:lpstr>Doporučená literatura</vt:lpstr>
      <vt:lpstr>Co je normální?</vt:lpstr>
      <vt:lpstr>Snímek 5</vt:lpstr>
      <vt:lpstr>Snímek 6</vt:lpstr>
      <vt:lpstr>Normy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Hana Pazlarova</cp:lastModifiedBy>
  <cp:revision>16</cp:revision>
  <dcterms:created xsi:type="dcterms:W3CDTF">2014-08-27T09:20:17Z</dcterms:created>
  <dcterms:modified xsi:type="dcterms:W3CDTF">2017-09-05T06:19:19Z</dcterms:modified>
</cp:coreProperties>
</file>