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</p:sldMasterIdLst>
  <p:sldIdLst>
    <p:sldId id="256" r:id="rId2"/>
    <p:sldId id="311" r:id="rId3"/>
    <p:sldId id="312" r:id="rId4"/>
    <p:sldId id="318" r:id="rId5"/>
    <p:sldId id="313" r:id="rId6"/>
    <p:sldId id="317" r:id="rId7"/>
    <p:sldId id="314" r:id="rId8"/>
    <p:sldId id="319" r:id="rId9"/>
    <p:sldId id="315" r:id="rId10"/>
    <p:sldId id="316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9900"/>
    <a:srgbClr val="C1679D"/>
    <a:srgbClr val="782E65"/>
    <a:srgbClr val="682E65"/>
    <a:srgbClr val="632F67"/>
    <a:srgbClr val="593B5B"/>
    <a:srgbClr val="5F375A"/>
    <a:srgbClr val="603654"/>
    <a:srgbClr val="672F4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58" autoAdjust="0"/>
  </p:normalViewPr>
  <p:slideViewPr>
    <p:cSldViewPr>
      <p:cViewPr>
        <p:scale>
          <a:sx n="50" d="100"/>
          <a:sy n="50" d="100"/>
        </p:scale>
        <p:origin x="-1188" y="-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cs-CZ"/>
          </a:p>
        </p:txBody>
      </p:sp>
      <p:pic>
        <p:nvPicPr>
          <p:cNvPr id="5" name="Picture 3" descr="A:\minispi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/>
          </a:p>
        </p:txBody>
      </p:sp>
      <p:pic>
        <p:nvPicPr>
          <p:cNvPr id="7" name="Picture 5" descr="A:\minispir.GIF"/>
          <p:cNvPicPr>
            <a:picLocks noChangeAspect="1" noChangeArrowheads="1"/>
          </p:cNvPicPr>
          <p:nvPr/>
        </p:nvPicPr>
        <p:blipFill>
          <a:blip r:embed="rId3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6B9E9D94-89A6-4B7F-B994-2A1B950CBCD6}" type="datetimeFigureOut">
              <a:rPr lang="cs-CZ" smtClean="0"/>
              <a:pPr/>
              <a:t>4.2.2016</a:t>
            </a:fld>
            <a:endParaRPr lang="cs-CZ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endParaRPr lang="cs-CZ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4.2.2016</a:t>
            </a:fld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4.2.2016</a:t>
            </a:fld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4.2.2016</a:t>
            </a:fld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4.2.2016</a:t>
            </a:fld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4.2.2016</a:t>
            </a:fld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4.2.2016</a:t>
            </a:fld>
            <a:endParaRPr 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4.2.2016</a:t>
            </a:fld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4.2.2016</a:t>
            </a:fld>
            <a:endParaRPr lang="cs-CZ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4.2.2016</a:t>
            </a:fld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4.2.2016</a:t>
            </a:fld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cs-CZ"/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1028" name="Picture 4" descr="A:\minispir.GIF"/>
          <p:cNvPicPr>
            <a:picLocks noChangeAspect="1" noChangeArrowheads="1"/>
          </p:cNvPicPr>
          <p:nvPr/>
        </p:nvPicPr>
        <p:blipFill>
          <a:blip r:embed="rId13" cstate="print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A:\minispir.GIF"/>
          <p:cNvPicPr>
            <a:picLocks noChangeAspect="1" noChangeArrowheads="1"/>
          </p:cNvPicPr>
          <p:nvPr/>
        </p:nvPicPr>
        <p:blipFill>
          <a:blip r:embed="rId13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6B9E9D94-89A6-4B7F-B994-2A1B950CBCD6}" type="datetimeFigureOut">
              <a:rPr lang="cs-CZ" smtClean="0"/>
              <a:pPr/>
              <a:t>4.2.2016</a:t>
            </a:fld>
            <a:endParaRPr lang="cs-CZ"/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cs-CZ"/>
          </a:p>
        </p:txBody>
      </p:sp>
      <p:sp>
        <p:nvSpPr>
          <p:cNvPr id="2356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rand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3000364" y="428604"/>
            <a:ext cx="5929354" cy="2000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685800" y="2959107"/>
            <a:ext cx="820668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/>
            </a:r>
            <a:br>
              <a:rPr lang="cs-CZ" dirty="0" smtClean="0"/>
            </a:b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15616" y="2437147"/>
            <a:ext cx="77048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C00000"/>
                </a:solidFill>
              </a:rPr>
              <a:t>9. PSYCHOTICKÉ PORUCHY</a:t>
            </a:r>
            <a:endParaRPr lang="cs-CZ" sz="3200" dirty="0" smtClean="0">
              <a:solidFill>
                <a:srgbClr val="C00000"/>
              </a:solidFill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43608" y="461710"/>
            <a:ext cx="7776864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0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OSTATN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PSYCHOTICK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ONEMOCNĚN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Schizoafektivn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porucha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zn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mky poruchy 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lady a schizofrenn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poruchy současně.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cs-CZ" sz="1000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Akutn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přechodn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psychotick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porucha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 s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ymptomy se velmi rychle stř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daj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proměňuj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Trval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porucha s bludy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bludy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perzekučn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ž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rliveck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hypochondrick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kverulantsk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mohou být doprov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zeny i halucinacemi.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Schizotypn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porucha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podob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prodrom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 stadiu schizofrenie.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4" name="Picture 2" descr="C:\Documents and Settings\cihankova\Plocha\obrázky 9\im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293096"/>
            <a:ext cx="2475547" cy="23571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115616" y="3221637"/>
            <a:ext cx="76328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115616" y="558190"/>
            <a:ext cx="7704856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SCHIZOFRENIE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Tři z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kladn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symptomy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schizofrenie: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Psychomotorický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tlum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žen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hybnost, neměnn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mimika, emočn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plochost.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Dezorganizace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nepřil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hav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emoce, inkoherence v my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řeči.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Zkreslen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skutečnosti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bludy, halucinace.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Prodrom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ze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sklon k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zkosti, podr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žděnosti, ztr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 z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jmů.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8194" name="Picture 2" descr="C:\Documents and Settings\cihankova\Plocha\obrázky 9\bleuler.jpg"/>
          <p:cNvPicPr>
            <a:picLocks noChangeAspect="1" noChangeArrowheads="1"/>
          </p:cNvPicPr>
          <p:nvPr/>
        </p:nvPicPr>
        <p:blipFill>
          <a:blip r:embed="rId2" cstate="print"/>
          <a:srcRect b="11024"/>
          <a:stretch>
            <a:fillRect/>
          </a:stretch>
        </p:blipFill>
        <p:spPr bwMode="auto">
          <a:xfrm>
            <a:off x="5220072" y="4437112"/>
            <a:ext cx="1485900" cy="20339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043608" y="984214"/>
            <a:ext cx="763284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Poruchy my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len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8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bludy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Poruchy vn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halucinace 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Poruchy jedn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Hluboký pocit odcizen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vlastn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prož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 dějů kolem sebe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Nečinnost, ztr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 z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jmů a soci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stažen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Oplo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těn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 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nepřiměřenost emočn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 reakc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Katatonn</a:t>
            </a:r>
            <a:r>
              <a:rPr kumimoji="0" lang="cs-CZ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zn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mky v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motorice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4" descr="C:\Documents and Settings\cihankova\Plocha\obrázky 9\schiz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797152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2835212" cy="393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644008" y="1495946"/>
            <a:ext cx="410445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411. kus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Princip 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 kterým pracuje smrt (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vlkoměr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Princip tento je jednoduchý velmi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46546484df6466dd4646dgsg444dd a ď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1454698ssfsff6466646sssffgvsvf666666x a ň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98789764565xycs566yyyyyy644444x a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mň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mň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mňau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ččččččččččččččččččččiiiiiiiiiiiiiiiiiiiiiiiiiiiiiiiiiiiiiiii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či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či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haf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smrt je vlastně tuze 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„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brav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tedy hodn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holka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rodnosti Polka.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115616" y="779368"/>
            <a:ext cx="763284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Negativn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př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znaky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žen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nebo vymizen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nějak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vlastnosti.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Pozitivn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př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znaky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nadměrn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přehnan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nepřiměřen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projevy du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evn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činnosti.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Zač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vět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inou mezi 15 a 35 lety, nejm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ně polovina př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padů již před 25. rokem.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Př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činy schizofrenie nejsou zn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my.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Předpokl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 multifaktori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původ.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 dědičn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vlohy působ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z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těž, kter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onemocněn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spou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 adolescenci 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roky přechodu do dospěl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 zodpovědn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 života.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Tělesn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trauma či nemoc, ale tak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zku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enost s drogou.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rcRect l="14852" t="8556" r="6644"/>
          <a:stretch>
            <a:fillRect/>
          </a:stretch>
        </p:blipFill>
        <p:spPr bwMode="auto">
          <a:xfrm>
            <a:off x="4788024" y="1124744"/>
            <a:ext cx="3759989" cy="3689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24744"/>
            <a:ext cx="3474339" cy="382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43608" y="579150"/>
            <a:ext cx="7704856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Formy onemocněn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schizofreni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Simplexn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schizofrenie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změny chov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padkem vůle, ztr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tou z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jmů a oplo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těn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 emoc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sz="1000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aranoidn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schizofrenie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charakterizovan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bludy a halucinacemi.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Hebefrenn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schizofrenie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charakterizovan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vrtkavost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nec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lenou nebo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potrhlou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aktivitou, nevypočitatelnými projevy.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Katatonn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schizofrenie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poruchy psychomotoriky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katatonn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stupor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Rezidu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schizofrenie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stavy, kter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sleduj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 odezněn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akutn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 př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znaků.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cihankova\Plocha\obrázky 9\schiz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717032"/>
            <a:ext cx="3145536" cy="1990535"/>
          </a:xfrm>
          <a:prstGeom prst="rect">
            <a:avLst/>
          </a:prstGeom>
          <a:noFill/>
        </p:spPr>
      </p:pic>
      <p:pic>
        <p:nvPicPr>
          <p:cNvPr id="24579" name="Picture 3" descr="C:\Documents and Settings\cihankova\Plocha\obrázky 9\katato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764704"/>
            <a:ext cx="3049048" cy="2119598"/>
          </a:xfrm>
          <a:prstGeom prst="rect">
            <a:avLst/>
          </a:prstGeom>
          <a:noFill/>
        </p:spPr>
      </p:pic>
      <p:pic>
        <p:nvPicPr>
          <p:cNvPr id="24580" name="Picture 4" descr="C:\Documents and Settings\cihankova\Plocha\obrázky 9\schizo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980728"/>
            <a:ext cx="3383280" cy="1943100"/>
          </a:xfrm>
          <a:prstGeom prst="rect">
            <a:avLst/>
          </a:prstGeom>
          <a:noFill/>
        </p:spPr>
      </p:pic>
      <p:pic>
        <p:nvPicPr>
          <p:cNvPr id="24581" name="Picture 5" descr="C:\Documents and Settings\cihankova\Plocha\obrázky 9\images (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573016"/>
            <a:ext cx="2976372" cy="243630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115616" y="899624"/>
            <a:ext cx="7704856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čba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Farmakoterapie antipsychoticky působ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 l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ky.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Br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novým atak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 onemocněn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Poskytuje prostor k rehabilitaci a 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vratu do života.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Psychoedukace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Poučit pacienta o povaze onemocněn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důvodech l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čebných z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kroků.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Učit se novým soci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 dovednostem.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Souč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čby je pracovn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terapie.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Rodinn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terapie.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8" name="Picture 2" descr="C:\Documents and Settings\cihankova\Plocha\obrázky 9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005064"/>
            <a:ext cx="1847850" cy="24669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theme/theme1.xml><?xml version="1.0" encoding="utf-8"?>
<a:theme xmlns:a="http://schemas.openxmlformats.org/drawingml/2006/main" name="Zápisník">
  <a:themeElements>
    <a:clrScheme name="Zápisní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Zápisní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Zápisní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ápisní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ápisní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Praxe na VOŠ Jabok - Workshop o praxích</Template>
  <TotalTime>1279</TotalTime>
  <Words>383</Words>
  <Application>Microsoft Office PowerPoint</Application>
  <PresentationFormat>Předvádění na obrazovce (4:3)</PresentationFormat>
  <Paragraphs>75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Zápisník</vt:lpstr>
      <vt:lpstr> 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Anna K</dc:creator>
  <cp:lastModifiedBy>Ivana</cp:lastModifiedBy>
  <cp:revision>143</cp:revision>
  <dcterms:created xsi:type="dcterms:W3CDTF">2013-10-30T20:15:46Z</dcterms:created>
  <dcterms:modified xsi:type="dcterms:W3CDTF">2016-02-04T11:32:59Z</dcterms:modified>
</cp:coreProperties>
</file>