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</p:sldMasterIdLst>
  <p:sldIdLst>
    <p:sldId id="256" r:id="rId2"/>
    <p:sldId id="311" r:id="rId3"/>
    <p:sldId id="312" r:id="rId4"/>
    <p:sldId id="335" r:id="rId5"/>
    <p:sldId id="313" r:id="rId6"/>
    <p:sldId id="314" r:id="rId7"/>
    <p:sldId id="315" r:id="rId8"/>
    <p:sldId id="316" r:id="rId9"/>
    <p:sldId id="317" r:id="rId10"/>
    <p:sldId id="318" r:id="rId11"/>
    <p:sldId id="337" r:id="rId12"/>
    <p:sldId id="336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9900"/>
    <a:srgbClr val="C1679D"/>
    <a:srgbClr val="782E65"/>
    <a:srgbClr val="682E65"/>
    <a:srgbClr val="632F67"/>
    <a:srgbClr val="593B5B"/>
    <a:srgbClr val="5F375A"/>
    <a:srgbClr val="603654"/>
    <a:srgbClr val="672F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58" autoAdjust="0"/>
  </p:normalViewPr>
  <p:slideViewPr>
    <p:cSldViewPr>
      <p:cViewPr>
        <p:scale>
          <a:sx n="50" d="100"/>
          <a:sy n="50" d="100"/>
        </p:scale>
        <p:origin x="-1188" y="-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pic>
        <p:nvPicPr>
          <p:cNvPr id="5" name="Picture 3" descr="A:\minispi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pic>
        <p:nvPicPr>
          <p:cNvPr id="7" name="Picture 5" descr="A:\minispir.GIF"/>
          <p:cNvPicPr>
            <a:picLocks noChangeAspect="1" noChangeArrowheads="1"/>
          </p:cNvPicPr>
          <p:nvPr/>
        </p:nvPicPr>
        <p:blipFill>
          <a:blip r:embed="rId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endParaRPr lang="cs-CZ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cs-CZ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8" name="Picture 4" descr="A:\minispir.GIF"/>
          <p:cNvPicPr>
            <a:picLocks noChangeAspect="1" noChangeArrowheads="1"/>
          </p:cNvPicPr>
          <p:nvPr/>
        </p:nvPicPr>
        <p:blipFill>
          <a:blip r:embed="rId13" cstate="print"/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A:\minispir.GIF"/>
          <p:cNvPicPr>
            <a:picLocks noChangeAspect="1" noChangeArrowheads="1"/>
          </p:cNvPicPr>
          <p:nvPr/>
        </p:nvPicPr>
        <p:blipFill>
          <a:blip r:embed="rId1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6B9E9D94-89A6-4B7F-B994-2A1B950CBCD6}" type="datetimeFigureOut">
              <a:rPr lang="cs-CZ" smtClean="0"/>
              <a:pPr/>
              <a:t>1.8.2015</a:t>
            </a:fld>
            <a:endParaRPr lang="cs-CZ"/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cs-CZ"/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C179F9-60B1-4C81-A0B9-6FC5CA94678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 txBox="1">
            <a:spLocks/>
          </p:cNvSpPr>
          <p:nvPr/>
        </p:nvSpPr>
        <p:spPr>
          <a:xfrm>
            <a:off x="3000364" y="428604"/>
            <a:ext cx="5929354" cy="200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85800" y="2959107"/>
            <a:ext cx="820668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/>
            </a:r>
            <a:br>
              <a:rPr lang="cs-CZ" dirty="0" smtClean="0"/>
            </a:b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15616" y="2170021"/>
            <a:ext cx="770485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3200" b="1" dirty="0" smtClean="0">
                <a:solidFill>
                  <a:srgbClr val="C00000"/>
                </a:solidFill>
              </a:rPr>
              <a:t>8. PORUCHY SPOJENÉ S NÁVYKOVÝMI LÁTKAMI</a:t>
            </a:r>
            <a:endParaRPr lang="cs-CZ" sz="3200" dirty="0" smtClean="0">
              <a:solidFill>
                <a:srgbClr val="C00000"/>
              </a:solidFill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043608" y="459106"/>
            <a:ext cx="7704856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 na alkoholu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Postupn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zvy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tolerance vůči alkoholu.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Změny 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chov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Výskyt odvykac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př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znaků,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amnestick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poruchy.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Alkoholový odvykac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Třes,, pocen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zkost, halucinace.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Odezn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obvykle během čtyř až pěti dnů.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Může </a:t>
            </a:r>
            <a:r>
              <a:rPr kumimoji="0" lang="cs-CZ" sz="24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progredovat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do deliria </a:t>
            </a:r>
            <a:r>
              <a:rPr kumimoji="0" lang="cs-CZ" sz="24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tremens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149080"/>
            <a:ext cx="3816033" cy="2391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rcRect b="4586"/>
          <a:stretch>
            <a:fillRect/>
          </a:stretch>
        </p:blipFill>
        <p:spPr bwMode="auto">
          <a:xfrm>
            <a:off x="971600" y="332656"/>
            <a:ext cx="7476826" cy="482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/>
          <a:srcRect l="3337" t="5566" r="62283" b="52321"/>
          <a:stretch>
            <a:fillRect/>
          </a:stretch>
        </p:blipFill>
        <p:spPr bwMode="auto">
          <a:xfrm>
            <a:off x="6948264" y="5157192"/>
            <a:ext cx="1982882" cy="145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87624" y="548680"/>
            <a:ext cx="72728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cs-CZ" sz="32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</a:t>
            </a:r>
            <a:endParaRPr lang="cs-CZ" sz="3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Psychoterapie skupinov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Zač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 realizovat důležit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změny životn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stylu.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cvik soci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dovednost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behavior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terapie.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Podpůrn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farmakoterapie.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4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Senzitizace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Ivana\Desktop\Obrázky 8\apolinář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645024"/>
            <a:ext cx="2663952" cy="2582164"/>
          </a:xfrm>
          <a:prstGeom prst="rect">
            <a:avLst/>
          </a:prstGeom>
          <a:noFill/>
        </p:spPr>
      </p:pic>
      <p:pic>
        <p:nvPicPr>
          <p:cNvPr id="6147" name="Picture 3" descr="C:\Users\Ivana\Desktop\Obrázky 8\nešp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3645024"/>
            <a:ext cx="1883664" cy="2629281"/>
          </a:xfrm>
          <a:prstGeom prst="rect">
            <a:avLst/>
          </a:prstGeom>
          <a:noFill/>
        </p:spPr>
      </p:pic>
      <p:pic>
        <p:nvPicPr>
          <p:cNvPr id="6148" name="Picture 4" descr="C:\Users\Ivana\Desktop\Obrázky 8\ská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3933056"/>
            <a:ext cx="3100388" cy="20113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43608" y="1006467"/>
            <a:ext cx="7776864" cy="321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TAB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vyvol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zvracen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srdečn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arytmii.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1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karcinom plic, infarkt myokardu.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105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Syndrom z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vyv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 velmi rychle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105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výrazný </a:t>
            </a:r>
            <a:r>
              <a:rPr kumimoji="0" lang="cs-CZ" sz="24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craving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Ivana\Desktop\Obrázky 8\kouření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581128"/>
            <a:ext cx="2590800" cy="1714500"/>
          </a:xfrm>
          <a:prstGeom prst="rect">
            <a:avLst/>
          </a:prstGeom>
          <a:noFill/>
        </p:spPr>
      </p:pic>
      <p:pic>
        <p:nvPicPr>
          <p:cNvPr id="7171" name="Picture 3" descr="C:\Users\Ivana\Desktop\Obrázky 8\kouření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005064"/>
            <a:ext cx="1847850" cy="2466975"/>
          </a:xfrm>
          <a:prstGeom prst="rect">
            <a:avLst/>
          </a:prstGeom>
          <a:noFill/>
        </p:spPr>
      </p:pic>
      <p:pic>
        <p:nvPicPr>
          <p:cNvPr id="7172" name="Picture 4" descr="C:\Users\Ivana\Desktop\Obrázky 8\kouření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4725144"/>
            <a:ext cx="2552700" cy="14097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115616" y="188639"/>
            <a:ext cx="7704856" cy="515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OPIOIDŮ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Opium, morfin, kodein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heroin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metadon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Tlumivý, uklidňuj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efekt. 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Apatie a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tlum, zhor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pozornosti a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sudku.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Infekčn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nemoci, z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nětliv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kozen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cs-CZ" sz="12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Syndrom z</a:t>
            </a:r>
            <a:r>
              <a:rPr lang="cs-CZ" sz="28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</a:t>
            </a:r>
            <a:r>
              <a:rPr lang="cs-CZ" sz="28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cs-CZ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Zvy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ov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vek až k aplikaci drogy několikr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 denně.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Ivana\Desktop\Obrázky 8\má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029200"/>
            <a:ext cx="2438400" cy="1828800"/>
          </a:xfrm>
          <a:prstGeom prst="rect">
            <a:avLst/>
          </a:prstGeom>
          <a:noFill/>
        </p:spPr>
      </p:pic>
      <p:pic>
        <p:nvPicPr>
          <p:cNvPr id="5" name="Picture 4" descr="C:\Users\Ivana\Desktop\opium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991100"/>
            <a:ext cx="2447925" cy="18669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043608" y="310633"/>
            <a:ext cx="770485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Nepředstavuje bezprostředn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ohrožen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života.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Psychotick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poruchy nevyvol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vaj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Doch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k rozvoji poruch osobnosti.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Avitamin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ó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zy, poruchy imunity a celkov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ch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organismu.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spě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nost je relativně vysok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 probl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movou klientelu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substitučn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čba, metadon. 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 descr="C:\Users\Ivana\Desktop\metad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437112"/>
            <a:ext cx="2995168" cy="2101088"/>
          </a:xfrm>
          <a:prstGeom prst="rect">
            <a:avLst/>
          </a:prstGeom>
          <a:noFill/>
        </p:spPr>
      </p:pic>
      <p:pic>
        <p:nvPicPr>
          <p:cNvPr id="6" name="Picture 3" descr="C:\Users\Ivana\Desktop\Obrázky 8\drogy.jpg"/>
          <p:cNvPicPr>
            <a:picLocks noChangeAspect="1" noChangeArrowheads="1"/>
          </p:cNvPicPr>
          <p:nvPr/>
        </p:nvPicPr>
        <p:blipFill>
          <a:blip r:embed="rId3" cstate="print"/>
          <a:srcRect b="8767"/>
          <a:stretch>
            <a:fillRect/>
          </a:stretch>
        </p:blipFill>
        <p:spPr bwMode="auto">
          <a:xfrm>
            <a:off x="1691680" y="4509120"/>
            <a:ext cx="2878138" cy="19668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43608" y="198914"/>
            <a:ext cx="777686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KANABINOIDŮ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Indick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konop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Cannabis</a:t>
            </a: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sativa</a:t>
            </a: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indica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delta-9-</a:t>
            </a: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tetrahydrokanabinol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(THC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Marihuana.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Vylučov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THC z organismu trv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velmi dlouho.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Euforie nebo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zkost, zpomalen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času, halucinace, depersonalizace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C:\Users\Ivana\Desktop\Obrázky 8\konopí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797152"/>
            <a:ext cx="2466975" cy="1847850"/>
          </a:xfrm>
          <a:prstGeom prst="rect">
            <a:avLst/>
          </a:prstGeom>
          <a:noFill/>
        </p:spPr>
      </p:pic>
      <p:pic>
        <p:nvPicPr>
          <p:cNvPr id="10243" name="Picture 3" descr="C:\Users\Ivana\Desktop\marihu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725144"/>
            <a:ext cx="2828925" cy="18825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43608" y="527816"/>
            <a:ext cx="7776864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kozen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dýchac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cest a plic, riziko plicn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karcinomu.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Syndrom z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podobu psychick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 se vyskytuje výjimečně.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C:\Users\Ivana\Desktop\marihuan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645024"/>
            <a:ext cx="1896491" cy="2865501"/>
          </a:xfrm>
          <a:prstGeom prst="rect">
            <a:avLst/>
          </a:prstGeom>
          <a:noFill/>
        </p:spPr>
      </p:pic>
      <p:pic>
        <p:nvPicPr>
          <p:cNvPr id="11267" name="Picture 3" descr="C:\Users\Ivana\Desktop\marihuana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221088"/>
            <a:ext cx="3877056" cy="19263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43608" y="293832"/>
            <a:ext cx="7776864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KOKAINU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Koka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keř </a:t>
            </a:r>
            <a:r>
              <a:rPr kumimoji="0" lang="cs-CZ" sz="24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Erythroxylon</a:t>
            </a:r>
            <a:r>
              <a:rPr kumimoji="0" lang="cs-CZ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coca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Stimulačn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činky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Crack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ombinace kokainu s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marihuanou, PCP, amfetaminem.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Euforie, megalomanie, hrubost, agresivita.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Halucinace, paranoidn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představy.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Users\Ivana\Desktop\Obrázky 8\ko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077072"/>
            <a:ext cx="1762125" cy="2590800"/>
          </a:xfrm>
          <a:prstGeom prst="rect">
            <a:avLst/>
          </a:prstGeom>
          <a:noFill/>
        </p:spPr>
      </p:pic>
      <p:pic>
        <p:nvPicPr>
          <p:cNvPr id="12291" name="Picture 3" descr="C:\Users\Ivana\Desktop\Obrázky 8\kokai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437112"/>
            <a:ext cx="3277870" cy="19667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187624" y="618588"/>
            <a:ext cx="748883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Bolesti hlavy, depresivn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sebevražedn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jedn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Syndrom z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Vznik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extr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mně rychle.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tkodobý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činek, aplikace drogy několikr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 denně.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Skl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čenost,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tlum nebo agitovanost.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Ivana\Desktop\Obrázky 8\kok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509120"/>
            <a:ext cx="3388360" cy="20330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15616" y="3221637"/>
            <a:ext cx="76328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115616" y="591696"/>
            <a:ext cx="77048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Psychoaktivn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vykov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tky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tky 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povzbuzuj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stimulancia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amfetaminy, kokain, kofein.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tky 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utlumuj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alkohol, </a:t>
            </a:r>
            <a:r>
              <a:rPr kumimoji="0" lang="cs-CZ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opioidy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tky 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halucinogenn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kanabinoidy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LSD.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C:\Users\Ivana\Desktop\Obrázky 8\alkoh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725144"/>
            <a:ext cx="2514600" cy="1819275"/>
          </a:xfrm>
          <a:prstGeom prst="rect">
            <a:avLst/>
          </a:prstGeom>
          <a:noFill/>
        </p:spPr>
      </p:pic>
      <p:pic>
        <p:nvPicPr>
          <p:cNvPr id="1027" name="Picture 3" descr="C:\Users\Ivana\Desktop\Obrázky 8\kok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429000"/>
            <a:ext cx="2762250" cy="1657350"/>
          </a:xfrm>
          <a:prstGeom prst="rect">
            <a:avLst/>
          </a:prstGeom>
          <a:noFill/>
        </p:spPr>
      </p:pic>
      <p:pic>
        <p:nvPicPr>
          <p:cNvPr id="1028" name="Picture 4" descr="C:\Users\Ivana\Desktop\Obrázky 8\drogy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284984"/>
            <a:ext cx="2114550" cy="21621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115616" y="473013"/>
            <a:ext cx="770485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JINÝCH STIMULANCI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Amfetamin, efedrin, 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metamfetamin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(pervitin),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kofein.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Tanečn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drogy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amfetamin, MDMA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cs-CZ" sz="2400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Euforie, pocit zvý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energie, megalomanie, 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družnost.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Halucinace, paranoidn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lenky.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Pocen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zvracen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dehydratace.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Ivana\Desktop\Obrázky 8\amfetam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10" y="4869166"/>
            <a:ext cx="2391982" cy="1641729"/>
          </a:xfrm>
          <a:prstGeom prst="rect">
            <a:avLst/>
          </a:prstGeom>
          <a:noFill/>
        </p:spPr>
      </p:pic>
      <p:pic>
        <p:nvPicPr>
          <p:cNvPr id="14339" name="Picture 3" descr="C:\Users\Ivana\Desktop\Obrázky 8\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869160"/>
            <a:ext cx="2515299" cy="1652651"/>
          </a:xfrm>
          <a:prstGeom prst="rect">
            <a:avLst/>
          </a:prstGeom>
          <a:noFill/>
        </p:spPr>
      </p:pic>
      <p:pic>
        <p:nvPicPr>
          <p:cNvPr id="14340" name="Picture 4" descr="C:\Users\Ivana\Desktop\Obrázky 8\pervitin.jpg"/>
          <p:cNvPicPr>
            <a:picLocks noChangeAspect="1" noChangeArrowheads="1"/>
          </p:cNvPicPr>
          <p:nvPr/>
        </p:nvPicPr>
        <p:blipFill>
          <a:blip r:embed="rId4" cstate="print"/>
          <a:srcRect b="12958"/>
          <a:stretch>
            <a:fillRect/>
          </a:stretch>
        </p:blipFill>
        <p:spPr bwMode="auto">
          <a:xfrm>
            <a:off x="3563888" y="4941168"/>
            <a:ext cx="2667000" cy="145086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043608" y="665023"/>
            <a:ext cx="770485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Dehydratace a celkov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vyčerp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organismu.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Nekvalitn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výroba pervitinu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řada př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měs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Depresivn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poruchy se sebevražednými tendencemi.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Syndrom z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Výrazn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psychick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Výrazný 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craving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Už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stimulanci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ve snaze dosahovat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šší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výkonů a potlačit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navu.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cihankova\Plocha\ecstasy-drug-education-dv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852936"/>
            <a:ext cx="2528888" cy="35718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043608" y="615758"/>
            <a:ext cx="763284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HALUCINOGENŮ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Psilocybin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(lysohl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vka, muchomůrka červen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Meskalin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(kaktus 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peyotl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LSD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dietylamid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kyseliny 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lysergov</a:t>
            </a: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(z 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melu).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Trip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absorpčn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pap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rky, napu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těn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roztokem LSD. 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C:\Users\Ivana\Desktop\Obrázky 8\ls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861048"/>
            <a:ext cx="1965960" cy="1788478"/>
          </a:xfrm>
          <a:prstGeom prst="rect">
            <a:avLst/>
          </a:prstGeom>
          <a:noFill/>
        </p:spPr>
      </p:pic>
      <p:pic>
        <p:nvPicPr>
          <p:cNvPr id="16387" name="Picture 3" descr="C:\Users\Ivana\Desktop\Obrázky 8\lysohlávk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717032"/>
            <a:ext cx="2898775" cy="1929003"/>
          </a:xfrm>
          <a:prstGeom prst="rect">
            <a:avLst/>
          </a:prstGeom>
          <a:noFill/>
        </p:spPr>
      </p:pic>
      <p:pic>
        <p:nvPicPr>
          <p:cNvPr id="16388" name="Picture 4" descr="C:\Users\Ivana\Desktop\Obrázky 8\peyot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501008"/>
            <a:ext cx="2325624" cy="24643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043608" y="644830"/>
            <a:ext cx="7776864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Halucinace,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zkosti.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Depersonalizace, paranoidn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představy.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Impulzivn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jedn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agresivn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nebo </a:t>
            </a:r>
            <a:r>
              <a:rPr kumimoji="0" lang="cs-CZ" sz="24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autoagresivn</a:t>
            </a:r>
            <a:r>
              <a:rPr kumimoji="0" lang="cs-CZ" sz="24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charakteru.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Psychotick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poruchy podobn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schizofrenii.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Nevyvol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tělesný odvykac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3" descr="C:\Users\Ivana\Desktop\Obrázky 8\ha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509120"/>
            <a:ext cx="3108897" cy="1955419"/>
          </a:xfrm>
          <a:prstGeom prst="rect">
            <a:avLst/>
          </a:prstGeom>
          <a:noFill/>
        </p:spPr>
      </p:pic>
      <p:pic>
        <p:nvPicPr>
          <p:cNvPr id="17412" name="Picture 4" descr="C:\Users\Ivana\Desktop\Obrázky 8\lsd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437112"/>
            <a:ext cx="2894330" cy="20751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115616" y="606408"/>
            <a:ext cx="7632848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ORGANICKÝCH ROZPOU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TĚDEL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Průmyslov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chemik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lie (rozpou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tědla, ředidla, barvy, laky, lepidla).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Apatie nebo agresivita, poruchy pozornosti a paměti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připom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opilost.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imunity a krvetvorby, organick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kozen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CNS.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Syndrom z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Charakter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psychick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C:\Users\Ivana\Desktop\Obrázky 8\tolu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437112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115616" y="544809"/>
            <a:ext cx="756084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SEDATIV NEBO HYPNOTIK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sp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nku a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zkost.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Benzodiazepiny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(diazepam).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Jako opilost.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sp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nku,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zkosti, deprese.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C:\Users\Ivana\Desktop\Obrázky 8\benzodiaze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725144"/>
            <a:ext cx="2457450" cy="1857375"/>
          </a:xfrm>
          <a:prstGeom prst="rect">
            <a:avLst/>
          </a:prstGeom>
          <a:noFill/>
        </p:spPr>
      </p:pic>
      <p:pic>
        <p:nvPicPr>
          <p:cNvPr id="5" name="Picture 2" descr="C:\Users\Ivana\Desktop\Obrázky 8\drogy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869160"/>
            <a:ext cx="2847975" cy="1600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115616" y="482636"/>
            <a:ext cx="763284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Třes, zvracen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bolesti hlavy, halucinace.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Velmi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obt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žně 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čiteln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Ře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prim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poruchy, pro kterou začal pacient původně už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vat 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ky.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 jako u 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 na alkoholu.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Users\Ivana\Desktop\Obrázky 8\benzodiazepi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077072"/>
            <a:ext cx="2428875" cy="24288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187624" y="1028140"/>
            <a:ext cx="7488832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PATOLOGICK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HR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ČSTV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Průběh: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 výher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hraje občas, výhry převažuj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nad prohrami.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 prohr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nedok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že přestat hr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t, půjčuje si pen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 zoufalstv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dluhy, odcizen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od rodiny, st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 prohr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panika.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C:\Users\Ivana\Desktop\Obrázky 8\gamblin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725144"/>
            <a:ext cx="2876550" cy="1590675"/>
          </a:xfrm>
          <a:prstGeom prst="rect">
            <a:avLst/>
          </a:prstGeom>
          <a:noFill/>
        </p:spPr>
      </p:pic>
      <p:pic>
        <p:nvPicPr>
          <p:cNvPr id="21507" name="Picture 3" descr="C:\Users\Ivana\Desktop\Obrázky 8\gambl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581128"/>
            <a:ext cx="2600325" cy="17621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043608" y="1084022"/>
            <a:ext cx="7704856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Průběh procesu uzdravov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 kritičnosti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ukončen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hran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ře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probl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mů.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 </a:t>
            </a: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znovuvytv</a:t>
            </a: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řen</a:t>
            </a: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spl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dluhů, zlep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vztahů.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ze růstu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nový (zdravý) způsob života.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C:\Users\Ivana\Desktop\Obrázky 8\gamblin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509120"/>
            <a:ext cx="3190875" cy="1438275"/>
          </a:xfrm>
          <a:prstGeom prst="rect">
            <a:avLst/>
          </a:prstGeom>
          <a:noFill/>
        </p:spPr>
      </p:pic>
      <p:pic>
        <p:nvPicPr>
          <p:cNvPr id="22531" name="Picture 3" descr="C:\Users\Ivana\Desktop\Obrázky 8\gamblin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4293096"/>
            <a:ext cx="2667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115616" y="587699"/>
            <a:ext cx="763284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Přechodný stav 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sleduj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 užit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psychoaktivn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tky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Výsledkem už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jsou 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zdravotn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kozen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oblasti fyzick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psychick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Probl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probl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i z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jin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oblasti než zdravotn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např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klad 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oblasti soci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Ivana\Desktop\Obrázky 8\alkoh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437112"/>
            <a:ext cx="2095500" cy="2181225"/>
          </a:xfrm>
          <a:prstGeom prst="rect">
            <a:avLst/>
          </a:prstGeom>
          <a:noFill/>
        </p:spPr>
      </p:pic>
      <p:pic>
        <p:nvPicPr>
          <p:cNvPr id="2051" name="Picture 3" descr="C:\Users\Ivana\Desktop\Obrázky 8\alkohol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725144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87624" y="1052736"/>
            <a:ext cx="748883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Syndrom z</a:t>
            </a:r>
            <a:r>
              <a:rPr lang="cs-CZ" sz="32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vislosti</a:t>
            </a:r>
            <a:endParaRPr lang="cs-CZ" sz="3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 dobu 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jednoho měs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 (nepřetržitě) 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nebo 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opakovaně v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krat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ší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 obdob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 vyskytuj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tři nebo v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 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projevů: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touha už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vat l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tku (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lang="cs-CZ" sz="2400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craving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bažen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Pot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že při kontrole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Tolerance k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ú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činku l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tky.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Zanedb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č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opu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těn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jiných 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jmů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Pokračov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už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tky přes 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sledky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4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lang="cs-CZ" sz="32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</a:t>
            </a:r>
            <a:endParaRPr lang="cs-CZ" sz="3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stav 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(abstinenčn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syndrom)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různě z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važn</a:t>
            </a:r>
            <a:r>
              <a:rPr lang="cs-CZ" sz="2400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somatick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psychick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př</a:t>
            </a:r>
            <a:r>
              <a:rPr lang="cs-CZ" sz="2400" b="1" dirty="0" smtClean="0">
                <a:solidFill>
                  <a:srgbClr val="C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lang="cs-CZ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znaky</a:t>
            </a:r>
            <a:r>
              <a:rPr lang="cs-CZ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cs-CZ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187624" y="1012689"/>
            <a:ext cx="756084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Biopsychosoci</a:t>
            </a: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model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vzniku a vývoje z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Faktory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farmakologick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(droga).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Faktory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somatick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psychick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(člověk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osobnost).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Faktory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environment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(prostřed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Faktory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podněcuj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C:\Users\Ivana\Desktop\Obrázky 8\alkoho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77072"/>
            <a:ext cx="2762250" cy="1657350"/>
          </a:xfrm>
          <a:prstGeom prst="rect">
            <a:avLst/>
          </a:prstGeom>
          <a:noFill/>
        </p:spPr>
      </p:pic>
      <p:pic>
        <p:nvPicPr>
          <p:cNvPr id="23555" name="Picture 3" descr="C:\Users\Ivana\Desktop\Obrázky 8\md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140968"/>
            <a:ext cx="2857500" cy="1600200"/>
          </a:xfrm>
          <a:prstGeom prst="rect">
            <a:avLst/>
          </a:prstGeom>
          <a:noFill/>
        </p:spPr>
      </p:pic>
      <p:pic>
        <p:nvPicPr>
          <p:cNvPr id="23556" name="Picture 4" descr="C:\Users\Ivana\Desktop\Obrázky 8\gambling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941168"/>
            <a:ext cx="2667508" cy="16615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15616" y="292520"/>
            <a:ext cx="7560840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Detoxikace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Eliminace psychoaktivn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tky 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organismu.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Substitučn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vykov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tka nahrazena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tkou s definovanou koncentrac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,, aplikovanou pod 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kařským dohledem.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stavn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če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Odvykac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psychiatrick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nemocnici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kladn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somatick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psychick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stabilizace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Kombinace skupinov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psychoterapie, pracovn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terapie a farmakoterapie.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sledn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če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Formou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stacion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ře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Dlouhodob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pobyty 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terapeutických komunit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043608" y="675504"/>
            <a:ext cx="770485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čba: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Motivačn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tr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nink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Psychoterapie individu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nebo skupinov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Kognitivně-behavior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postupy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Změna životn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stylu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Zvl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touhy po l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tce a kriz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pomocn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skupina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Anonymn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alkoholici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Anonymn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gambleři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 s rodinou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Ivana\Desktop\Obrázky 8\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365104"/>
            <a:ext cx="1991360" cy="1991360"/>
          </a:xfrm>
          <a:prstGeom prst="rect">
            <a:avLst/>
          </a:prstGeom>
          <a:noFill/>
        </p:spPr>
      </p:pic>
      <p:pic>
        <p:nvPicPr>
          <p:cNvPr id="3075" name="Picture 3" descr="C:\Users\Ivana\Desktop\Obrázky 8\káčko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293096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115616" y="817767"/>
            <a:ext cx="7632848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PORUCHY VYVOLAN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ALKOHOLU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Jellinekova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typologie: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Typ alfa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probl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mov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pit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Typ beta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př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ležitostný ab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zus.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Typ gama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vislost se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somatickým a psychickým po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kozen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 (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anglosaský typ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Typ delta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chronick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(denn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konzumace alkoholu, (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rom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nský typ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Typ ypsilon 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epizodický ab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ú</a:t>
            </a:r>
            <a:r>
              <a:rPr kumimoji="0" lang="cs-CZ" sz="2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zus. </a:t>
            </a:r>
            <a:endParaRPr kumimoji="0" lang="cs-CZ" sz="2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Ivana\Desktop\Obrázky 8\pi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653136"/>
            <a:ext cx="2350008" cy="1792224"/>
          </a:xfrm>
          <a:prstGeom prst="rect">
            <a:avLst/>
          </a:prstGeom>
          <a:noFill/>
        </p:spPr>
      </p:pic>
      <p:pic>
        <p:nvPicPr>
          <p:cNvPr id="4099" name="Picture 3" descr="C:\Users\Ivana\Desktop\ví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725144"/>
            <a:ext cx="2514600" cy="1673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15616" y="360699"/>
            <a:ext cx="7704856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Akutn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 1,5 promile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excitačn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stadium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lehk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opilost.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 2 promile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stadium hypnotick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opilost středn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stupně.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 3 promile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narkotick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stadium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výrazn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stadium opilosti.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Nad 3 promile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těžk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intoxikace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rizikem bezvědom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z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stavy dechu a oběhu.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Patick</a:t>
            </a:r>
            <a:r>
              <a:rPr kumimoji="0" lang="cs-CZ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opilost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 vypit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mal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množstv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alkoholu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kodliv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už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cs-C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endParaRPr kumimoji="0" lang="cs-CZ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kozen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oběhov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syst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mu, nervov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 syst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mu.  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 žen-alkoholiček 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kozen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plodu,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růstov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retardace. </a:t>
            </a:r>
            <a:endParaRPr kumimoji="0" lang="cs-CZ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Ivana\Desktop\Obrázky 8\alkohol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5013176"/>
            <a:ext cx="2514600" cy="1673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theme/theme1.xml><?xml version="1.0" encoding="utf-8"?>
<a:theme xmlns:a="http://schemas.openxmlformats.org/drawingml/2006/main" name="Zápisník">
  <a:themeElements>
    <a:clrScheme name="Zápisní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Zápisní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Zápisní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ápisní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ápisní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Praxe na VOŠ Jabok - Workshop o praxích</Template>
  <TotalTime>1383</TotalTime>
  <Words>852</Words>
  <Application>Microsoft Office PowerPoint</Application>
  <PresentationFormat>Předvádění na obrazovce (4:3)</PresentationFormat>
  <Paragraphs>226</Paragraphs>
  <Slides>28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Zápisník</vt:lpstr>
      <vt:lpstr> 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Anna K</dc:creator>
  <cp:lastModifiedBy>Ivana</cp:lastModifiedBy>
  <cp:revision>157</cp:revision>
  <dcterms:created xsi:type="dcterms:W3CDTF">2013-10-30T20:15:46Z</dcterms:created>
  <dcterms:modified xsi:type="dcterms:W3CDTF">2015-08-01T08:17:05Z</dcterms:modified>
</cp:coreProperties>
</file>