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</p:sldMasterIdLst>
  <p:sldIdLst>
    <p:sldId id="256" r:id="rId2"/>
    <p:sldId id="311" r:id="rId3"/>
    <p:sldId id="320" r:id="rId4"/>
    <p:sldId id="313" r:id="rId5"/>
    <p:sldId id="319" r:id="rId6"/>
    <p:sldId id="314" r:id="rId7"/>
    <p:sldId id="315" r:id="rId8"/>
    <p:sldId id="316" r:id="rId9"/>
    <p:sldId id="317" r:id="rId10"/>
    <p:sldId id="318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9900"/>
    <a:srgbClr val="C1679D"/>
    <a:srgbClr val="782E65"/>
    <a:srgbClr val="682E65"/>
    <a:srgbClr val="632F67"/>
    <a:srgbClr val="593B5B"/>
    <a:srgbClr val="5F375A"/>
    <a:srgbClr val="603654"/>
    <a:srgbClr val="672F4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58" autoAdjust="0"/>
  </p:normalViewPr>
  <p:slideViewPr>
    <p:cSldViewPr>
      <p:cViewPr>
        <p:scale>
          <a:sx n="50" d="100"/>
          <a:sy n="50" d="100"/>
        </p:scale>
        <p:origin x="-1188" y="-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cs-CZ"/>
          </a:p>
        </p:txBody>
      </p:sp>
      <p:pic>
        <p:nvPicPr>
          <p:cNvPr id="5" name="Picture 3" descr="A:\minispi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/>
          </a:p>
        </p:txBody>
      </p:sp>
      <p:pic>
        <p:nvPicPr>
          <p:cNvPr id="7" name="Picture 5" descr="A:\minispir.GIF"/>
          <p:cNvPicPr>
            <a:picLocks noChangeAspect="1" noChangeArrowheads="1"/>
          </p:cNvPicPr>
          <p:nvPr/>
        </p:nvPicPr>
        <p:blipFill>
          <a:blip r:embed="rId3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6B9E9D94-89A6-4B7F-B994-2A1B950CBCD6}" type="datetimeFigureOut">
              <a:rPr lang="cs-CZ" smtClean="0"/>
              <a:pPr/>
              <a:t>30.11.2014</a:t>
            </a:fld>
            <a:endParaRPr lang="cs-CZ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endParaRPr lang="cs-CZ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30.11.2014</a:t>
            </a:fld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30.11.2014</a:t>
            </a:fld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30.11.2014</a:t>
            </a:fld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30.11.2014</a:t>
            </a:fld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30.11.2014</a:t>
            </a:fld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30.11.2014</a:t>
            </a:fld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30.11.2014</a:t>
            </a:fld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30.11.2014</a:t>
            </a:fld>
            <a:endParaRPr lang="cs-CZ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30.11.2014</a:t>
            </a:fld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30.11.2014</a:t>
            </a:fld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cs-CZ"/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1028" name="Picture 4" descr="A:\minispir.GIF"/>
          <p:cNvPicPr>
            <a:picLocks noChangeAspect="1" noChangeArrowheads="1"/>
          </p:cNvPicPr>
          <p:nvPr/>
        </p:nvPicPr>
        <p:blipFill>
          <a:blip r:embed="rId13" cstate="print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A:\minispir.GIF"/>
          <p:cNvPicPr>
            <a:picLocks noChangeAspect="1" noChangeArrowheads="1"/>
          </p:cNvPicPr>
          <p:nvPr/>
        </p:nvPicPr>
        <p:blipFill>
          <a:blip r:embed="rId13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6B9E9D94-89A6-4B7F-B994-2A1B950CBCD6}" type="datetimeFigureOut">
              <a:rPr lang="cs-CZ" smtClean="0"/>
              <a:pPr/>
              <a:t>30.11.2014</a:t>
            </a:fld>
            <a:endParaRPr lang="cs-CZ"/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cs-CZ"/>
          </a:p>
        </p:txBody>
      </p:sp>
      <p:sp>
        <p:nvSpPr>
          <p:cNvPr id="2356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rand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3000364" y="428604"/>
            <a:ext cx="5929354" cy="2000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685800" y="2959107"/>
            <a:ext cx="820668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/>
            </a:r>
            <a:br>
              <a:rPr lang="cs-CZ" dirty="0" smtClean="0"/>
            </a:b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15616" y="1974901"/>
            <a:ext cx="7704856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7. ORGANICKY PODMÍNĚNÉ DUŠEVNÍ PORUCHY </a:t>
            </a:r>
          </a:p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(DEMENCE, DELIRIA, EPILEPSIE)</a:t>
            </a:r>
            <a:endParaRPr lang="cs-CZ" sz="3200" dirty="0" smtClean="0">
              <a:solidFill>
                <a:srgbClr val="C00000"/>
              </a:solidFill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115616" y="355308"/>
            <a:ext cx="7704856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Pacienti maj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změny 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lady a deprese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chvaty </a:t>
            </a:r>
            <a:r>
              <a:rPr kumimoji="0" lang="cs-CZ" sz="24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zuřivosti </a:t>
            </a:r>
            <a:r>
              <a:rPr kumimoji="0" lang="cs-CZ" sz="24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agresivitou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omezen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soci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kontaktu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omezeni v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kladn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 činnostech a pracovn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schopnosti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čba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Režimov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opatřen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kaz alkoholu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dlouhý sp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nek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dieta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přiměřen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aktivita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průběhu dne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Farmakologick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čba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antiepileptika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Neurochirurgick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čba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operace ložiska.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780928"/>
            <a:ext cx="4425950" cy="213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43608" y="589329"/>
            <a:ext cx="763284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DEMENCE 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Vznikaj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průběhu života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 ukončen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rozvoje kognitivn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funkc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Př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znaky: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Zapomnětlivost.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Porucha logick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my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Porucha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orientace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Neschopnost vykon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vat složitěj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kony.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Emotivita nepřiměřen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situaci.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Poruchy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nku.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Postižen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přest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vaj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udržovat osobn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hygienu.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Poruchy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halucinace, bludy.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žen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schopnosti vykon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vat běžn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denn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aktivity.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www.alzheimercentrum.cz/images_art/hodiny.jpg"/>
          <p:cNvPicPr>
            <a:picLocks noChangeAspect="1" noChangeArrowheads="1"/>
          </p:cNvPicPr>
          <p:nvPr/>
        </p:nvPicPr>
        <p:blipFill>
          <a:blip r:embed="rId2" cstate="print"/>
          <a:srcRect l="8099" t="6886" r="10799" b="11476"/>
          <a:stretch>
            <a:fillRect/>
          </a:stretch>
        </p:blipFill>
        <p:spPr bwMode="auto">
          <a:xfrm>
            <a:off x="6300192" y="1700808"/>
            <a:ext cx="2617218" cy="309869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0648"/>
            <a:ext cx="4896803" cy="629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043608" y="617587"/>
            <a:ext cx="784887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Demence atroficko-degenerativn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 původu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a) Alzheimerova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choroba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demence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 rozv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pomalu,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živě.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choroba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trv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od objeven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 prvn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př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znaků 5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 let.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 Parkinsonova choroba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projevuje se celkovou zpomalenost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obt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žným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zapamatov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 a vybavov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 z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paměti.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c) 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Huntingtonova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choroba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zač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už ve třet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 desetilet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života,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tak výrazn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jako u Alzheimerovy choroby.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797152"/>
            <a:ext cx="3008376" cy="188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Ivana\Desktop\Obrázky 7\alzheim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869160"/>
            <a:ext cx="2828290" cy="17919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43608" y="980728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Demence ischemicko-vaskul</a:t>
            </a:r>
            <a:r>
              <a:rPr lang="cs-CZ" sz="3200" b="1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cs-CZ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rn</a:t>
            </a:r>
            <a:r>
              <a:rPr lang="cs-CZ" sz="3200" b="1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 původu</a:t>
            </a:r>
            <a:r>
              <a:rPr lang="cs-CZ" sz="32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vznik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při po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kozen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mozku infarkty (c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vn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mozkov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př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hody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endParaRPr lang="cs-CZ" sz="2400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Demence infekčn</a:t>
            </a:r>
            <a:r>
              <a:rPr lang="cs-CZ" sz="3200" b="1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 původu</a:t>
            </a:r>
            <a:endParaRPr lang="cs-CZ" sz="3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a) Demence u AIDS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vznik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dlouho 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 infikov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virem, 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postižen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CNS vlivem nemoc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cs-CZ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 Demence u </a:t>
            </a:r>
            <a:r>
              <a:rPr lang="cs-CZ" sz="24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lymesk</a:t>
            </a:r>
            <a:r>
              <a:rPr lang="cs-CZ" sz="2400" b="1" dirty="0" err="1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boreli</a:t>
            </a:r>
            <a:r>
              <a:rPr lang="cs-CZ" sz="2400" b="1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zy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vět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inou demence lehč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 stupně, v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mci choroby se mohou vyskytnout meningoencefalitidy. </a:t>
            </a:r>
            <a:endParaRPr lang="cs-CZ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c) Progresivn</a:t>
            </a:r>
            <a:r>
              <a:rPr lang="cs-CZ" sz="2400" b="1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paralýza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z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važný projev terci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rn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 stadia syfilidy, choroba propukne až po mnohalet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latenci. </a:t>
            </a:r>
            <a:endParaRPr lang="cs-CZ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cs-CZ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115616" y="545431"/>
            <a:ext cx="756084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Demence 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prionov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původu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Priony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jsou proteinov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č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stice působ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z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nět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mozku.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Kuru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Creutzfeldova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-Jakobova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choroba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Bovinn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spongiformn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encefalopatie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(nemoc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lených krav).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Demence intoxikačn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 původu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Alkoholov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demence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podob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 Alzheimerově chorobě.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Demence traumatick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 původu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 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razech mozku. 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Demence 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dorov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 původu. 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Metabolick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demence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porfyrie,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ur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mie a jatern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encefalopatie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115616" y="665423"/>
            <a:ext cx="7704856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DELIRIA 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Kvalitativn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porucha vědom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Kr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tk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trv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často se opakuj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Obvykle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neklid,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halucinace,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paranoidita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agresivn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chov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Vznik deliri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hypoxie mozku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horečnat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onemocněn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infekce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dorov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onemocněn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toxick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vlivy (alkohol, l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ky)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razy mozku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poruchy metabolismu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dehydratace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nedostatek vitam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nů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Ivana\Desktop\Obrázky 7\deliriu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581128"/>
            <a:ext cx="2628900" cy="1743075"/>
          </a:xfrm>
          <a:prstGeom prst="rect">
            <a:avLst/>
          </a:prstGeom>
          <a:noFill/>
        </p:spPr>
      </p:pic>
      <p:pic>
        <p:nvPicPr>
          <p:cNvPr id="3075" name="Picture 3" descr="C:\Users\Ivana\Desktop\Obrázky 7\delirium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636912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115616" y="213560"/>
            <a:ext cx="7704856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EPILEPSIE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chvatovit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přechodn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porucha funkc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CNS.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Vyvolan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excesivn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 výboji chorobných neuronů.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Spou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těče z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chvatu: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optický sign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zvukový sign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tepelný sign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chemický signál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mozkový 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dor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mozkov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trauma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nark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za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emočn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změny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Ivana\Desktop\Obrázky 7\epilepisi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276872"/>
            <a:ext cx="1969770" cy="2249170"/>
          </a:xfrm>
          <a:prstGeom prst="rect">
            <a:avLst/>
          </a:prstGeom>
          <a:noFill/>
        </p:spPr>
      </p:pic>
      <p:pic>
        <p:nvPicPr>
          <p:cNvPr id="4099" name="Picture 3" descr="C:\Users\Ivana\Desktop\epilepsi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869160"/>
            <a:ext cx="2857500" cy="1600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115616" y="260648"/>
            <a:ext cx="7632848" cy="475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Druhy z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chvatů: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a) 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Jacksonský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chvat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 Komplexn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parci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z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chvat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čeln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pohyby, působ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dojmem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zmatenosti.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c) Generalizovaný z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chvat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chvat ve formě absence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cs-CZ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petit </a:t>
            </a:r>
            <a:r>
              <a:rPr kumimoji="0" lang="cs-CZ" sz="24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mal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porucha vědom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hlý zač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tek a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konec.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chvat 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tonicko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klonický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cs-CZ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grand </a:t>
            </a:r>
            <a:r>
              <a:rPr kumimoji="0" lang="cs-CZ" sz="24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mal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zač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naj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ložiskovou aurou, výkřikem, pokračuj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ztr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tou vědom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křečemi.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Status </a:t>
            </a:r>
            <a:r>
              <a:rPr kumimoji="0" lang="cs-CZ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epilepticus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nahromaděn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chvatů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Ivana\Desktop\Obrázky 7\epilepsi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941168"/>
            <a:ext cx="2072005" cy="1659255"/>
          </a:xfrm>
          <a:prstGeom prst="rect">
            <a:avLst/>
          </a:prstGeom>
          <a:noFill/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149080"/>
            <a:ext cx="2463927" cy="248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ápisník">
  <a:themeElements>
    <a:clrScheme name="Zápisní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Zápisní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Zápisní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ápisní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ápisní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Praxe na VOŠ Jabok - Workshop o praxích</Template>
  <TotalTime>1258</TotalTime>
  <Words>335</Words>
  <Application>Microsoft Office PowerPoint</Application>
  <PresentationFormat>Předvádění na obrazovce (4:3)</PresentationFormat>
  <Paragraphs>96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Zápisník</vt:lpstr>
      <vt:lpstr> 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Anna K</dc:creator>
  <cp:lastModifiedBy>Ivana</cp:lastModifiedBy>
  <cp:revision>136</cp:revision>
  <dcterms:created xsi:type="dcterms:W3CDTF">2013-10-30T20:15:46Z</dcterms:created>
  <dcterms:modified xsi:type="dcterms:W3CDTF">2014-11-30T19:39:26Z</dcterms:modified>
</cp:coreProperties>
</file>