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60" r:id="rId1"/>
  </p:sldMasterIdLst>
  <p:sldIdLst>
    <p:sldId id="256" r:id="rId2"/>
    <p:sldId id="311" r:id="rId3"/>
    <p:sldId id="312" r:id="rId4"/>
    <p:sldId id="313" r:id="rId5"/>
    <p:sldId id="319" r:id="rId6"/>
    <p:sldId id="314" r:id="rId7"/>
    <p:sldId id="315" r:id="rId8"/>
    <p:sldId id="316" r:id="rId9"/>
    <p:sldId id="317" r:id="rId10"/>
    <p:sldId id="318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669900"/>
    <a:srgbClr val="C1679D"/>
    <a:srgbClr val="782E65"/>
    <a:srgbClr val="682E65"/>
    <a:srgbClr val="632F67"/>
    <a:srgbClr val="593B5B"/>
    <a:srgbClr val="5F375A"/>
    <a:srgbClr val="603654"/>
    <a:srgbClr val="672F4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2" autoAdjust="0"/>
    <p:restoredTop sz="94658" autoAdjust="0"/>
  </p:normalViewPr>
  <p:slideViewPr>
    <p:cSldViewPr>
      <p:cViewPr>
        <p:scale>
          <a:sx n="50" d="100"/>
          <a:sy n="50" d="100"/>
        </p:scale>
        <p:origin x="-1188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72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cs-CZ"/>
          </a:p>
        </p:txBody>
      </p:sp>
      <p:pic>
        <p:nvPicPr>
          <p:cNvPr id="5" name="Picture 3" descr="A:\minispir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cs-CZ"/>
          </a:p>
        </p:txBody>
      </p:sp>
      <p:pic>
        <p:nvPicPr>
          <p:cNvPr id="7" name="Picture 5" descr="A:\minispir.GIF"/>
          <p:cNvPicPr>
            <a:picLocks noChangeAspect="1" noChangeArrowheads="1"/>
          </p:cNvPicPr>
          <p:nvPr/>
        </p:nvPicPr>
        <p:blipFill>
          <a:blip r:embed="rId3" cstate="print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6B9E9D94-89A6-4B7F-B994-2A1B950CBCD6}" type="datetimeFigureOut">
              <a:rPr lang="cs-CZ" smtClean="0"/>
              <a:pPr/>
              <a:t>30.11.2014</a:t>
            </a:fld>
            <a:endParaRPr lang="cs-CZ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endParaRPr lang="cs-CZ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FC179F9-60B1-4C81-A0B9-6FC5CA9467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9E9D94-89A6-4B7F-B994-2A1B950CBCD6}" type="datetimeFigureOut">
              <a:rPr lang="cs-CZ" smtClean="0"/>
              <a:pPr/>
              <a:t>30.11.2014</a:t>
            </a:fld>
            <a:endParaRPr lang="cs-CZ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C179F9-60B1-4C81-A0B9-6FC5CA9467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9E9D94-89A6-4B7F-B994-2A1B950CBCD6}" type="datetimeFigureOut">
              <a:rPr lang="cs-CZ" smtClean="0"/>
              <a:pPr/>
              <a:t>30.11.2014</a:t>
            </a:fld>
            <a:endParaRPr lang="cs-CZ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C179F9-60B1-4C81-A0B9-6FC5CA9467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9E9D94-89A6-4B7F-B994-2A1B950CBCD6}" type="datetimeFigureOut">
              <a:rPr lang="cs-CZ" smtClean="0"/>
              <a:pPr/>
              <a:t>30.11.2014</a:t>
            </a:fld>
            <a:endParaRPr lang="cs-CZ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C179F9-60B1-4C81-A0B9-6FC5CA9467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9E9D94-89A6-4B7F-B994-2A1B950CBCD6}" type="datetimeFigureOut">
              <a:rPr lang="cs-CZ" smtClean="0"/>
              <a:pPr/>
              <a:t>30.11.2014</a:t>
            </a:fld>
            <a:endParaRPr lang="cs-CZ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C179F9-60B1-4C81-A0B9-6FC5CA9467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9E9D94-89A6-4B7F-B994-2A1B950CBCD6}" type="datetimeFigureOut">
              <a:rPr lang="cs-CZ" smtClean="0"/>
              <a:pPr/>
              <a:t>30.11.2014</a:t>
            </a:fld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C179F9-60B1-4C81-A0B9-6FC5CA9467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9E9D94-89A6-4B7F-B994-2A1B950CBCD6}" type="datetimeFigureOut">
              <a:rPr lang="cs-CZ" smtClean="0"/>
              <a:pPr/>
              <a:t>30.11.2014</a:t>
            </a:fld>
            <a:endParaRPr lang="cs-CZ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C179F9-60B1-4C81-A0B9-6FC5CA9467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9E9D94-89A6-4B7F-B994-2A1B950CBCD6}" type="datetimeFigureOut">
              <a:rPr lang="cs-CZ" smtClean="0"/>
              <a:pPr/>
              <a:t>30.11.2014</a:t>
            </a:fld>
            <a:endParaRPr lang="cs-CZ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C179F9-60B1-4C81-A0B9-6FC5CA9467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9E9D94-89A6-4B7F-B994-2A1B950CBCD6}" type="datetimeFigureOut">
              <a:rPr lang="cs-CZ" smtClean="0"/>
              <a:pPr/>
              <a:t>30.11.2014</a:t>
            </a:fld>
            <a:endParaRPr lang="cs-CZ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C179F9-60B1-4C81-A0B9-6FC5CA9467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9E9D94-89A6-4B7F-B994-2A1B950CBCD6}" type="datetimeFigureOut">
              <a:rPr lang="cs-CZ" smtClean="0"/>
              <a:pPr/>
              <a:t>30.11.2014</a:t>
            </a:fld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C179F9-60B1-4C81-A0B9-6FC5CA9467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9E9D94-89A6-4B7F-B994-2A1B950CBCD6}" type="datetimeFigureOut">
              <a:rPr lang="cs-CZ" smtClean="0"/>
              <a:pPr/>
              <a:t>30.11.2014</a:t>
            </a:fld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C179F9-60B1-4C81-A0B9-6FC5CA9467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cs-CZ"/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1028" name="Picture 4" descr="A:\minispir.GIF"/>
          <p:cNvPicPr>
            <a:picLocks noChangeAspect="1" noChangeArrowheads="1"/>
          </p:cNvPicPr>
          <p:nvPr/>
        </p:nvPicPr>
        <p:blipFill>
          <a:blip r:embed="rId13" cstate="print"/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 descr="A:\minispir.GIF"/>
          <p:cNvPicPr>
            <a:picLocks noChangeAspect="1" noChangeArrowheads="1"/>
          </p:cNvPicPr>
          <p:nvPr/>
        </p:nvPicPr>
        <p:blipFill>
          <a:blip r:embed="rId13" cstate="print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fld id="{6B9E9D94-89A6-4B7F-B994-2A1B950CBCD6}" type="datetimeFigureOut">
              <a:rPr lang="cs-CZ" smtClean="0"/>
              <a:pPr/>
              <a:t>30.11.2014</a:t>
            </a:fld>
            <a:endParaRPr lang="cs-CZ"/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endParaRPr lang="cs-CZ"/>
          </a:p>
        </p:txBody>
      </p:sp>
      <p:sp>
        <p:nvSpPr>
          <p:cNvPr id="2356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FC179F9-60B1-4C81-A0B9-6FC5CA94678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rand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 txBox="1">
            <a:spLocks/>
          </p:cNvSpPr>
          <p:nvPr/>
        </p:nvSpPr>
        <p:spPr>
          <a:xfrm>
            <a:off x="3000364" y="428604"/>
            <a:ext cx="5929354" cy="20002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20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85800" y="2959107"/>
            <a:ext cx="8206680" cy="14700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/>
            </a:r>
            <a:br>
              <a:rPr lang="cs-CZ" dirty="0" smtClean="0"/>
            </a:b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115616" y="1940060"/>
            <a:ext cx="770485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cs-CZ" sz="3600" b="1" dirty="0" smtClean="0">
                <a:solidFill>
                  <a:srgbClr val="C00000"/>
                </a:solidFill>
              </a:rPr>
              <a:t>6. PORUCHY VŮLE, </a:t>
            </a:r>
          </a:p>
          <a:p>
            <a:pPr algn="ctr"/>
            <a:r>
              <a:rPr lang="cs-CZ" sz="3600" b="1" dirty="0" smtClean="0">
                <a:solidFill>
                  <a:srgbClr val="C00000"/>
                </a:solidFill>
              </a:rPr>
              <a:t>PORUCHY EMOCÍ, </a:t>
            </a:r>
          </a:p>
          <a:p>
            <a:pPr algn="ctr"/>
            <a:r>
              <a:rPr lang="cs-CZ" sz="3600" b="1" dirty="0" smtClean="0">
                <a:solidFill>
                  <a:srgbClr val="C00000"/>
                </a:solidFill>
              </a:rPr>
              <a:t>PORUCHY JEDNÁNÍ</a:t>
            </a:r>
            <a:endParaRPr lang="cs-CZ" sz="3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115616" y="787900"/>
            <a:ext cx="770485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sz="24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Manýrov</a:t>
            </a:r>
            <a:r>
              <a:rPr lang="cs-CZ" sz="2400" b="1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lang="cs-CZ" sz="24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lang="cs-CZ" sz="2400" b="1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prov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děn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bizarn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 a zkarikovaných 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pohybů.</a:t>
            </a:r>
            <a:endParaRPr lang="cs-CZ" sz="24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Raptus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bouřliv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 výbu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jedn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vede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agresi.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Impulzivn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jedn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neovladateln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puzen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k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nějak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mu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činu. </a:t>
            </a:r>
            <a:r>
              <a:rPr kumimoji="0" lang="cs-CZ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dromomanie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pyromanie, kleptomanie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atd.   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Zkratkovit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jedn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způsob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proveden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 c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 bývaj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neuv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žen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Automatismy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stereotypně se opakuj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pohyby a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výkony. 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Tiky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zafixovan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pohyby. 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 descr="C:\Users\Ivana\Desktop\Obrázky 6\tik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077072"/>
            <a:ext cx="2428875" cy="24288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1187624" y="3166451"/>
            <a:ext cx="74168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1043608" y="646658"/>
            <a:ext cx="7848872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PORUCHY EMOC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Emoce charakterizuj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reakci jedince na určit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situace a subjektivn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prožitek  vnitřn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 i zevn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 vlivů.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Dělen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emoc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Emoce 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př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jemn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 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nepř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jemn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Emoce </a:t>
            </a:r>
            <a:r>
              <a:rPr kumimoji="0" lang="cs-CZ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stenizuj</a:t>
            </a:r>
            <a:r>
              <a:rPr kumimoji="0" lang="cs-CZ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cs-CZ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(zlost) a emoce </a:t>
            </a:r>
            <a:r>
              <a:rPr kumimoji="0" lang="cs-CZ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astenizuj</a:t>
            </a:r>
            <a:r>
              <a:rPr kumimoji="0" lang="cs-CZ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cs-CZ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cs-CZ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demobilizuj</a:t>
            </a:r>
            <a:r>
              <a:rPr kumimoji="0" lang="cs-CZ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cs-CZ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(smutek).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Dělen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emoc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podle intenzity a časov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ho trv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Afekty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kr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tkodob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prudk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lady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trvaj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hodiny až dny (radostn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smutn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lada).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City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dlouhodob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intenzivn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(l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ska, nen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vist).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áš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ně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dlouhodob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(i celoživotn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), velmi intenzivn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Niž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ší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emoce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strach, hněv, smutek, radost, hnus.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Vy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šší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emoce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intelektu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ln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(zv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davost, pozn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), estetick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(kr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sa, o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klivost), etick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(pr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vo, pravda, spravedlnost), n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božensk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(v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ra).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259632" y="667953"/>
            <a:ext cx="7416824" cy="3447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Poruchy afektů</a:t>
            </a:r>
            <a:endParaRPr kumimoji="0" lang="cs-CZ" sz="32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Patický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afekt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neobyčejně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intenzivn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Emočn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labilita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proměnliv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emoce.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Emočn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inkontinence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pl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č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 na neemočn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podněty. 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Hypersenzitivita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trvalej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ší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než u emočn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lability.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Afektivn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ambivalence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současně prož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van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protikladn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emoce.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Fobie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vt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rav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strachy.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Ivana\Desktop\Obrázky 6\hněv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4149080"/>
            <a:ext cx="2238375" cy="2038350"/>
          </a:xfrm>
          <a:prstGeom prst="rect">
            <a:avLst/>
          </a:prstGeom>
          <a:noFill/>
        </p:spPr>
      </p:pic>
      <p:pic>
        <p:nvPicPr>
          <p:cNvPr id="2" name="Picture 2" descr="C:\Users\Ivana\Desktop\Obrázky 6\pláč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5013176"/>
            <a:ext cx="2914650" cy="1571625"/>
          </a:xfrm>
          <a:prstGeom prst="rect">
            <a:avLst/>
          </a:prstGeom>
          <a:noFill/>
        </p:spPr>
      </p:pic>
      <p:pic>
        <p:nvPicPr>
          <p:cNvPr id="1027" name="Picture 3" descr="C:\Users\Ivana\Desktop\Obrázky 6\strach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3284984"/>
            <a:ext cx="2590800" cy="176212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115616" y="627042"/>
            <a:ext cx="7704856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Poruchy n</a:t>
            </a:r>
            <a:r>
              <a:rPr kumimoji="0" lang="cs-CZ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lad</a:t>
            </a:r>
            <a:endParaRPr kumimoji="0" lang="cs-CZ" sz="32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Patick</a:t>
            </a:r>
            <a:r>
              <a:rPr kumimoji="0" lang="cs-CZ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lady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Velk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změny v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intenzitě. 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z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sadn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 hluboký vliv na osobnost člověka. 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Druhy </a:t>
            </a:r>
            <a:r>
              <a:rPr kumimoji="0" lang="cs-CZ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patick</a:t>
            </a:r>
            <a:r>
              <a:rPr kumimoji="0" lang="cs-CZ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lady: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a) Depresivn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lada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smutek, bez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ú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tě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nost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zpomalen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psychomotorických funkc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nebezpeč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sebevraždy. 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Apatick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lada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lhostejnost,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nerozhodnost.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Bezradn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lada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neschopnost rozhodov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Ivana\Desktop\Obrázky 6\smutek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4725144"/>
            <a:ext cx="2619375" cy="1743075"/>
          </a:xfrm>
          <a:prstGeom prst="rect">
            <a:avLst/>
          </a:prstGeom>
          <a:noFill/>
        </p:spPr>
      </p:pic>
      <p:pic>
        <p:nvPicPr>
          <p:cNvPr id="2052" name="Picture 4" descr="C:\Users\Ivana\Desktop\Obrázky 6\strach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4653136"/>
            <a:ext cx="2466975" cy="18478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115616" y="620688"/>
            <a:ext cx="7344816" cy="4070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32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b) Manick</a:t>
            </a:r>
            <a:r>
              <a:rPr lang="cs-CZ" sz="3200" b="1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lang="cs-CZ" sz="32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</a:t>
            </a:r>
            <a:r>
              <a:rPr lang="cs-CZ" sz="3200" b="1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lang="cs-CZ" sz="32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lada</a:t>
            </a:r>
            <a:r>
              <a:rPr lang="cs-CZ" sz="32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pocity blaženosti, nadměrn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ho 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těst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vysok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aktivita. </a:t>
            </a:r>
            <a:endParaRPr lang="cs-CZ" sz="24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050" dirty="0" smtClean="0">
              <a:solidFill>
                <a:srgbClr val="C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mci manick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lady se mohou vyskytovat:</a:t>
            </a:r>
            <a:endParaRPr lang="cs-CZ" sz="24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sz="24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Euforick</a:t>
            </a:r>
            <a:r>
              <a:rPr lang="cs-CZ" sz="2400" b="1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spokojen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lada.</a:t>
            </a:r>
            <a:endParaRPr lang="cs-CZ" sz="24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sz="24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Exaltovan</a:t>
            </a:r>
            <a:r>
              <a:rPr lang="cs-CZ" sz="2400" b="1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lang="cs-CZ" sz="24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extatick</a:t>
            </a:r>
            <a:r>
              <a:rPr lang="cs-CZ" sz="2400" b="1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pocit blaha, 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nad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lang="cs-CZ" sz="24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sz="24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Expanzivn</a:t>
            </a:r>
            <a:r>
              <a:rPr lang="cs-CZ" sz="2400" b="1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sebevědom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zasahov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do okol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 sz="24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sz="24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Explozivn</a:t>
            </a:r>
            <a:r>
              <a:rPr lang="cs-CZ" sz="2400" b="1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výbu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se sklonem k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agresi.</a:t>
            </a:r>
            <a:endParaRPr lang="cs-CZ" sz="2400" dirty="0" smtClean="0">
              <a:solidFill>
                <a:srgbClr val="C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cs-CZ" sz="24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2400" b="1" dirty="0" err="1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Hypomanick</a:t>
            </a:r>
            <a:r>
              <a:rPr lang="cs-CZ" sz="2400" b="1" dirty="0" err="1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symptomy manick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</a:t>
            </a:r>
            <a:r>
              <a:rPr lang="cs-CZ" sz="240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lady, ale </a:t>
            </a:r>
            <a:r>
              <a:rPr lang="cs-CZ" sz="24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ve sn</a:t>
            </a:r>
            <a:r>
              <a:rPr lang="cs-CZ" sz="2400" b="1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lang="cs-CZ" sz="24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žen</a:t>
            </a:r>
            <a:r>
              <a:rPr lang="cs-CZ" sz="2400" b="1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lang="cs-CZ" sz="24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 stupni</a:t>
            </a:r>
            <a:r>
              <a:rPr lang="cs-CZ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 sz="24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C:\Users\Ivana\Desktop\Obrázky 6\anger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4581128"/>
            <a:ext cx="2400300" cy="1905000"/>
          </a:xfrm>
          <a:prstGeom prst="rect">
            <a:avLst/>
          </a:prstGeom>
          <a:noFill/>
        </p:spPr>
      </p:pic>
      <p:pic>
        <p:nvPicPr>
          <p:cNvPr id="3075" name="Picture 3" descr="C:\Users\Ivana\Desktop\Obrázky 6\hněv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4725144"/>
            <a:ext cx="2619375" cy="17430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115616" y="625702"/>
            <a:ext cx="7632848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Poruchy citů</a:t>
            </a:r>
            <a:endParaRPr kumimoji="0" lang="cs-CZ" sz="32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Poruchy vy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šší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 citů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nedostatečn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rozvinut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ztr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nebo sn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žen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Psychick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nemoci s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poruchou vy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šší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 citů: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Disoci</a:t>
            </a:r>
            <a:r>
              <a:rPr kumimoji="0" lang="cs-CZ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ln</a:t>
            </a:r>
            <a:r>
              <a:rPr kumimoji="0" lang="cs-CZ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porucha osobnosti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nedostatek soucitu,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neschopnost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zakou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et vinu.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Histri</a:t>
            </a:r>
            <a:r>
              <a:rPr kumimoji="0" lang="cs-CZ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ó</a:t>
            </a:r>
            <a:r>
              <a:rPr kumimoji="0" lang="cs-CZ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nsk</a:t>
            </a:r>
            <a:r>
              <a:rPr kumimoji="0" lang="cs-CZ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porucha osobnosti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nezralost, nadměrn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vřelost,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vislost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egocentrismus.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Schizofrenie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emočn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chlad, netaktnost a neomalenost. 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C:\Users\Ivana\Desktop\disoc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4653136"/>
            <a:ext cx="2390775" cy="1914525"/>
          </a:xfrm>
          <a:prstGeom prst="rect">
            <a:avLst/>
          </a:prstGeom>
          <a:noFill/>
        </p:spPr>
      </p:pic>
      <p:pic>
        <p:nvPicPr>
          <p:cNvPr id="4099" name="Picture 3" descr="C:\Users\Ivana\Desktop\histri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4725144"/>
            <a:ext cx="2400300" cy="1778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115616" y="1031764"/>
            <a:ext cx="7632848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PORUCHY VŮLE</a:t>
            </a:r>
            <a:endParaRPr kumimoji="0" lang="cs-CZ" sz="32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Vůle zaměřuje jedn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člověka k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li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cs-CZ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cs-CZ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Hypobulie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nerozhodnost</a:t>
            </a:r>
            <a:r>
              <a:rPr kumimoji="0" lang="cs-CZ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Abulie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ztr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 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schopnosti zah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jit nějakou činnost. </a:t>
            </a:r>
            <a:endParaRPr kumimoji="0" lang="cs-CZ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Hyperbulie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nadměrná energi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e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houževnatost. </a:t>
            </a:r>
            <a:endParaRPr kumimoji="0" lang="cs-CZ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C:\Users\Ivana\Desktop\Obrázky 6\burida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005064"/>
            <a:ext cx="3076575" cy="237680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115616" y="806515"/>
            <a:ext cx="7488832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PORUCHY JEDN</a:t>
            </a:r>
            <a:r>
              <a:rPr kumimoji="0" lang="cs-CZ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cs-CZ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Kvantitativn</a:t>
            </a:r>
            <a:r>
              <a:rPr kumimoji="0" lang="cs-CZ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poruchy:</a:t>
            </a:r>
            <a:endParaRPr kumimoji="0" lang="cs-CZ" sz="32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Hypoagilnost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ochuzen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aktivity. </a:t>
            </a:r>
            <a:endParaRPr kumimoji="0" lang="cs-CZ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Hyperagilnost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zvý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aktivita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cs-CZ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Agitovanost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8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neklidn</a:t>
            </a:r>
            <a:r>
              <a:rPr kumimoji="0" lang="cs-CZ" sz="28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8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bezc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ln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pohyby. </a:t>
            </a:r>
            <a:endParaRPr kumimoji="0" lang="cs-CZ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 descr="C:\Users\Ivana\Desktop\vh22dry8-135397019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4365104"/>
            <a:ext cx="2443942" cy="1620982"/>
          </a:xfrm>
          <a:prstGeom prst="rect">
            <a:avLst/>
          </a:prstGeom>
          <a:noFill/>
        </p:spPr>
      </p:pic>
      <p:pic>
        <p:nvPicPr>
          <p:cNvPr id="6147" name="Picture 3" descr="C:\Users\Ivana\Desktop\Obrázky 6\rados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4293096"/>
            <a:ext cx="3627120" cy="16192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043608" y="572673"/>
            <a:ext cx="7704856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Kvalitativn</a:t>
            </a:r>
            <a:r>
              <a:rPr kumimoji="0" lang="cs-CZ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poruchy</a:t>
            </a:r>
            <a:endParaRPr kumimoji="0" lang="cs-CZ" sz="32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Katatonick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symptomy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nemocn</a:t>
            </a:r>
            <a:r>
              <a:rPr kumimoji="0" lang="cs-CZ" sz="24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nenavazuj</a:t>
            </a:r>
            <a:r>
              <a:rPr kumimoji="0" lang="cs-CZ" sz="24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kontakt s</a:t>
            </a:r>
            <a:r>
              <a:rPr kumimoji="0" lang="cs-CZ" sz="24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cs-CZ" sz="24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okol</a:t>
            </a:r>
            <a:r>
              <a:rPr kumimoji="0" lang="cs-CZ" sz="24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m. </a:t>
            </a:r>
            <a:endParaRPr kumimoji="0" lang="cs-CZ" sz="240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Produktivn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forma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bizarn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mimika a gestikulace. 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Stupor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ó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zn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forma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strnulost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trvaj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 týdny. 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Katalepsie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voskov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ohebnost.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raz jedn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stava činnosti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bez př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činy.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Negativismus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odpor vůči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př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kazům.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Povelový automatismus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pacient vykonává př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kazy bez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Stereotypie, iterace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opakov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slovn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 výroků nebo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mimiky.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 descr="C:\Users\Ivana\Desktop\Obrázky 6\katatonie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4837684"/>
            <a:ext cx="2697226" cy="202031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</p:sld>
</file>

<file path=ppt/theme/theme1.xml><?xml version="1.0" encoding="utf-8"?>
<a:theme xmlns:a="http://schemas.openxmlformats.org/drawingml/2006/main" name="Zápisník">
  <a:themeElements>
    <a:clrScheme name="Zápisní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Zápisní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Zápisní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ápisní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ápisní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Praxe na VOŠ Jabok - Workshop o praxích</Template>
  <TotalTime>1242</TotalTime>
  <Words>195</Words>
  <Application>Microsoft Office PowerPoint</Application>
  <PresentationFormat>Předvádění na obrazovce (4:3)</PresentationFormat>
  <Paragraphs>77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Zápisník</vt:lpstr>
      <vt:lpstr> 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Anna K</dc:creator>
  <cp:lastModifiedBy>Ivana</cp:lastModifiedBy>
  <cp:revision>134</cp:revision>
  <dcterms:created xsi:type="dcterms:W3CDTF">2013-10-30T20:15:46Z</dcterms:created>
  <dcterms:modified xsi:type="dcterms:W3CDTF">2014-11-30T19:20:49Z</dcterms:modified>
</cp:coreProperties>
</file>