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311" r:id="rId3"/>
    <p:sldId id="320" r:id="rId4"/>
    <p:sldId id="312" r:id="rId5"/>
    <p:sldId id="319" r:id="rId6"/>
    <p:sldId id="313" r:id="rId7"/>
    <p:sldId id="314" r:id="rId8"/>
    <p:sldId id="315" r:id="rId9"/>
    <p:sldId id="316" r:id="rId10"/>
    <p:sldId id="317" r:id="rId11"/>
    <p:sldId id="31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9900"/>
    <a:srgbClr val="C1679D"/>
    <a:srgbClr val="782E65"/>
    <a:srgbClr val="682E65"/>
    <a:srgbClr val="632F67"/>
    <a:srgbClr val="593B5B"/>
    <a:srgbClr val="5F375A"/>
    <a:srgbClr val="603654"/>
    <a:srgbClr val="672F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58" autoAdjust="0"/>
  </p:normalViewPr>
  <p:slideViewPr>
    <p:cSldViewPr>
      <p:cViewPr>
        <p:scale>
          <a:sx n="60" d="100"/>
          <a:sy n="60" d="100"/>
        </p:scale>
        <p:origin x="-908" y="3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cs-CZ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3000364" y="428604"/>
            <a:ext cx="5929354" cy="2000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85800" y="2959107"/>
            <a:ext cx="820668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15616" y="1940060"/>
            <a:ext cx="770485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5. PORUCHY VNÍMÁNÍ, </a:t>
            </a:r>
          </a:p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PORUCHY MYŠLENÍ, </a:t>
            </a:r>
          </a:p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PORUCHY PAMĚTI</a:t>
            </a:r>
            <a:endParaRPr lang="cs-CZ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15616" y="747377"/>
            <a:ext cx="777686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PAMĚTI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Rozdělen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paměti: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Senzorick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(ultrakr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tk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paměť.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Kr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tkodob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(pracovn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paměť.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Dlouhodob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paměť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děl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na deklarativn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(paměť s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mantick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paměť epizodick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a paměť procedur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kladn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složky paměti: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Impregnace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pivost).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Retence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(schopnost obsahy uchov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vat).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Konzervace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(schopnost obsahy uchov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vat 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nezměněn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podobě).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Reprodukce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(schopnost je vybavit).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Ivana\Desktop\Obrázky 5\amnez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509120"/>
            <a:ext cx="2209800" cy="20669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115616" y="921043"/>
            <a:ext cx="7704856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PAMĚTI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Vzpom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nkov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klamy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Kryptomn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(ne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mysln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plagi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ty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Hypermn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Hypomn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Amn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 retrogr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na dobu před vznikem amn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 anterogr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na ud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losti po vzniku amn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Tranzitorn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glob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amn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neschopnost zapamatovat si nov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ud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losti.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Psychogenn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amn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 disociačn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charakteru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disociačn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amn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zie, fuga a alternuj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osobnosti.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</a:t>
            </a:r>
            <a:r>
              <a:rPr kumimoji="0" lang="cs-CZ" sz="2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Pseudologia</a:t>
            </a: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phantastica</a:t>
            </a: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(b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jiv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lhavost).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e)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Konfabulace</a:t>
            </a:r>
            <a:r>
              <a:rPr kumimoji="0" lang="cs-CZ" sz="20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0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vyplňuje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mezeru 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paměti.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Ivana\Desktop\Obrázky 5\práš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548680"/>
            <a:ext cx="1899920" cy="23749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043608" y="917908"/>
            <a:ext cx="7776864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VN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Smyslov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klamy.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Eidetismus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velmi živ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obrazy.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Pareidolie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dokreslov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pomoc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fantazie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Synest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asociov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vjemů různých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smyslů.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Pseudoiluze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objekty zkreslené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vlivem emoc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Depersonalizace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 prož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vlastn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těla. </a:t>
            </a:r>
            <a:endParaRPr kumimoji="0" lang="cs-CZ" sz="20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srgbClr val="C00000"/>
                </a:solidFill>
              </a:rPr>
              <a:t>7. Iluze</a:t>
            </a:r>
            <a:r>
              <a:rPr lang="cs-CZ" sz="2000" dirty="0" smtClean="0">
                <a:solidFill>
                  <a:srgbClr val="C00000"/>
                </a:solidFill>
              </a:rPr>
              <a:t> – zkreslený vjem.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Ivana\Desktop\Obrázky 5\deja vu.jpg"/>
          <p:cNvPicPr>
            <a:picLocks noChangeAspect="1" noChangeArrowheads="1"/>
          </p:cNvPicPr>
          <p:nvPr/>
        </p:nvPicPr>
        <p:blipFill>
          <a:blip r:embed="rId2" cstate="print"/>
          <a:srcRect b="6749"/>
          <a:stretch>
            <a:fillRect/>
          </a:stretch>
        </p:blipFill>
        <p:spPr bwMode="auto">
          <a:xfrm>
            <a:off x="5148064" y="4293096"/>
            <a:ext cx="2857500" cy="1492208"/>
          </a:xfrm>
          <a:prstGeom prst="rect">
            <a:avLst/>
          </a:prstGeom>
          <a:noFill/>
        </p:spPr>
      </p:pic>
      <p:pic>
        <p:nvPicPr>
          <p:cNvPr id="1029" name="Picture 5" descr="C:\Users\Ivana\Desktop\Obrázky 5\olov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221088"/>
            <a:ext cx="3130550" cy="18783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Ivana\Desktop\Obrázky 5\klam1.jpg"/>
          <p:cNvPicPr>
            <a:picLocks noChangeAspect="1" noChangeArrowheads="1"/>
          </p:cNvPicPr>
          <p:nvPr/>
        </p:nvPicPr>
        <p:blipFill>
          <a:blip r:embed="rId2" cstate="print"/>
          <a:srcRect l="51024" b="18898"/>
          <a:stretch>
            <a:fillRect/>
          </a:stretch>
        </p:blipFill>
        <p:spPr bwMode="auto">
          <a:xfrm>
            <a:off x="1835696" y="2132856"/>
            <a:ext cx="2830077" cy="2811886"/>
          </a:xfrm>
          <a:prstGeom prst="rect">
            <a:avLst/>
          </a:prstGeom>
          <a:noFill/>
        </p:spPr>
      </p:pic>
      <p:pic>
        <p:nvPicPr>
          <p:cNvPr id="3" name="Picture 4" descr="C:\Users\Ivana\Desktop\Obrázky 5\klam2.jpg"/>
          <p:cNvPicPr>
            <a:picLocks noChangeAspect="1" noChangeArrowheads="1"/>
          </p:cNvPicPr>
          <p:nvPr/>
        </p:nvPicPr>
        <p:blipFill>
          <a:blip r:embed="rId3" cstate="print"/>
          <a:srcRect l="12148" t="8099" r="12148"/>
          <a:stretch>
            <a:fillRect/>
          </a:stretch>
        </p:blipFill>
        <p:spPr bwMode="auto">
          <a:xfrm>
            <a:off x="5508104" y="2060848"/>
            <a:ext cx="2395912" cy="29085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115616" y="479401"/>
            <a:ext cx="7776864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Halucinace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alebný vjem,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re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lnosti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 nemocný nevývratně přesvědčen,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sluchov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„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hlasy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„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slechy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 zrakov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 hmatov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taktiln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 čichov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chuťov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 verb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lně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motorick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 intrapsychick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vkl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ání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ciz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lenek.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Ivana\Desktop\Obrázky 5\halucinace.jpg"/>
          <p:cNvPicPr>
            <a:picLocks noChangeAspect="1" noChangeArrowheads="1"/>
          </p:cNvPicPr>
          <p:nvPr/>
        </p:nvPicPr>
        <p:blipFill>
          <a:blip r:embed="rId2" cstate="print"/>
          <a:srcRect b="3048"/>
          <a:stretch>
            <a:fillRect/>
          </a:stretch>
        </p:blipFill>
        <p:spPr bwMode="auto">
          <a:xfrm>
            <a:off x="5580112" y="4581128"/>
            <a:ext cx="3000375" cy="20039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1700808"/>
            <a:ext cx="72008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Dal</a:t>
            </a:r>
            <a:r>
              <a:rPr lang="cs-CZ" sz="32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typy halucinac</a:t>
            </a:r>
            <a:r>
              <a:rPr lang="cs-CZ" sz="32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lang="cs-CZ" sz="3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Kombinovan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halucinace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několika smyslů.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Reflektorick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Inadekv</a:t>
            </a:r>
            <a:r>
              <a:rPr lang="cs-CZ" sz="2400" b="1" dirty="0" err="1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tn</a:t>
            </a:r>
            <a:r>
              <a:rPr lang="cs-CZ" sz="2400" b="1" dirty="0" err="1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Extrakampinn</a:t>
            </a:r>
            <a:r>
              <a:rPr lang="cs-CZ" sz="2400" b="1" dirty="0" err="1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Negativn</a:t>
            </a:r>
            <a:r>
              <a:rPr lang="cs-CZ" sz="2400" b="1" dirty="0" smtClean="0">
                <a:solidFill>
                  <a:srgbClr val="C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halucinace.</a:t>
            </a:r>
            <a:endParaRPr lang="cs-CZ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Ivana\Desktop\Obrázky 5\halucinac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509120"/>
            <a:ext cx="3531870" cy="186309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043608" y="817495"/>
            <a:ext cx="7704856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PORUCHY MY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Kvantitativn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 my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Poruchy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tempa my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Bradypsychismus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Tachypsychismus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Poruchy 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my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Roztržit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ru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eno nějakým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probl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mem.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Zab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hav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odbočuje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vedlej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t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matům.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Ulp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vav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ulp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na jednom slově nebo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větě.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Nevýpravn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toč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kolem jedn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lenky.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Ivana\Desktop\Obrázky 5\myšlení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725144"/>
            <a:ext cx="2638425" cy="17335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115616" y="336182"/>
            <a:ext cx="7704856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400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Kvalitativn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 my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lenkový z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bez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zjevn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důvodu nebo podnětu.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Nesouvisl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(inkoherentn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my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roztř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Zmaten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snový charakter.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Autistick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(dereistick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my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my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fantazi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Magick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(symbolick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my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přisuzuje jevům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tajemný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význam.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Ivana\Desktop\Obrázky 5\myšlení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437112"/>
            <a:ext cx="3851910" cy="1714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043608" y="530939"/>
            <a:ext cx="7776864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Bludy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Bludn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lada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děje se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něco,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čemu nerozum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Dospěje 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vysvětlen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Formuluje bludn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přesvědčen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vysvětlen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dospěl na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kladě nezvratných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důkazů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Klasifikace bludů: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Bludy megalomanick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bezmezn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schopnosti, je vzne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původu (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origin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rn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blud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Bludy 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mikromanick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hypochondrick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bludy, blud 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autoakuzačn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Bludy pron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sledov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(perzekučn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Ivana\Desktop\Obrázky 5\blud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653136"/>
            <a:ext cx="2343150" cy="19526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043608" y="554721"/>
            <a:ext cx="777686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g) Vt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rav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lenky a jedn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cs-CZ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obsese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kompulze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Obsese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Jde o přetrv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vaj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lenky,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nesmysln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cs-CZ" sz="20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subjekt se je snaž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potlačit,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ale c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cs-CZ" sz="20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 vědom, že vznikaj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jeho mysli. </a:t>
            </a:r>
            <a:endParaRPr kumimoji="0" lang="cs-CZ" sz="20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Kompulze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Jde o jedn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jež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podle určitých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ritu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pravidel,</a:t>
            </a:r>
            <a:endParaRPr kumimoji="0" lang="cs-CZ" sz="20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neutralizovat působen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obsese,</a:t>
            </a:r>
            <a:endParaRPr kumimoji="0" lang="cs-CZ" sz="20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pocity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zkosti a neklidu, pokud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výkon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neuskutečn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0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Ivana\Desktop\Obrázky 5\obse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653136"/>
            <a:ext cx="2371725" cy="1924050"/>
          </a:xfrm>
          <a:prstGeom prst="rect">
            <a:avLst/>
          </a:prstGeom>
          <a:noFill/>
        </p:spPr>
      </p:pic>
      <p:pic>
        <p:nvPicPr>
          <p:cNvPr id="6147" name="Picture 3" descr="C:\Users\Ivana\Desktop\Obrázky 5\obses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7" y="4941168"/>
            <a:ext cx="2232248" cy="1295400"/>
          </a:xfrm>
          <a:prstGeom prst="rect">
            <a:avLst/>
          </a:prstGeom>
          <a:noFill/>
        </p:spPr>
      </p:pic>
      <p:pic>
        <p:nvPicPr>
          <p:cNvPr id="6148" name="Picture 4" descr="C:\Users\Ivana\Desktop\Obrázky 5\obses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797152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pisník">
  <a:themeElements>
    <a:clrScheme name="Zápisní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Zápisní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Zápisní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Praxe na VOŠ Jabok - Workshop o praxích</Template>
  <TotalTime>1237</TotalTime>
  <Words>406</Words>
  <Application>Microsoft Office PowerPoint</Application>
  <PresentationFormat>Předvádění na obrazovce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Zápisník</vt:lpstr>
      <vt:lpstr>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Anna K</dc:creator>
  <cp:lastModifiedBy>Ivana</cp:lastModifiedBy>
  <cp:revision>134</cp:revision>
  <dcterms:created xsi:type="dcterms:W3CDTF">2013-10-30T20:15:46Z</dcterms:created>
  <dcterms:modified xsi:type="dcterms:W3CDTF">2014-11-30T19:05:50Z</dcterms:modified>
</cp:coreProperties>
</file>