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39" r:id="rId10"/>
    <p:sldId id="318" r:id="rId11"/>
    <p:sldId id="333" r:id="rId12"/>
    <p:sldId id="340" r:id="rId13"/>
    <p:sldId id="319" r:id="rId14"/>
    <p:sldId id="334" r:id="rId15"/>
    <p:sldId id="320" r:id="rId16"/>
    <p:sldId id="321" r:id="rId17"/>
    <p:sldId id="341" r:id="rId18"/>
    <p:sldId id="335" r:id="rId19"/>
    <p:sldId id="322" r:id="rId20"/>
    <p:sldId id="323" r:id="rId21"/>
    <p:sldId id="324" r:id="rId22"/>
    <p:sldId id="325" r:id="rId23"/>
    <p:sldId id="326" r:id="rId24"/>
    <p:sldId id="336" r:id="rId25"/>
    <p:sldId id="337" r:id="rId26"/>
    <p:sldId id="327" r:id="rId27"/>
    <p:sldId id="328" r:id="rId28"/>
    <p:sldId id="338" r:id="rId29"/>
    <p:sldId id="329" r:id="rId30"/>
    <p:sldId id="330" r:id="rId31"/>
    <p:sldId id="331" r:id="rId32"/>
    <p:sldId id="332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C1679D"/>
    <a:srgbClr val="782E65"/>
    <a:srgbClr val="682E65"/>
    <a:srgbClr val="632F67"/>
    <a:srgbClr val="593B5B"/>
    <a:srgbClr val="5F375A"/>
    <a:srgbClr val="603654"/>
    <a:srgbClr val="672F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58" autoAdjust="0"/>
  </p:normalViewPr>
  <p:slideViewPr>
    <p:cSldViewPr>
      <p:cViewPr>
        <p:scale>
          <a:sx n="50" d="100"/>
          <a:sy n="50" d="100"/>
        </p:scale>
        <p:origin x="-1188" y="-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cs-CZ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3000364" y="428604"/>
            <a:ext cx="5929354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85800" y="2959107"/>
            <a:ext cx="820668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1663060"/>
            <a:ext cx="77768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3. PSYCHOLOGICKÉ VYŠETŘOVACÍ METODY, </a:t>
            </a:r>
          </a:p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PRÁVNÍ PŘEDPISY PRO PSYCHICKY NEMOCNÉ</a:t>
            </a:r>
            <a:endParaRPr lang="cs-CZ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15616" y="541532"/>
            <a:ext cx="76328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Testové metody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Výkonové testy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Testy inteligence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Ravenovy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progresivní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matice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lang="cs-CZ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cs-CZ" sz="32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Kohsovy</a:t>
            </a:r>
            <a:r>
              <a:rPr lang="cs-CZ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kostky</a:t>
            </a:r>
            <a:endParaRPr lang="cs-CZ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Ivana\Desktop\Obrázky 2\ko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89040"/>
            <a:ext cx="1800225" cy="2543175"/>
          </a:xfrm>
          <a:prstGeom prst="rect">
            <a:avLst/>
          </a:prstGeom>
          <a:noFill/>
        </p:spPr>
      </p:pic>
      <p:pic>
        <p:nvPicPr>
          <p:cNvPr id="11267" name="Picture 3" descr="C:\Users\Ivana\Desktop\Obrázky 2\koh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581128"/>
            <a:ext cx="2857500" cy="1600200"/>
          </a:xfrm>
          <a:prstGeom prst="rect">
            <a:avLst/>
          </a:prstGeom>
          <a:noFill/>
        </p:spPr>
      </p:pic>
      <p:pic>
        <p:nvPicPr>
          <p:cNvPr id="11269" name="Picture 5" descr="C:\Users\Ivana\Desktop\raven.jpg"/>
          <p:cNvPicPr>
            <a:picLocks noChangeAspect="1" noChangeArrowheads="1"/>
          </p:cNvPicPr>
          <p:nvPr/>
        </p:nvPicPr>
        <p:blipFill>
          <a:blip r:embed="rId4" cstate="print"/>
          <a:srcRect l="50878"/>
          <a:stretch>
            <a:fillRect/>
          </a:stretch>
        </p:blipFill>
        <p:spPr bwMode="auto">
          <a:xfrm>
            <a:off x="5724128" y="548680"/>
            <a:ext cx="2160515" cy="20863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5616" y="476672"/>
            <a:ext cx="77048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Wechslerovy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inteligenční testy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WAIS-IV (</a:t>
            </a:r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Wechsler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Adult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Inteligence </a:t>
            </a:r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Scale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WISC-IV (</a:t>
            </a:r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Wechsler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Inteligence </a:t>
            </a:r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Scale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Children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Subtesty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verbální části: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Informace.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Porozumění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Čísla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Počty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Podobnosti. 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Slovník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Subtesty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performační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části: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Uspořádávání 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obrázků.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Doplňování 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obrázků.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Kostky.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Skládání. 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Symboly.</a:t>
            </a:r>
            <a:endParaRPr lang="cs-CZ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C:\Users\Ivana\Desktop\Obrázky 2\w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08920"/>
            <a:ext cx="3103880" cy="3169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Ivana\Desktop\Obrázky 2\wis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4794250" cy="2651125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3057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4662"/>
            <a:ext cx="242316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15616" y="830099"/>
            <a:ext cx="770485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Testy paměti a pozornosti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 pozornosti D2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00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Přeškrtat </a:t>
            </a:r>
            <a:r>
              <a:rPr kumimoji="0" lang="cs-CZ" sz="200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všechny d se dvěma čárkami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Bourdonova metoda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aškrtávat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vybrané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značky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Test neverbální paměti –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Rey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Osterriethova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komplexní figura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Zapamatovat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 co nejvíce z obrazce z 18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prvků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Ivana\Desktop\Obrázky 2\d2 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653136"/>
            <a:ext cx="2163890" cy="1155954"/>
          </a:xfrm>
          <a:prstGeom prst="rect">
            <a:avLst/>
          </a:prstGeom>
          <a:noFill/>
        </p:spPr>
      </p:pic>
      <p:pic>
        <p:nvPicPr>
          <p:cNvPr id="10243" name="Picture 3" descr="C:\Users\Ivana\Desktop\Obrázky 2\Bourd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86"/>
            <a:ext cx="2590800" cy="2266950"/>
          </a:xfrm>
          <a:prstGeom prst="rect">
            <a:avLst/>
          </a:prstGeom>
          <a:noFill/>
        </p:spPr>
      </p:pic>
      <p:pic>
        <p:nvPicPr>
          <p:cNvPr id="10244" name="Picture 4" descr="C:\Users\Ivana\Desktop\Obrázky 2\re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09120"/>
            <a:ext cx="2914650" cy="1571625"/>
          </a:xfrm>
          <a:prstGeom prst="rect">
            <a:avLst/>
          </a:prstGeom>
          <a:noFill/>
        </p:spPr>
      </p:pic>
      <p:pic>
        <p:nvPicPr>
          <p:cNvPr id="10245" name="Picture 5" descr="C:\Users\Ivana\Desktop\Obrázky 2\r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437112"/>
            <a:ext cx="2286000" cy="1809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5616" y="620688"/>
            <a:ext cx="75608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Zkoušky parciálních a kombinovaných schopností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ja-JP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Diagnostika laterality</a:t>
            </a:r>
            <a:endParaRPr lang="cs-CZ" altLang="ja-JP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ja-JP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 podle Matějčka a </a:t>
            </a:r>
            <a:r>
              <a:rPr lang="cs-CZ" altLang="ja-JP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Žlaba</a:t>
            </a:r>
            <a:r>
              <a:rPr lang="cs-CZ" altLang="ja-JP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cs-CZ" altLang="ja-JP" sz="2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ja-JP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ja-JP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ja-JP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lang="cs-CZ" altLang="ja-JP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Edfeldtův</a:t>
            </a:r>
            <a:r>
              <a:rPr lang="cs-CZ" altLang="ja-JP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reverzní test</a:t>
            </a:r>
            <a:endParaRPr lang="cs-CZ" altLang="ja-JP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ja-JP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cs-CZ" altLang="ja-JP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ozlišovat </a:t>
            </a:r>
            <a:r>
              <a:rPr lang="cs-CZ" altLang="ja-JP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obrácené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ja-JP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zrcadlově otočené tvary.</a:t>
            </a:r>
            <a:endParaRPr lang="cs-CZ" altLang="ja-JP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 descr="spuch0017"/>
          <p:cNvPicPr>
            <a:picLocks noChangeAspect="1"/>
          </p:cNvPicPr>
          <p:nvPr/>
        </p:nvPicPr>
        <p:blipFill>
          <a:blip r:embed="rId2" cstate="print"/>
          <a:srcRect l="15945" t="8704" r="10512" b="7635"/>
          <a:stretch>
            <a:fillRect/>
          </a:stretch>
        </p:blipFill>
        <p:spPr bwMode="auto">
          <a:xfrm>
            <a:off x="5004048" y="1844824"/>
            <a:ext cx="3316658" cy="455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89040"/>
            <a:ext cx="3047619" cy="25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15616" y="642035"/>
            <a:ext cx="763284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Zkoušky kreativity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Torranceho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figurální test tvořivého myšlení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Tvoření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obrázku.</a:t>
            </a:r>
            <a:endParaRPr kumimoji="0" lang="cs-CZ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Neúplné figury.</a:t>
            </a:r>
            <a:endParaRPr kumimoji="0" lang="cs-CZ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Opakované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figury. </a:t>
            </a:r>
            <a:endParaRPr kumimoji="0" lang="cs-CZ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Testy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organicity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Narušení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orientace.</a:t>
            </a:r>
            <a:endParaRPr kumimoji="0" lang="cs-CZ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Postižení intelektových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funkcí.</a:t>
            </a:r>
            <a:endParaRPr kumimoji="0" lang="cs-CZ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Labilita a </a:t>
            </a:r>
            <a:r>
              <a:rPr kumimoji="0" lang="cs-CZ" sz="20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oploštělost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emocí.</a:t>
            </a:r>
            <a:endParaRPr kumimoji="0" lang="cs-CZ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Grassiho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organicity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Ivana\Desktop\Obrázky 2\Tor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2570480" cy="2021840"/>
          </a:xfrm>
          <a:prstGeom prst="rect">
            <a:avLst/>
          </a:prstGeom>
          <a:noFill/>
        </p:spPr>
      </p:pic>
      <p:pic>
        <p:nvPicPr>
          <p:cNvPr id="9219" name="Picture 3" descr="C:\Users\Ivana\Desktop\Obrázky 2\Torran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0808"/>
            <a:ext cx="2795905" cy="2094230"/>
          </a:xfrm>
          <a:prstGeom prst="rect">
            <a:avLst/>
          </a:prstGeom>
          <a:noFill/>
        </p:spPr>
      </p:pic>
      <p:pic>
        <p:nvPicPr>
          <p:cNvPr id="1026" name="Picture 2" descr="C:\Users\Ivana\Desktop\stažený soub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05064"/>
            <a:ext cx="1790700" cy="2562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43608" y="622587"/>
            <a:ext cx="76328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Testy osobnosti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Projektivní metody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Člověk odpovídá podle smyslu, který pro něho tato situace má.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Projektivní testy verbální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Rorschachův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test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Používá se především pro diagnostiku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organických poškození a psychotických onemocnění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Ivana\Desktop\Obrázky 2\images (18).jpg"/>
          <p:cNvPicPr>
            <a:picLocks noChangeAspect="1" noChangeArrowheads="1"/>
          </p:cNvPicPr>
          <p:nvPr/>
        </p:nvPicPr>
        <p:blipFill>
          <a:blip r:embed="rId2" cstate="print"/>
          <a:srcRect b="3048"/>
          <a:stretch>
            <a:fillRect/>
          </a:stretch>
        </p:blipFill>
        <p:spPr bwMode="auto">
          <a:xfrm>
            <a:off x="6660232" y="4581128"/>
            <a:ext cx="2099437" cy="1397022"/>
          </a:xfrm>
          <a:prstGeom prst="rect">
            <a:avLst/>
          </a:prstGeom>
          <a:noFill/>
        </p:spPr>
      </p:pic>
      <p:pic>
        <p:nvPicPr>
          <p:cNvPr id="8195" name="Picture 3" descr="C:\Users\Ivana\Desktop\Obrázky 2\stažený soubor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8" y="4653136"/>
            <a:ext cx="2354326" cy="1322832"/>
          </a:xfrm>
          <a:prstGeom prst="rect">
            <a:avLst/>
          </a:prstGeom>
          <a:noFill/>
        </p:spPr>
      </p:pic>
      <p:pic>
        <p:nvPicPr>
          <p:cNvPr id="8197" name="Picture 5" descr="C:\Users\Ivana\Desktop\Psychopatologie\1.-6. Obecná psychopatologie\3. Metody vyšetření\Obrázky 2\stažený soubor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581128"/>
            <a:ext cx="2487232" cy="13975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6746812" cy="525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5616" y="836712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Tematický apercepční test</a:t>
            </a:r>
            <a:endParaRPr lang="cs-CZ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 tvoří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 obrázků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na kterých jsou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méně strukturované (nejednoznačné) situace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cs-CZ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 ruky </a:t>
            </a:r>
            <a:endParaRPr lang="cs-CZ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karet, na nich je lidská ruka v nějaké 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poloze: 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 asi může dělat tato ruka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cs-CZ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C:\Users\Ivana\Desktop\Obrázky 2\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365104"/>
            <a:ext cx="2338705" cy="1823085"/>
          </a:xfrm>
          <a:prstGeom prst="rect">
            <a:avLst/>
          </a:prstGeom>
          <a:noFill/>
        </p:spPr>
      </p:pic>
      <p:pic>
        <p:nvPicPr>
          <p:cNvPr id="48131" name="Picture 3" descr="C:\Users\Ivana\Desktop\Obrázky 2\ta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293096"/>
            <a:ext cx="2543175" cy="1800225"/>
          </a:xfrm>
          <a:prstGeom prst="rect">
            <a:avLst/>
          </a:prstGeom>
          <a:noFill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77072"/>
            <a:ext cx="2513076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59632" y="548680"/>
            <a:ext cx="763284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Projektivní testy grafické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Kresba postavy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Úkolem je do levé poloviny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nakreslit lidskou postavu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na druhou stranu nakreslil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osobu opačného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pohlaví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 kresby stromu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nakreslit jakýkoli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nejehličnatý strom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strom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ideální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nositel projekce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 tří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stromů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 Dům–Strom–Člověk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Ivana\Desktop\Obrázky 2\stro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717032"/>
            <a:ext cx="1743075" cy="2619375"/>
          </a:xfrm>
          <a:prstGeom prst="rect">
            <a:avLst/>
          </a:prstGeom>
          <a:noFill/>
        </p:spPr>
      </p:pic>
      <p:pic>
        <p:nvPicPr>
          <p:cNvPr id="7171" name="Picture 3" descr="C:\Users\Ivana\Desktop\Obrázky 2\st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65104"/>
            <a:ext cx="1876425" cy="1971675"/>
          </a:xfrm>
          <a:prstGeom prst="rect">
            <a:avLst/>
          </a:prstGeom>
          <a:noFill/>
        </p:spPr>
      </p:pic>
      <p:pic>
        <p:nvPicPr>
          <p:cNvPr id="7172" name="Picture 4" descr="C:\Users\Ivana\Desktop\Obrázky 2\tři stromy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509120"/>
            <a:ext cx="2638425" cy="1733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31640" y="1095171"/>
            <a:ext cx="7272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Psychiatrické vyšetřovací metody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Elektroencefalografie (EEG).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Počítačová tomografie (CT).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Magnetická rezonance.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Rozbor mozkomíšního moku.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Ivana\Desktop\Obrázky 2\stažený soubo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8"/>
            <a:ext cx="3180779" cy="2000631"/>
          </a:xfrm>
          <a:prstGeom prst="rect">
            <a:avLst/>
          </a:prstGeom>
          <a:noFill/>
        </p:spPr>
      </p:pic>
      <p:pic>
        <p:nvPicPr>
          <p:cNvPr id="18435" name="Picture 3" descr="C:\Users\Ivana\Desktop\Obrázky 2\tomograf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0"/>
            <a:ext cx="3201416" cy="21498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5616" y="706385"/>
            <a:ext cx="770485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Testy volby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Lüscherův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barvový test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Barevné karty se rozloží a proband je vybírá, podle toho, jak se mu </a:t>
            </a: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líbí.</a:t>
            </a:r>
            <a:endParaRPr kumimoji="0" lang="cs-CZ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Objektivní testy osobnosti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Stroopův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Colour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Word Test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 </a:t>
            </a: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zjišťování odolnosti vůči psychické zátěži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Ivana\Desktop\Obrázky 2\lus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81128"/>
            <a:ext cx="2057400" cy="1676400"/>
          </a:xfrm>
          <a:prstGeom prst="rect">
            <a:avLst/>
          </a:prstGeom>
          <a:noFill/>
        </p:spPr>
      </p:pic>
      <p:pic>
        <p:nvPicPr>
          <p:cNvPr id="6147" name="Picture 3" descr="C:\Users\Ivana\Desktop\Obrázky 2\lusch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013176"/>
            <a:ext cx="2691130" cy="709930"/>
          </a:xfrm>
          <a:prstGeom prst="rect">
            <a:avLst/>
          </a:prstGeom>
          <a:noFill/>
        </p:spPr>
      </p:pic>
      <p:pic>
        <p:nvPicPr>
          <p:cNvPr id="1026" name="Picture 2" descr="C:\Users\Ivana\Desktop\stroop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831338" cy="1764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43608" y="591299"/>
            <a:ext cx="777686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28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Dotazníkové metody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Dotazníky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obsahují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několik set položek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(většinou od 250 do 550 tvrzení), na něž proband odpovídá „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souhlasím, nesouhlasím, nevím“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Výhody dotazníkových metod: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Převážně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jednoduchá a rychlá administrace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rychlé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vyhodnocení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výsledků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Nevýhody dotazníkových metod: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Diagnostická hodnota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závisí na schopnosti introspekce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7624" y="719269"/>
            <a:ext cx="756084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Eysenckovy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dotazníky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Eysenck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Personality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Inventory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(EPI),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Eysenck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Personality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Questionnaire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(EPQ) – česky DOPEN.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Dotazníky jsou založeny na popisu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čtyř faktorů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Extraverze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Introverze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Neuroticismus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Psychoticismus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Cattellův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šestnáctifaktorový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dotazník (16 PF)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Primární faktory – vřelost, emocionální stabilita, uzavřenost, dominance, živost, otevřenost ke změnám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perfekcionizmus, senzitivita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Minnesota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Multiphasic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Personality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Inventory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(MMPI)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Hodnocení klinických škál – například deprese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paranoidita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schizofrenie,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sociální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introverze x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extraverze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maskulinita –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femininita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1076710"/>
            <a:ext cx="763284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NEO osobnostní inventá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– BIG FIVE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Pět základních dimenzí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osobnosti: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OPENNESS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Otevřenost vůči zkušenosti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CONSCIOUSNESS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Svědomitost.</a:t>
            </a:r>
            <a:endParaRPr kumimoji="0" lang="cs-CZ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EXTRAVERSION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cs-CZ" sz="2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Extraverze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AGREABLENESS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Přívětivost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NEUROTICISM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cs-CZ" sz="2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Neuroticismus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NEO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Personal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Inventory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(NEO–PI)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Ivana\Documents\Studium\Archiv - studium\Psychologie\Testy\Neo Big 5\Scan10075.JPG"/>
          <p:cNvPicPr>
            <a:picLocks noChangeAspect="1"/>
          </p:cNvPicPr>
          <p:nvPr/>
        </p:nvPicPr>
        <p:blipFill>
          <a:blip r:embed="rId2" cstate="print"/>
          <a:srcRect t="22674" b="9070"/>
          <a:stretch>
            <a:fillRect/>
          </a:stretch>
        </p:blipFill>
        <p:spPr bwMode="auto">
          <a:xfrm>
            <a:off x="1115616" y="1124744"/>
            <a:ext cx="3341218" cy="314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C:\Users\Ivana\Documents\Studium\Archiv - studium\Psychologie\Testy\Neo Big 5\Scan100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320540" cy="593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rcRect b="3849"/>
          <a:stretch>
            <a:fillRect/>
          </a:stretch>
        </p:blipFill>
        <p:spPr bwMode="auto">
          <a:xfrm>
            <a:off x="971600" y="188640"/>
            <a:ext cx="4239201" cy="610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810328" cy="61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1022614"/>
            <a:ext cx="7704856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Posuzovací stupnice (škály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Jedná se o rozhovory psychologa s pacientem, kdy psycholog zaznamenává pacientovy odpovědi týkající se projevů </a:t>
            </a: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nemoci – </a:t>
            </a: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popis symptomů.</a:t>
            </a:r>
            <a:endParaRPr kumimoji="0" lang="cs-CZ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Zhodnocení průběhu a výsledků léčby.</a:t>
            </a:r>
            <a:endParaRPr kumimoji="0" lang="cs-CZ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Například škály pro hodnocení symptomů schizofrenie, deprese a mánie.</a:t>
            </a:r>
            <a:endParaRPr kumimoji="0" lang="cs-CZ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931440"/>
            <a:ext cx="7704856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Specifické metody pro vyšetření dětí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Vyšetření školní zralosti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Jiráskova verze </a:t>
            </a: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Kernova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testu: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kresba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mužské postavy,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napodobení psacího písma,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nakreslení struktury bodů podle předlohy.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Ivana\Desktop\Obrázky 2\zral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3933054"/>
            <a:ext cx="3342005" cy="2195830"/>
          </a:xfrm>
          <a:prstGeom prst="rect">
            <a:avLst/>
          </a:prstGeom>
          <a:noFill/>
        </p:spPr>
      </p:pic>
      <p:pic>
        <p:nvPicPr>
          <p:cNvPr id="1027" name="Picture 3" descr="C:\Users\Ivana\Desktop\Obrázky 2\zralo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01008"/>
            <a:ext cx="2313432" cy="29677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836712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lang="cs-CZ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Scénotest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Dítěti 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postavilo nějakou scénu ze života své rodiny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například „jak slavíme Vánoce“.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Test světa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Dítěti je předložena 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sada miniaturních hraček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(domy, stromy, ploty, auta, zvířata, lidi) a 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 postavit 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cokoliv, co bude chtít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C:\Users\Ivana\Desktop\Obrázky 2\scenotest.jpg"/>
          <p:cNvPicPr>
            <a:picLocks noChangeAspect="1" noChangeArrowheads="1"/>
          </p:cNvPicPr>
          <p:nvPr/>
        </p:nvPicPr>
        <p:blipFill>
          <a:blip r:embed="rId2" cstate="print"/>
          <a:srcRect b="11511"/>
          <a:stretch>
            <a:fillRect/>
          </a:stretch>
        </p:blipFill>
        <p:spPr bwMode="auto">
          <a:xfrm>
            <a:off x="971600" y="4365104"/>
            <a:ext cx="2438400" cy="1660424"/>
          </a:xfrm>
          <a:prstGeom prst="rect">
            <a:avLst/>
          </a:prstGeom>
          <a:noFill/>
        </p:spPr>
      </p:pic>
      <p:pic>
        <p:nvPicPr>
          <p:cNvPr id="49155" name="Picture 3" descr="C:\Users\Ivana\Desktop\Obrázky 2\scenot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365104"/>
            <a:ext cx="2638425" cy="1733550"/>
          </a:xfrm>
          <a:prstGeom prst="rect">
            <a:avLst/>
          </a:prstGeom>
          <a:noFill/>
        </p:spPr>
      </p:pic>
      <p:pic>
        <p:nvPicPr>
          <p:cNvPr id="49158" name="Picture 6" descr="C:\Users\Ivana\Desktop\Obrázky 2\worldt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93096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87624" y="1088740"/>
            <a:ext cx="75608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Kresba rodiny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Zadání: „Nakresli obrázek, který by vyjadřoval život celé vaší rodiny.“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e) Kresba začarované rodiny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Zadání: „Nakresli, jak by to vypadalo, kdyby přišel kouzelník a jednotlivé členy rodiny začaroval do zvířat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.“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9788" r="11293"/>
          <a:stretch>
            <a:fillRect/>
          </a:stretch>
        </p:blipFill>
        <p:spPr bwMode="auto">
          <a:xfrm>
            <a:off x="1115616" y="4293096"/>
            <a:ext cx="2867899" cy="175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:\Users\Ivana\Desktop\Obrázky 2\rod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365104"/>
            <a:ext cx="2235200" cy="1606550"/>
          </a:xfrm>
          <a:prstGeom prst="rect">
            <a:avLst/>
          </a:prstGeom>
          <a:noFill/>
        </p:spPr>
      </p:pic>
      <p:pic>
        <p:nvPicPr>
          <p:cNvPr id="41988" name="Picture 4" descr="C:\Users\Ivana\Desktop\Obrázky 2\rodin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37112"/>
            <a:ext cx="2133600" cy="14401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59632" y="798027"/>
            <a:ext cx="69127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Psychologické diagnostické metody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solidFill>
                  <a:srgbClr val="C00000"/>
                </a:solidFill>
              </a:rPr>
              <a:t>Validita (platnost) metody</a:t>
            </a:r>
            <a:r>
              <a:rPr lang="cs-CZ" sz="2400" dirty="0" smtClean="0">
                <a:solidFill>
                  <a:srgbClr val="C00000"/>
                </a:solidFill>
              </a:rPr>
              <a:t> – metoda měří to, co od ní očekáváme.</a:t>
            </a:r>
          </a:p>
          <a:p>
            <a:r>
              <a:rPr lang="cs-CZ" sz="2400" b="1" dirty="0" err="1" smtClean="0">
                <a:solidFill>
                  <a:srgbClr val="C00000"/>
                </a:solidFill>
              </a:rPr>
              <a:t>Reliabilita</a:t>
            </a:r>
            <a:r>
              <a:rPr lang="cs-CZ" sz="2400" b="1" dirty="0" smtClean="0">
                <a:solidFill>
                  <a:srgbClr val="C00000"/>
                </a:solidFill>
              </a:rPr>
              <a:t> (spolehlivost) metody </a:t>
            </a:r>
            <a:r>
              <a:rPr lang="cs-CZ" sz="2400" dirty="0" smtClean="0">
                <a:solidFill>
                  <a:srgbClr val="C00000"/>
                </a:solidFill>
              </a:rPr>
              <a:t>– naměřená data jsou při opakovaných měřeních u téže osoby stále stejná.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 Klinické metody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pozorování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rozhovor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anamnéza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analýza spontánních produktů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15616" y="217026"/>
            <a:ext cx="756084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Právní předpisy týkající se osob s duševním onemocněním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Výkony bez souhlasu nemocného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převzít nemocného do ústavní péče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pokud osoba jevící známky duševní poruchy nebo intoxikace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ohrožuje sebe či své okolí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Pokud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zdravotnické zařízení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převezme nemocného do ústavní péče bez jeho souhlasu, musí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hospitalizaci hlásit do 24 hodin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soudu.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Pokud se v průběhu ústavní léčby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duševní stav pacienta zlepší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natolik, že již není nebezpečný sobě či okolí, potom ho již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nelze dále nedobrovolně v ústavu držet.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15616" y="1059998"/>
            <a:ext cx="756084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Ochranná léčba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Ochranné léčení je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povinné léčení uložené soudem pachateli trestného činu, který trpí duševní poruchou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Duševní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porucha vedla k vymizení schopnosti pachatele rozpoznat, jaké jednání je nebezpečné pro společnost (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rozpoznávací schopnosti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nebo k vymizení schopnosti zdržet se takového protispolečenského jednání (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ovládací schopnosti).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Soud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ukládá různé druhy ochranných léčení (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psychiatrické, sexuologické, protialkoholní,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protitoxikomanické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115616" y="841793"/>
            <a:ext cx="763284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Řízení o způsobilosti k právním úkonům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Návrh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zahájení řízení může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podat státní orgán, zdravotnické zařízení, orgány sociální péče, procesně způsobilá osoba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Osoby zbavené nebo omezené ve způsobilosti mají soudem určeného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opatrovníka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Osoba zbavená způsobilosti k právním úkonům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nemůže činit žádné právní úkony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Nezpůsobilost k právním úkonům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nevylučuje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způsobilost k protiprávním úkonům (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trestní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odpovědnost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Osoba omezená ve způsobilosti k právním úkonům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není způsobilá k těm majetkoprávním a pracovně právním úkonům, které jsou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 rozsudku taxativně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vymezeny.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87624" y="296988"/>
            <a:ext cx="748883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Testové metody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Výkonové testy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testy inteligence (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Ravenovy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progresivní matice,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Kohsovy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kostky, WAIS, WISC)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testy paměti a pozornosti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zkoušky kreativity (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Torranceho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figurální test tvořivého myšlení)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zkoušky parciálních a kombinovaných schopností (zkouška laterality)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testy technických schopností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zkoušky verbálních a matematických schopností (číselné řady, doplňování vět)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testy uměleckých schopností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testy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organicity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(organického poškození CNS)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testy vědomostí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Testy osobnosti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projektivní testy (verbální –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Rorschachův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test, Tematický apercepční test, grafické – kresba postavy, kresba stromu)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testy volby (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Lüscherův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test)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objektivní testy osobnosti (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Stroopův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-Word Test)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dotazníky (MMPI, 16PF, NEO-PI)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posuzovací stupnice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Přístrojové metody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87624" y="916551"/>
            <a:ext cx="74888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 Klinické metody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Anamnéza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Rodinná anamnéza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Osobní anamnéza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Raný vývoj.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Škola a zaměstnání.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Sociální situace.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Somatická onemocnění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Sexuální anamnéza.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Manželská/ partnerská anamnéza .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Osobní charakteristika 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Návyky.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Trestná činnost.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Nynější onemocnění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Spontánní výpověď pacienta o potížích.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Odpovědi na cíleně zaměřené otázky.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Pozorování chování pacienta, jeho gest a mimiky. 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15616" y="319451"/>
            <a:ext cx="770485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Rozhovor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poskytuje informace, které pozorováním nezískáme.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Typy rozhovorů z hlediska cíle:	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diagnostický		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terapeutický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výzkumný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Poradenský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Diagnostický rozhovor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standardizovaný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podle předem daného schématu.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částečně standardizovaný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stanoven záměr a cíl rozhovoru.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volný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prostředky k dosažení cíle nejsou stanoveny.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Fáze rozhovoru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Úvodní fáze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Jádro rozhovoru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postup od obecnějšího ke konkrétnějšímu,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 jednotlivostí k obecnějším výpovědím,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 běžných, méně osobních údajů k intimnějším.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Závěr rozhovoru.</a:t>
            </a:r>
            <a:r>
              <a:rPr kumimoji="0" lang="cs-CZ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Ivana\Desktop\Obrázky 2\rozhov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2881313" cy="19173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15616" y="1041405"/>
            <a:ext cx="76328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Typy otázek: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Uzavřené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Otevřené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Přímé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Nepřímé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(nedirektivní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Projektivní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identifikace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 jinými lidmi.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Techniky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aktivního naslouchání: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Klarifikace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pomoc v objasnění toho, co bylo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řečeno.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Parafrázování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souhrn sděleného.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Zrcadlení pocitů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zpětná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vazba.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Uznání významu druhého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jeho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pocitů a problémů.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Ivana\Desktop\Obrázky 2\rozhov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2924175" cy="1562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15616" y="332657"/>
            <a:ext cx="7488832" cy="57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Pozorování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Před pozorováním je třeba stanovit,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co, proč a jak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chceme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pozorovat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Volné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pozorování (orientační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Pozorování záměrné (systematické, kontrolované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Další typy pozorování: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Dlouhodobé x krátkodobé.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Přímé x nepřímé.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Zúčastněné x nezúčastněné.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Výhody pozorování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dává informace jinak těžce získatelné, není třeba pomůcek.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Nevýhody pozorování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zachytíme jen to, co je vyjádřeno verbálními a motorickými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projevy.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Ivana\Desktop\Obrázky 2\pozorování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157192"/>
            <a:ext cx="2286000" cy="1524000"/>
          </a:xfrm>
          <a:prstGeom prst="rect">
            <a:avLst/>
          </a:prstGeom>
          <a:noFill/>
        </p:spPr>
      </p:pic>
      <p:pic>
        <p:nvPicPr>
          <p:cNvPr id="12291" name="Picture 3" descr="C:\Users\Ivana\Desktop\Obrázky 2\pozorován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1628800"/>
            <a:ext cx="68407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Analýza spontánních produktů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Stopa činnosti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nezáměrná.</a:t>
            </a:r>
            <a:endParaRPr lang="cs-CZ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Výsledek činnosti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záměrný.</a:t>
            </a:r>
            <a:endParaRPr lang="cs-CZ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C:\Users\Ivana\Desktop\Obrázky 2\pracovní stů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3234690" cy="2034540"/>
          </a:xfrm>
          <a:prstGeom prst="rect">
            <a:avLst/>
          </a:prstGeom>
          <a:noFill/>
        </p:spPr>
      </p:pic>
      <p:pic>
        <p:nvPicPr>
          <p:cNvPr id="43011" name="Picture 3" descr="C:\Users\Ivana\Desktop\Obrázky 2\dení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2872486" cy="2097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pisník">
  <a:themeElements>
    <a:clrScheme name="Zápisní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Zápisní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Zápisní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Praxe na VOŠ Jabok - Workshop o praxích</Template>
  <TotalTime>1358</TotalTime>
  <Words>1032</Words>
  <Application>Microsoft Office PowerPoint</Application>
  <PresentationFormat>Předvádění na obrazovce (4:3)</PresentationFormat>
  <Paragraphs>274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Zápisník</vt:lpstr>
      <vt:lpstr>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Anna K</dc:creator>
  <cp:lastModifiedBy>Ivana</cp:lastModifiedBy>
  <cp:revision>162</cp:revision>
  <dcterms:created xsi:type="dcterms:W3CDTF">2013-10-30T20:15:46Z</dcterms:created>
  <dcterms:modified xsi:type="dcterms:W3CDTF">2014-11-25T18:45:40Z</dcterms:modified>
</cp:coreProperties>
</file>