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299" r:id="rId3"/>
    <p:sldId id="302" r:id="rId4"/>
    <p:sldId id="303" r:id="rId5"/>
    <p:sldId id="304" r:id="rId6"/>
    <p:sldId id="305" r:id="rId7"/>
    <p:sldId id="306" r:id="rId8"/>
    <p:sldId id="307" r:id="rId9"/>
    <p:sldId id="312" r:id="rId10"/>
    <p:sldId id="308" r:id="rId11"/>
    <p:sldId id="309" r:id="rId12"/>
    <p:sldId id="310" r:id="rId13"/>
    <p:sldId id="31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2032391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NORMA, NORMALITA, MKN-10,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ČINY VZNIKU PSYCHICKÝCH NEMOC</a:t>
            </a: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66166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ČINY VZNIKU PSYCHICKÝCH NEMOC</a:t>
            </a: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Funkc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psychiky je regulace vztahů jedince 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jeho životn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 prostřed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Funkčn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rovně mozku: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Hypotalamus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vegetativn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funkce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hormon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funkce.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Mozkový kmen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pudy (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mozek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Limbický syst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emoce (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savč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mozek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Mozkov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kůra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vůle.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hemisf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řeč, abstraktn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pojmov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hemisf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 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imaginace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prostorov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45024"/>
            <a:ext cx="2816860" cy="293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15616" y="833085"/>
            <a:ext cx="7560840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Neurony, 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synapse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9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9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Neurotransmitery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Dopamin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kontrola motoriky.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Serotonin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reguluje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roveň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aktivace.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Endorfin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zvý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produkce ve stavu bolesti.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Adrenalin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posiluje vzru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Acetylcholin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excituje. 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Ivana\Desktop\Obrázky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2631440" cy="1971040"/>
          </a:xfrm>
          <a:prstGeom prst="rect">
            <a:avLst/>
          </a:prstGeom>
          <a:noFill/>
        </p:spPr>
      </p:pic>
      <p:pic>
        <p:nvPicPr>
          <p:cNvPr id="4098" name="Picture 2" descr="C:\Users\Ivana\Desktop\Obrázky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238500" cy="1813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15616" y="749320"/>
            <a:ext cx="75608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činy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psychických poruch nezn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 jejich vzniku se pod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čin, kter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jsou ve vz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jemn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interakci.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 působen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rizikov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faktoru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Intenzitě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působen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lce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působen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 vývoje dan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jedince.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mavosti, citlivosti dan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jedince.   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vana\Desktop\Psychopatologie\Psychopatologie - Obrázky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25144"/>
            <a:ext cx="2804160" cy="1859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87624" y="62008"/>
            <a:ext cx="7416824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Hlavn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rizikov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faktory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Dědičn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dispozice, genetick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programy: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Genetick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programy se realizuj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interakci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prostřed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Vlivy vněj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prostřed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Materi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faktory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životn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prostřed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chemick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fyzik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biologick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vlivy.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faktory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roky na fungov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společnosti.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Interperson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faktory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problematick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mezilidsk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vztahy. 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Naučen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nevhodn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způsoby prož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my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Vnitřn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rizikov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faktory: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Tělesn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nemoci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Intrapsychick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faktory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stresových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stavů se člověk uv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svými představami, 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lenkami, emocemi.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520865"/>
            <a:ext cx="76328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POJET</a:t>
            </a: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NORMY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Hranice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mezi norm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abnorm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variantou jak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koli psychick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vlastnosti je pohybliv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Měn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v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čase, v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 na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sociálním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kulturn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kontextu.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Ivana\Desktop\Obrázky\6a0147e36afe39970b0147e39edf9497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21088"/>
            <a:ext cx="2590800" cy="1943100"/>
          </a:xfrm>
          <a:prstGeom prst="rect">
            <a:avLst/>
          </a:prstGeom>
          <a:noFill/>
        </p:spPr>
      </p:pic>
      <p:pic>
        <p:nvPicPr>
          <p:cNvPr id="1027" name="Picture 3" descr="C:\Users\Ivana\Desktop\Psychopatologie\Psychopatologie - Obrázky\RELIGION-the-most-common-mental-ill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7112"/>
            <a:ext cx="38100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388136"/>
            <a:ext cx="74888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1. Statistická norma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Relativně objektivní a exaktní.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 smtClean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Gaussova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křivka – normální rozložení vlastnosti v populaci.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SimSun" pitchFamily="2" charset="-122"/>
                <a:cs typeface="Times New Roman" pitchFamily="18" charset="0"/>
              </a:rPr>
              <a:t>Rozptyl (střední kvadratická odchylka průměru) – ukazuje, jak jsou hodnoty rozptýleny kolem průměru v populaci:          </a:t>
            </a:r>
            <a:endParaRPr kumimoji="0" lang="cs-CZ" altLang="zh-CN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σ</a:t>
            </a:r>
            <a:r>
              <a:rPr kumimoji="0" lang="cs-CZ" altLang="zh-CN" sz="20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cs-CZ" alt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=  (1/(N))∑</a:t>
            </a:r>
            <a:r>
              <a:rPr kumimoji="0" lang="cs-CZ" altLang="zh-CN" sz="2000" b="0" i="0" u="none" strike="noStrike" cap="none" normalizeH="0" baseline="3000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cs-CZ" altLang="zh-CN" sz="2000" b="0" i="0" u="none" strike="noStrike" cap="none" normalizeH="0" baseline="-3000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i=1</a:t>
            </a:r>
            <a:r>
              <a:rPr kumimoji="0" lang="cs-CZ" altLang="zh-CN" sz="2000" b="0" i="0" u="none" strike="noStrike" cap="none" normalizeH="0" baseline="0" dirty="0" smtClean="0" bmk="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zh-CN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cs-CZ" altLang="zh-CN" sz="2000" b="0" i="0" u="none" strike="noStrike" cap="none" normalizeH="0" baseline="-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cs-CZ" alt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- μ)</a:t>
            </a:r>
            <a:r>
              <a:rPr kumimoji="0" lang="cs-CZ" altLang="zh-CN" sz="20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cs-CZ" alt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zh-CN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Hranice široké normy je vymezena dvěma směrodatnými odchylkami na obě strany od průměru. </a:t>
            </a:r>
            <a:endParaRPr kumimoji="0" lang="cs-CZ" altLang="zh-CN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grayscl/>
          </a:blip>
          <a:srcRect l="13018" t="4593" r="1302" b="61745"/>
          <a:stretch>
            <a:fillRect/>
          </a:stretch>
        </p:blipFill>
        <p:spPr bwMode="auto">
          <a:xfrm>
            <a:off x="3491879" y="3933055"/>
            <a:ext cx="4738832" cy="237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475656" y="4077071"/>
          <a:ext cx="1511300" cy="2016225"/>
        </p:xfrm>
        <a:graphic>
          <a:graphicData uri="http://schemas.openxmlformats.org/drawingml/2006/table">
            <a:tbl>
              <a:tblPr/>
              <a:tblGrid>
                <a:gridCol w="901700"/>
                <a:gridCol w="609600"/>
              </a:tblGrid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IQ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více než 130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 – 129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 – 119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– 109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 – 99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– 89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– 79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méně než 70</a:t>
                      </a:r>
                      <a:endParaRPr lang="cs-CZ" sz="11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15616" y="737174"/>
            <a:ext cx="76328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Funkční norma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Normální je to, co umožňuje optimální fungování jedince.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 Pragmatická (etická) norma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Normou je úspěšné dosažení určitého cíle bez ohledu na prostředky.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Sociokulturní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norma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co je v dané společnosti a kultuře obvyklé.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Mediální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norma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představuje vzor toho, co je prezentováno jako žádoucí nebo standardní.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265" name="Picture 1" descr="C:\Users\Ivana\Desktop\Obrázky\mental-illness-sketc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2493074" cy="169125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817307"/>
            <a:ext cx="74888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5. Norma jako ideál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Nejlepší možný výsledek, který se ještě zdá být dostupný.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6. Skupinová norma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Různé sociální skupiny a skupiny vymezené profesně, věkově, náboženskou příslušností se mohou značně lišit.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7. Subjektivní norma pozorovatele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Odráží osobnostní vlastnosti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člověka 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situační působení nějakého aktuálního vlivu.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10242" name="Picture 2" descr="C:\Users\Ivana\Desktop\Obrázky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2190750" cy="2085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792614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NORMALITA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Vymezení normality závisí na aktuální úrovni poznání v dané společnosti.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Neznámé je odmítáno, protože vyvolává strach a nejistotu.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Proměna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hodnotového systému a z toho vyplývajících postojů je vázána na změny, k nimž ve společnosti dochází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9217" name="Picture 1" descr="C:\Users\Ivana\Desktop\Obrázky\stažený soubo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3131820" cy="2103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708375"/>
            <a:ext cx="763284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KLASIFIKAČNÍ SYSTÉMY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Mezinárodní seznam příčin smrti - 1893 v Chicagu.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5. revize Mezinárodní klasifikace nemocí (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International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Classification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Diseases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 (1938)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duševní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zaostalost, schizofrenie, maniodepresivní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psychóza.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6. revize – psychiatrii věnována samostatná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kapitola.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MKN-10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10.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revize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Mezinárodní klasifikace nemocí (1992)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Světová zdravotnická organizace (WHO).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000" dirty="0" smtClean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rcRect l="27789" r="12737" b="29526"/>
          <a:stretch>
            <a:fillRect/>
          </a:stretch>
        </p:blipFill>
        <p:spPr bwMode="auto">
          <a:xfrm>
            <a:off x="6948264" y="4022599"/>
            <a:ext cx="1849009" cy="283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524000" y="1412773"/>
          <a:ext cx="6096000" cy="2773680"/>
        </p:xfrm>
        <a:graphic>
          <a:graphicData uri="http://schemas.openxmlformats.org/drawingml/2006/table">
            <a:tbl>
              <a:tblPr/>
              <a:tblGrid>
                <a:gridCol w="888130"/>
                <a:gridCol w="5207870"/>
              </a:tblGrid>
              <a:tr h="21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F00 – F09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Organické duševní poruchy.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F10 – F19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Duševní poruchy a poruchy chování vyvolané účinkem psychoaktivních látek. 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F20 – F29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Schizofrenie, schizofrenní poruchy a poruchy s bludy.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F30 – F39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Poruchy nálady (afektivní poruchy).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F40 – F49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Neurotické poruchy, </a:t>
                      </a:r>
                      <a:r>
                        <a:rPr lang="cs-CZ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poruchy</a:t>
                      </a: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vyvolané stresem a </a:t>
                      </a:r>
                      <a:r>
                        <a:rPr lang="cs-CZ" sz="140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somatoformní</a:t>
                      </a: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poruchy.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F50 – F59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Behaviorální syndromy spojené s fyziologickými poruchami a somatickými faktory.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F60 – F69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Poruchy osobnosti a chování u dospělých.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F70 – F79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Mentální retardace (duševní opoždění).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F80 – F89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Poruchy psychického vývoje.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F90 – F98</a:t>
                      </a:r>
                      <a:endParaRPr lang="cs-CZ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Poruchy chování a emocí se začátkem obvykle v dětství a adolescenci.</a:t>
                      </a:r>
                      <a:endParaRPr lang="cs-CZ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835595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MKN-10 – V. kapitola (písmeno F):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4293095"/>
            <a:ext cx="1748874" cy="226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1748874" cy="226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03648" y="40466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Americká psychiatrie – 1952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Diagnostický a statistický manuál duševních chorob (DSM-I).</a:t>
            </a:r>
            <a:endParaRPr lang="cs-CZ" sz="2400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Nyní DSM-V. </a:t>
            </a:r>
            <a:endParaRPr lang="cs-CZ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2617470" cy="416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617470" cy="416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1205</TotalTime>
  <Words>420</Words>
  <Application>Microsoft Office PowerPoint</Application>
  <PresentationFormat>Předvádění na obrazovce (4:3)</PresentationFormat>
  <Paragraphs>144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127</cp:revision>
  <dcterms:created xsi:type="dcterms:W3CDTF">2013-10-30T20:15:46Z</dcterms:created>
  <dcterms:modified xsi:type="dcterms:W3CDTF">2014-11-25T17:53:06Z</dcterms:modified>
</cp:coreProperties>
</file>